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E8B-B315-0997-4D2B-048640A9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ED8D4-81CF-02CB-FCFC-FF5CA5119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59B8-FFB4-1405-E167-D1586367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8BC0-8D18-0A19-7E3C-1EE6805E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6680-4C7F-9EC0-6DF8-D301CF94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BFC0-624C-2EAF-9F0C-B4DDC35F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05A7-E1A7-DC4C-370F-6D183ABC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5AE0-D00C-D785-8F29-386B5DB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D91E-150C-E8F7-C24B-CE66B4A2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5E97-3CF3-2940-BABF-129792AF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5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B970-7BA1-2586-5E91-BC5814DD0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E187B-CA52-690D-0756-1D7B171E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3193-C6BD-04C6-383C-2F4677DD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94B5-0E32-1CBA-71EE-D46FB9D7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ADB7-24E2-03FD-0A81-135FDC47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2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3E16-2983-829C-9395-5DF6A82C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815C-F842-B7A6-7580-C9BEECA6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704C-BC83-B71F-6F0D-0017B14A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8EC6-B8CD-B2DD-EE22-95089219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E360-DE66-644B-D834-1A4768B1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5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BA89-2724-0C7C-2FE9-32C9B723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55AD-ADFE-31CE-D344-F67625CA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02E2-8694-F928-8D48-9E064182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3341-1698-5714-87C2-4B8F3F33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1DF5-B731-C93C-9668-DD5A3AA6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59B8-85A1-7DBB-A037-33253F2B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7C1D-4729-67B3-B919-7B71E4C0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D0F48-3BE7-B59B-D559-175F3C44D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761-5A66-0C5C-1E44-1FDF924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E8E4-E5E9-A1A8-0D8B-446B6180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EA51D-CCFA-109C-CE4D-7BAF28E8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0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A7-A885-3624-1F80-60EA4752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F144-2035-C056-2236-52A050FF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C5C-7668-011A-83F0-D5B853F9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431A0-8467-C511-3740-9632DA043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9B1D3-2B0B-FDF4-F7B8-500882773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04EC-DED7-BD86-D525-13BFCC5A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C8A1E-4E57-D528-9EE8-83DEC7AE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A567C-E770-9418-A0C0-B5FFAEBD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E7C7-DB9D-4800-C74A-8B88AC22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1B041-7652-0561-1EE4-9CFDD82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F8AE-B7F9-07E5-4CE0-A0C730B2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DBAC5-EF01-7ED7-DA30-ADD9CD7D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0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3797B-F710-E4C5-9B73-3187DB11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9C69-1758-ADDB-6C71-5EEDDF2E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A1D21-B574-ACC1-4E43-114DD453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F976-57D3-706A-804C-170CB0E9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B7C4-FB18-C925-9220-CEACDCC3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20AEB-AA6C-5804-C877-CBBDAE54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5C35-0156-2FCF-BAA5-F3B36BDB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0DE7-F4DC-B250-185B-3F68CF4E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AF4BD-7717-4EBE-4D0C-A4CA7D43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6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F1E7-057B-59BE-BA80-F4444AAB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4FD19-2A05-BFA2-26FC-9C960E891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4FC9D-8F94-153A-F01A-0DAB9F75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E910-4550-80BC-2F80-1D5FA4FE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E91A3-A489-538F-A8D6-81DF4FD9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6B723-8EFC-01F7-38EB-3C6118F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45ED1-8676-B5FA-6937-8C01720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B6D3-C1D8-6B79-261D-7E40F64E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89C1-5410-687C-FE41-D09E2AEAF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3CD2-6953-4495-96CC-4976EE2E877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16DE-973F-D720-8AF4-6CFC89E6B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1D87-B776-AD79-31D0-FD69555CB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4538-13AA-4FB9-B78D-687BA66F5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2841-13A2-6180-1AC5-9BBB64EAD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899" y="1951922"/>
            <a:ext cx="9590202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Narrow" panose="020B0606020202030204" pitchFamily="34" charset="0"/>
                <a:cs typeface="MV Boli" panose="02000500030200090000" pitchFamily="2" charset="0"/>
              </a:rPr>
              <a:t>HIERARCHIAL AND K-MEANS CLUSTERING FOR MALL CUSTOMERS</a:t>
            </a:r>
          </a:p>
        </p:txBody>
      </p:sp>
    </p:spTree>
    <p:extLst>
      <p:ext uri="{BB962C8B-B14F-4D97-AF65-F5344CB8AC3E}">
        <p14:creationId xmlns:p14="http://schemas.microsoft.com/office/powerpoint/2010/main" val="66279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5ED8-33F6-D8AD-00EA-E55056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B9FC-3047-9C6C-8884-FDF04F6B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Narrow" panose="020B0606020202030204" pitchFamily="34" charset="0"/>
              </a:rPr>
              <a:t>This analysis indicates different clusters of customers that require special attention since they have a high average income with low spending score.</a:t>
            </a:r>
          </a:p>
          <a:p>
            <a:r>
              <a:rPr lang="en-IN" dirty="0">
                <a:latin typeface="Arial Narrow" panose="020B0606020202030204" pitchFamily="34" charset="0"/>
              </a:rPr>
              <a:t>Cluster 5 and 1 of K-means clustering falls under this spectrum of attention.</a:t>
            </a:r>
          </a:p>
          <a:p>
            <a:r>
              <a:rPr lang="en-IN" dirty="0">
                <a:latin typeface="Arial Narrow" panose="020B0606020202030204" pitchFamily="34" charset="0"/>
              </a:rPr>
              <a:t>Cluster 3 of Hierarchical clustering has a spending score that is moderate and annual income is relatively higher. Hence, there is a potential that they can invest more on spending. </a:t>
            </a:r>
          </a:p>
        </p:txBody>
      </p:sp>
    </p:spTree>
    <p:extLst>
      <p:ext uri="{BB962C8B-B14F-4D97-AF65-F5344CB8AC3E}">
        <p14:creationId xmlns:p14="http://schemas.microsoft.com/office/powerpoint/2010/main" val="291184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2054A-F187-F83F-06B3-8078D4B6935B}"/>
              </a:ext>
            </a:extLst>
          </p:cNvPr>
          <p:cNvSpPr/>
          <p:nvPr/>
        </p:nvSpPr>
        <p:spPr>
          <a:xfrm>
            <a:off x="2067387" y="2126258"/>
            <a:ext cx="8311524" cy="186204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Narrow" panose="020B0606020202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59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It is basically a type of unsupervised learning method. An unsupervised learning method is a method in which we draw references from datasets consisting of input data without </a:t>
            </a:r>
            <a:r>
              <a:rPr lang="en-GB" dirty="0" err="1">
                <a:latin typeface="Arial Narrow" panose="020B0606020202030204" pitchFamily="34" charset="0"/>
              </a:rPr>
              <a:t>labeled</a:t>
            </a:r>
            <a:r>
              <a:rPr lang="en-GB" dirty="0">
                <a:latin typeface="Arial Narrow" panose="020B0606020202030204" pitchFamily="34" charset="0"/>
              </a:rPr>
              <a:t> responses. </a:t>
            </a:r>
          </a:p>
          <a:p>
            <a:r>
              <a:rPr lang="en-GB" dirty="0">
                <a:latin typeface="Arial Narrow" panose="020B0606020202030204" pitchFamily="34" charset="0"/>
              </a:rPr>
              <a:t>This dataset contains four variables, which are </a:t>
            </a:r>
            <a:r>
              <a:rPr lang="en-GB" dirty="0" err="1">
                <a:latin typeface="Arial Narrow" panose="020B0606020202030204" pitchFamily="34" charset="0"/>
              </a:rPr>
              <a:t>CustomerID</a:t>
            </a:r>
            <a:r>
              <a:rPr lang="en-GB" dirty="0">
                <a:latin typeface="Arial Narrow" panose="020B0606020202030204" pitchFamily="34" charset="0"/>
              </a:rPr>
              <a:t> (integer), Gender (character), Age (integer), Annual Income (k$) (integer), and Spending Score (1-100) (integer). </a:t>
            </a:r>
          </a:p>
          <a:p>
            <a:r>
              <a:rPr lang="en-GB" dirty="0" err="1">
                <a:latin typeface="Arial Narrow" panose="020B0606020202030204" pitchFamily="34" charset="0"/>
              </a:rPr>
              <a:t>CustomerID</a:t>
            </a:r>
            <a:r>
              <a:rPr lang="en-GB" dirty="0">
                <a:latin typeface="Arial Narrow" panose="020B0606020202030204" pitchFamily="34" charset="0"/>
              </a:rPr>
              <a:t> will not be needed in the cluster analysis and Gender will be converted into factor variable.</a:t>
            </a:r>
          </a:p>
          <a:p>
            <a:r>
              <a:rPr lang="en-GB" dirty="0">
                <a:latin typeface="Arial Narrow" panose="020B0606020202030204" pitchFamily="34" charset="0"/>
              </a:rPr>
              <a:t>Clustering will be done on the continuous variables. 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074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The EDA indicates that there are 112 females and 88 males.</a:t>
            </a:r>
          </a:p>
          <a:p>
            <a:r>
              <a:rPr lang="en-IN" dirty="0">
                <a:latin typeface="Arial Narrow" panose="020B0606020202030204" pitchFamily="34" charset="0"/>
              </a:rPr>
              <a:t>The mean age is 38.85 and median age is 36.00; hence, there is no outlier.</a:t>
            </a:r>
          </a:p>
          <a:p>
            <a:r>
              <a:rPr lang="en-IN" dirty="0">
                <a:latin typeface="Arial Narrow" panose="020B0606020202030204" pitchFamily="34" charset="0"/>
              </a:rPr>
              <a:t>The mean annual income is 60.56 and the median annual income is 61.50; hence, there is no outlier.</a:t>
            </a:r>
          </a:p>
          <a:p>
            <a:r>
              <a:rPr lang="en-IN" dirty="0">
                <a:latin typeface="Arial Narrow" panose="020B0606020202030204" pitchFamily="34" charset="0"/>
              </a:rPr>
              <a:t>The mean spending score is 50.20 and the median spending score is 50.00; hence, there is no outliers. </a:t>
            </a:r>
          </a:p>
          <a:p>
            <a:r>
              <a:rPr lang="en-IN" dirty="0">
                <a:latin typeface="Arial Narrow" panose="020B0606020202030204" pitchFamily="34" charset="0"/>
              </a:rPr>
              <a:t>The summary statistics of normalised data is also presented for better reference.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968C8-28B4-1161-CCC2-819C401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272" y="2232556"/>
            <a:ext cx="4895915" cy="119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A59A4-3E4E-7BCE-0A49-767D8D67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11" y="4269466"/>
            <a:ext cx="4587638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HIERARCHIAL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3111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The cluster </a:t>
            </a:r>
            <a:r>
              <a:rPr lang="en-IN" dirty="0" err="1">
                <a:latin typeface="Arial Narrow" panose="020B0606020202030204" pitchFamily="34" charset="0"/>
              </a:rPr>
              <a:t>dendogram</a:t>
            </a:r>
            <a:r>
              <a:rPr lang="en-IN" dirty="0">
                <a:latin typeface="Arial Narrow" panose="020B0606020202030204" pitchFamily="34" charset="0"/>
              </a:rPr>
              <a:t> indicates that six clusters should provide optimal results.</a:t>
            </a:r>
          </a:p>
          <a:p>
            <a:r>
              <a:rPr lang="en-IN" dirty="0">
                <a:latin typeface="Arial Narrow" panose="020B0606020202030204" pitchFamily="34" charset="0"/>
              </a:rPr>
              <a:t>The clusters have 22, 21, 31, 55,39, and 32 datapoints respectively. </a:t>
            </a:r>
          </a:p>
          <a:p>
            <a:r>
              <a:rPr lang="en-IN" dirty="0">
                <a:latin typeface="Arial Narrow" panose="020B0606020202030204" pitchFamily="34" charset="0"/>
              </a:rPr>
              <a:t>The mean of the datapoints indicate that they are homogeneous within themselves and heterogenous amongst each other. </a:t>
            </a:r>
            <a:br>
              <a:rPr lang="en-IN" dirty="0">
                <a:latin typeface="Arial Narrow" panose="020B0606020202030204" pitchFamily="34" charset="0"/>
              </a:rPr>
            </a:br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3006-6159-BABC-9347-FDBEEDF8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06" y="1368601"/>
            <a:ext cx="4928937" cy="3231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B4207-664D-E64F-AD5D-8C1A6AB1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35" y="4719949"/>
            <a:ext cx="4328535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0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HIERARCHIAL CLUSTERING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79416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The table indicates mean value of each clusters based on individual genders.</a:t>
            </a:r>
          </a:p>
          <a:p>
            <a:r>
              <a:rPr lang="en-IN" dirty="0">
                <a:latin typeface="Arial Narrow" panose="020B0606020202030204" pitchFamily="34" charset="0"/>
              </a:rPr>
              <a:t>In cluster 6, females have an average age of 43, average income of 93.29; however, spending score is 20.64.</a:t>
            </a:r>
          </a:p>
          <a:p>
            <a:r>
              <a:rPr lang="en-IN" dirty="0">
                <a:latin typeface="Arial Narrow" panose="020B0606020202030204" pitchFamily="34" charset="0"/>
              </a:rPr>
              <a:t>In cluster 2, females have an average age of 25, average income of 25.69; however, spending score is 80.54.</a:t>
            </a:r>
          </a:p>
          <a:p>
            <a:r>
              <a:rPr lang="en-IN" dirty="0">
                <a:latin typeface="Arial Narrow" panose="020B0606020202030204" pitchFamily="34" charset="0"/>
              </a:rPr>
              <a:t>In cluster 5, males have an average age of 33, average income of 87.11; however, spending score is 82.67.</a:t>
            </a:r>
          </a:p>
          <a:p>
            <a:r>
              <a:rPr lang="en-IN" dirty="0">
                <a:latin typeface="Arial Narrow" panose="020B0606020202030204" pitchFamily="34" charset="0"/>
              </a:rPr>
              <a:t>In cluster 2, males have an average age of 23, average income of 25.50; however, spending score is 79.75.</a:t>
            </a: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B7D04-687B-61A5-6942-697A5A13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89" y="2249831"/>
            <a:ext cx="5054974" cy="31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HIERARCHIAL CLUSTERING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Narrow" panose="020B0606020202030204" pitchFamily="34" charset="0"/>
              </a:rPr>
              <a:t>Cluster 2 indicates high rate of spending despite low income rate; furthermore, they are in relatively lower age group; thus, customers in cluster 2 are vulnerable towards high spending. Nevertheless, further increment in spending is not expected.</a:t>
            </a:r>
          </a:p>
          <a:p>
            <a:r>
              <a:rPr lang="en-IN" dirty="0">
                <a:latin typeface="Arial Narrow" panose="020B0606020202030204" pitchFamily="34" charset="0"/>
              </a:rPr>
              <a:t>Cluster 3 has similar mean age as cluster 2; however, their spending score is moderate and annual income is relatively higher. Hence, there is a potential that they can invest more on spending. </a:t>
            </a:r>
          </a:p>
        </p:txBody>
      </p:sp>
    </p:spTree>
    <p:extLst>
      <p:ext uri="{BB962C8B-B14F-4D97-AF65-F5344CB8AC3E}">
        <p14:creationId xmlns:p14="http://schemas.microsoft.com/office/powerpoint/2010/main" val="202267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227"/>
            <a:ext cx="10983012" cy="4338736"/>
          </a:xfrm>
        </p:spPr>
        <p:txBody>
          <a:bodyPr/>
          <a:lstStyle/>
          <a:p>
            <a:r>
              <a:rPr lang="en-IN" dirty="0">
                <a:latin typeface="Arial Narrow" panose="020B0606020202030204" pitchFamily="34" charset="0"/>
              </a:rPr>
              <a:t>The elbow plot and the gap statistics plot indicates that the optimal number of clusters for K-means is 7 since the elbow occurs at 7 and the value of gap reduces after the number of clusters become 7.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DD9C7-41BB-1DB6-9750-67C79070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35" y="3171734"/>
            <a:ext cx="5071621" cy="3321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F7AD7-EBAA-48DD-4A14-E3C94AB8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1735"/>
            <a:ext cx="5447679" cy="33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K-MEANS CLUSTERING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419" cy="4351338"/>
          </a:xfrm>
        </p:spPr>
        <p:txBody>
          <a:bodyPr/>
          <a:lstStyle/>
          <a:p>
            <a:r>
              <a:rPr lang="en-IN" dirty="0">
                <a:latin typeface="Arial Narrow" panose="020B0606020202030204" pitchFamily="34" charset="0"/>
              </a:rPr>
              <a:t>The figure indicates the positioning of the 7 clusters and this figure shows that the clusters are different from each other in terms of point distribution.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F74C-BEDA-067B-83D1-FB30CD7E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577" y="1825625"/>
            <a:ext cx="59974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0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8369-5370-01AC-5386-6568D77D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K-MEANS CLUSTERING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D7E-88B8-6B02-0982-96C10D9E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The results indicate that cluster 6 has a high average income for both males and females; however, the spending score is very low. Thus, this is a potential area of concern.</a:t>
            </a:r>
          </a:p>
          <a:p>
            <a:r>
              <a:rPr lang="en-IN" dirty="0">
                <a:latin typeface="Arial Narrow" panose="020B0606020202030204" pitchFamily="34" charset="0"/>
              </a:rPr>
              <a:t>For cluster 5, similar observation is evident; thus, proper attention is required for these clusters. </a:t>
            </a:r>
          </a:p>
          <a:p>
            <a:r>
              <a:rPr lang="en-IN" dirty="0">
                <a:latin typeface="Arial Narrow" panose="020B0606020202030204" pitchFamily="34" charset="0"/>
              </a:rPr>
              <a:t>Cluster 1 has reached their potential spending score since they have high spending score with low income.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9E8B8-DC97-3AA3-9890-731242AD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92" y="2332369"/>
            <a:ext cx="5166808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665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HIERARCHIAL AND K-MEANS CLUSTERING FOR MALL CUSTOMERS</vt:lpstr>
      <vt:lpstr>INTRODUCTION</vt:lpstr>
      <vt:lpstr>EXPLORATORY DATA ANALYSIS (EDA)</vt:lpstr>
      <vt:lpstr>HIERARCHIAL CLUSTERING</vt:lpstr>
      <vt:lpstr>HIERARCHIAL CLUSTERING contd..</vt:lpstr>
      <vt:lpstr>HIERARCHIAL CLUSTERING contd..</vt:lpstr>
      <vt:lpstr>K-MEANS CLUSTERING</vt:lpstr>
      <vt:lpstr>K-MEANS CLUSTERING contd..</vt:lpstr>
      <vt:lpstr>K-MEANS CLUSTERING contd..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HIERARCHIAL AND K-MEANS CLUSTERING FOR MALL CUSTOMERS</dc:title>
  <dc:creator>Arhit</dc:creator>
  <cp:lastModifiedBy>Arhit</cp:lastModifiedBy>
  <cp:revision>12</cp:revision>
  <dcterms:created xsi:type="dcterms:W3CDTF">2023-01-25T12:23:25Z</dcterms:created>
  <dcterms:modified xsi:type="dcterms:W3CDTF">2023-01-25T18:42:15Z</dcterms:modified>
</cp:coreProperties>
</file>