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3" r:id="rId6"/>
    <p:sldId id="275" r:id="rId7"/>
    <p:sldId id="261" r:id="rId8"/>
    <p:sldId id="272" r:id="rId9"/>
    <p:sldId id="280" r:id="rId10"/>
    <p:sldId id="266" r:id="rId11"/>
    <p:sldId id="274" r:id="rId12"/>
    <p:sldId id="278" r:id="rId13"/>
    <p:sldId id="260" r:id="rId14"/>
    <p:sldId id="268" r:id="rId15"/>
    <p:sldId id="259" r:id="rId16"/>
    <p:sldId id="277" r:id="rId17"/>
    <p:sldId id="264" r:id="rId18"/>
    <p:sldId id="276" r:id="rId19"/>
    <p:sldId id="279" r:id="rId20"/>
    <p:sldId id="281"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9415"/>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82" autoAdjust="0"/>
    <p:restoredTop sz="94660"/>
  </p:normalViewPr>
  <p:slideViewPr>
    <p:cSldViewPr snapToGrid="0">
      <p:cViewPr>
        <p:scale>
          <a:sx n="100" d="100"/>
          <a:sy n="100" d="100"/>
        </p:scale>
        <p:origin x="1356"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5/11/2015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5/11/2015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5/11/2015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5/11/2015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5/11/2015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5/11/2015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5/11/2015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5/11/2015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5/11/2015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5/11/2015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5/11/2015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6.xml"/><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hyperlink" Target="http://www.plosone.org/article/info:doi/10.1371/journal.pone.0054603" TargetMode="External"/><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4133" y="2809912"/>
            <a:ext cx="8350323" cy="1373070"/>
          </a:xfrm>
        </p:spPr>
        <p:txBody>
          <a:bodyPr/>
          <a:lstStyle/>
          <a:p>
            <a:r>
              <a:rPr lang="en-US" dirty="0" smtClean="0"/>
              <a:t>Genotyping By </a:t>
            </a:r>
            <a:r>
              <a:rPr lang="en-US" dirty="0"/>
              <a:t>S</a:t>
            </a:r>
            <a:r>
              <a:rPr lang="en-US" dirty="0" smtClean="0"/>
              <a:t>equencing Introduction</a:t>
            </a:r>
            <a:endParaRPr lang="en-US" dirty="0"/>
          </a:p>
        </p:txBody>
      </p:sp>
      <p:sp>
        <p:nvSpPr>
          <p:cNvPr id="3" name="Subtitle 2"/>
          <p:cNvSpPr>
            <a:spLocks noGrp="1"/>
          </p:cNvSpPr>
          <p:nvPr>
            <p:ph type="subTitle" idx="1"/>
          </p:nvPr>
        </p:nvSpPr>
        <p:spPr/>
        <p:txBody>
          <a:bodyPr>
            <a:normAutofit lnSpcReduction="10000"/>
          </a:bodyPr>
          <a:lstStyle/>
          <a:p>
            <a:r>
              <a:rPr lang="en-US" dirty="0" smtClean="0"/>
              <a:t>Oregon State University</a:t>
            </a:r>
          </a:p>
          <a:p>
            <a:r>
              <a:rPr lang="en-US" dirty="0" smtClean="0"/>
              <a:t>Center for Genome Research and Biocomputing</a:t>
            </a:r>
          </a:p>
          <a:p>
            <a:r>
              <a:rPr lang="en-US" dirty="0" smtClean="0"/>
              <a:t>May 12, 2015</a:t>
            </a:r>
            <a:endParaRPr lang="en-US" dirty="0"/>
          </a:p>
        </p:txBody>
      </p:sp>
      <p:sp>
        <p:nvSpPr>
          <p:cNvPr id="4" name="Rectangle 3"/>
          <p:cNvSpPr/>
          <p:nvPr/>
        </p:nvSpPr>
        <p:spPr>
          <a:xfrm>
            <a:off x="9903270" y="2939533"/>
            <a:ext cx="1377300" cy="923330"/>
          </a:xfrm>
          <a:prstGeom prst="rect">
            <a:avLst/>
          </a:prstGeom>
        </p:spPr>
        <p:txBody>
          <a:bodyPr wrap="none">
            <a:spAutoFit/>
          </a:bodyPr>
          <a:lstStyle/>
          <a:p>
            <a:r>
              <a:rPr lang="en-US" sz="5400" dirty="0" smtClean="0"/>
              <a:t>GBS</a:t>
            </a:r>
            <a:endParaRPr lang="en-US" sz="5400" dirty="0"/>
          </a:p>
        </p:txBody>
      </p:sp>
    </p:spTree>
    <p:extLst>
      <p:ext uri="{BB962C8B-B14F-4D97-AF65-F5344CB8AC3E}">
        <p14:creationId xmlns:p14="http://schemas.microsoft.com/office/powerpoint/2010/main" val="313500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Image:BMC IlluminaFlowcell.png"/>
          <p:cNvPicPr>
            <a:picLocks noChangeAspect="1" noChangeArrowheads="1"/>
          </p:cNvPicPr>
          <p:nvPr/>
        </p:nvPicPr>
        <p:blipFill rotWithShape="1">
          <a:blip r:embed="rId2">
            <a:extLst>
              <a:ext uri="{28A0092B-C50C-407E-A947-70E740481C1C}">
                <a14:useLocalDpi xmlns:a14="http://schemas.microsoft.com/office/drawing/2010/main" val="0"/>
              </a:ext>
            </a:extLst>
          </a:blip>
          <a:srcRect t="4646"/>
          <a:stretch/>
        </p:blipFill>
        <p:spPr bwMode="auto">
          <a:xfrm>
            <a:off x="597159" y="393218"/>
            <a:ext cx="8929396" cy="598703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957388" y="6491586"/>
            <a:ext cx="3312368" cy="215444"/>
          </a:xfrm>
          <a:prstGeom prst="rect">
            <a:avLst/>
          </a:prstGeom>
        </p:spPr>
        <p:txBody>
          <a:bodyPr wrap="square">
            <a:spAutoFit/>
          </a:bodyPr>
          <a:lstStyle/>
          <a:p>
            <a:r>
              <a:rPr lang="en-US" sz="800" dirty="0"/>
              <a:t>http://openwetware.org/wiki/Image:BMC_IlluminaFlowcell.png</a:t>
            </a:r>
          </a:p>
        </p:txBody>
      </p:sp>
      <p:pic>
        <p:nvPicPr>
          <p:cNvPr id="10" name="Picture 9"/>
          <p:cNvPicPr>
            <a:picLocks noChangeAspect="1"/>
          </p:cNvPicPr>
          <p:nvPr/>
        </p:nvPicPr>
        <p:blipFill>
          <a:blip r:embed="rId3"/>
          <a:stretch>
            <a:fillRect/>
          </a:stretch>
        </p:blipFill>
        <p:spPr>
          <a:xfrm>
            <a:off x="10096500" y="393218"/>
            <a:ext cx="2095500" cy="1962150"/>
          </a:xfrm>
          <a:prstGeom prst="rect">
            <a:avLst/>
          </a:prstGeom>
        </p:spPr>
      </p:pic>
    </p:spTree>
    <p:extLst>
      <p:ext uri="{BB962C8B-B14F-4D97-AF65-F5344CB8AC3E}">
        <p14:creationId xmlns:p14="http://schemas.microsoft.com/office/powerpoint/2010/main" val="3504608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GBS adapters and </a:t>
            </a:r>
            <a:r>
              <a:rPr lang="en-US" dirty="0" err="1" smtClean="0"/>
              <a:t>Illumina</a:t>
            </a:r>
            <a:r>
              <a:rPr lang="en-US" dirty="0" smtClean="0"/>
              <a:t> sequencing</a:t>
            </a:r>
            <a:endParaRPr lang="en-US" dirty="0"/>
          </a:p>
        </p:txBody>
      </p:sp>
      <p:sp>
        <p:nvSpPr>
          <p:cNvPr id="5" name="Rectangle 4"/>
          <p:cNvSpPr/>
          <p:nvPr/>
        </p:nvSpPr>
        <p:spPr>
          <a:xfrm>
            <a:off x="7896042" y="6565028"/>
            <a:ext cx="4500113" cy="215444"/>
          </a:xfrm>
          <a:prstGeom prst="rect">
            <a:avLst/>
          </a:prstGeom>
        </p:spPr>
        <p:txBody>
          <a:bodyPr wrap="square">
            <a:spAutoFit/>
          </a:bodyPr>
          <a:lstStyle/>
          <a:p>
            <a:r>
              <a:rPr lang="en-US" sz="800" dirty="0" smtClean="0">
                <a:solidFill>
                  <a:schemeClr val="bg1"/>
                </a:solidFill>
              </a:rPr>
              <a:t>Adapted from: http</a:t>
            </a:r>
            <a:r>
              <a:rPr lang="en-US" sz="800" dirty="0">
                <a:solidFill>
                  <a:schemeClr val="bg1"/>
                </a:solidFill>
              </a:rPr>
              <a:t>://cbsu.tc.cornell.edu/lab/doc/GBS_workshop_intro_June_2013.pdf</a:t>
            </a:r>
          </a:p>
        </p:txBody>
      </p:sp>
      <p:sp>
        <p:nvSpPr>
          <p:cNvPr id="6" name="Rectangle 5"/>
          <p:cNvSpPr/>
          <p:nvPr/>
        </p:nvSpPr>
        <p:spPr>
          <a:xfrm>
            <a:off x="207034" y="2518910"/>
            <a:ext cx="11766430" cy="584775"/>
          </a:xfrm>
          <a:prstGeom prst="rect">
            <a:avLst/>
          </a:prstGeom>
        </p:spPr>
        <p:txBody>
          <a:bodyPr wrap="square">
            <a:spAutoFit/>
          </a:bodyPr>
          <a:lstStyle/>
          <a:p>
            <a:r>
              <a:rPr lang="en-US" sz="1600" b="1" dirty="0" smtClean="0">
                <a:solidFill>
                  <a:srgbClr val="000000"/>
                </a:solidFill>
                <a:latin typeface="Courier New" panose="02070309020205020404" pitchFamily="49" charset="0"/>
                <a:cs typeface="Courier New" panose="02070309020205020404" pitchFamily="49" charset="0"/>
              </a:rPr>
              <a:t>5</a:t>
            </a:r>
            <a:r>
              <a:rPr lang="en-US" sz="1600" b="1" dirty="0">
                <a:solidFill>
                  <a:srgbClr val="000000"/>
                </a:solidFill>
                <a:latin typeface="Courier New" panose="02070309020205020404" pitchFamily="49" charset="0"/>
                <a:cs typeface="Courier New" panose="02070309020205020404" pitchFamily="49" charset="0"/>
              </a:rPr>
              <a:t>'</a:t>
            </a:r>
            <a:r>
              <a:rPr lang="en-US" sz="1600" b="1" dirty="0" smtClean="0">
                <a:solidFill>
                  <a:srgbClr val="000000"/>
                </a:solidFill>
                <a:latin typeface="Courier New" panose="02070309020205020404" pitchFamily="49" charset="0"/>
                <a:cs typeface="Courier New" panose="02070309020205020404" pitchFamily="49" charset="0"/>
              </a:rPr>
              <a:t>-</a:t>
            </a:r>
            <a:r>
              <a:rPr lang="en-US" sz="1600" b="1" cap="all" dirty="0" smtClean="0">
                <a:solidFill>
                  <a:srgbClr val="FFFF00"/>
                </a:solidFill>
                <a:latin typeface="Courier New" panose="02070309020205020404" pitchFamily="49" charset="0"/>
                <a:cs typeface="Courier New" panose="02070309020205020404" pitchFamily="49" charset="0"/>
              </a:rPr>
              <a:t>acactctttccctacacgacgctcttccgatct</a:t>
            </a:r>
            <a:r>
              <a:rPr lang="en-US" sz="1600" b="1" dirty="0" smtClean="0">
                <a:solidFill>
                  <a:srgbClr val="92D050"/>
                </a:solidFill>
                <a:latin typeface="Courier New" panose="02070309020205020404" pitchFamily="49" charset="0"/>
                <a:cs typeface="Courier New" panose="02070309020205020404" pitchFamily="49" charset="0"/>
              </a:rPr>
              <a:t>AGGC</a:t>
            </a:r>
            <a:r>
              <a:rPr lang="en-US" sz="1600" b="1" dirty="0" smtClean="0">
                <a:solidFill>
                  <a:schemeClr val="accent4">
                    <a:lumMod val="60000"/>
                    <a:lumOff val="40000"/>
                  </a:schemeClr>
                </a:solidFill>
                <a:latin typeface="Courier New" panose="02070309020205020404" pitchFamily="49" charset="0"/>
                <a:cs typeface="Courier New" panose="02070309020205020404" pitchFamily="49" charset="0"/>
              </a:rPr>
              <a:t>CWGCNNN…NNNG</a:t>
            </a:r>
            <a:r>
              <a:rPr lang="en-US" sz="1600" b="1" dirty="0" smtClean="0">
                <a:solidFill>
                  <a:srgbClr val="FFFF00"/>
                </a:solidFill>
                <a:latin typeface="Courier New" panose="02070309020205020404" pitchFamily="49" charset="0"/>
                <a:cs typeface="Courier New" panose="02070309020205020404" pitchFamily="49" charset="0"/>
              </a:rPr>
              <a:t>CWGAGATCGGAAGAGCGGTTCAGCAGGAATGCCGAG</a:t>
            </a:r>
            <a:r>
              <a:rPr lang="en-US" sz="1600" b="1" dirty="0" smtClean="0">
                <a:solidFill>
                  <a:schemeClr val="bg1"/>
                </a:solidFill>
                <a:latin typeface="Courier New" panose="02070309020205020404" pitchFamily="49" charset="0"/>
                <a:cs typeface="Courier New" panose="02070309020205020404" pitchFamily="49" charset="0"/>
              </a:rPr>
              <a:t>-</a:t>
            </a:r>
            <a:r>
              <a:rPr lang="en-US" sz="1600" b="1" dirty="0">
                <a:solidFill>
                  <a:srgbClr val="000000"/>
                </a:solidFill>
                <a:latin typeface="Courier New" panose="02070309020205020404" pitchFamily="49" charset="0"/>
                <a:cs typeface="Courier New" panose="02070309020205020404" pitchFamily="49" charset="0"/>
              </a:rPr>
              <a:t>3'</a:t>
            </a:r>
            <a:endParaRPr lang="en-US" sz="1600" b="1" dirty="0" smtClean="0">
              <a:solidFill>
                <a:schemeClr val="accent4">
                  <a:lumMod val="60000"/>
                  <a:lumOff val="40000"/>
                </a:schemeClr>
              </a:solidFill>
              <a:latin typeface="Courier New" panose="02070309020205020404" pitchFamily="49" charset="0"/>
              <a:cs typeface="Courier New" panose="02070309020205020404" pitchFamily="49" charset="0"/>
            </a:endParaRPr>
          </a:p>
          <a:p>
            <a:r>
              <a:rPr lang="en-US" sz="1600" b="1" dirty="0" smtClean="0">
                <a:solidFill>
                  <a:srgbClr val="000000"/>
                </a:solidFill>
                <a:latin typeface="Courier New" panose="02070309020205020404" pitchFamily="49" charset="0"/>
                <a:cs typeface="Courier New" panose="02070309020205020404" pitchFamily="49" charset="0"/>
              </a:rPr>
              <a:t>3'-</a:t>
            </a:r>
            <a:r>
              <a:rPr lang="en-US" sz="1600" b="1" dirty="0" smtClean="0">
                <a:solidFill>
                  <a:srgbClr val="FFFF00"/>
                </a:solidFill>
                <a:latin typeface="Courier New" panose="02070309020205020404" pitchFamily="49" charset="0"/>
                <a:cs typeface="Courier New" panose="02070309020205020404" pitchFamily="49" charset="0"/>
              </a:rPr>
              <a:t>TGTGAGAAAGGGATGTGCTGCGAGAAGGCTAGA</a:t>
            </a:r>
            <a:r>
              <a:rPr lang="en-US" sz="1600" b="1" dirty="0" smtClean="0">
                <a:solidFill>
                  <a:srgbClr val="92D050"/>
                </a:solidFill>
                <a:latin typeface="Courier New" panose="02070309020205020404" pitchFamily="49" charset="0"/>
                <a:cs typeface="Courier New" panose="02070309020205020404" pitchFamily="49" charset="0"/>
              </a:rPr>
              <a:t>TCCG</a:t>
            </a:r>
            <a:r>
              <a:rPr lang="en-US" sz="1600" b="1" dirty="0" smtClean="0">
                <a:solidFill>
                  <a:srgbClr val="FFFF00"/>
                </a:solidFill>
                <a:latin typeface="Courier New" panose="02070309020205020404" pitchFamily="49" charset="0"/>
                <a:cs typeface="Courier New" panose="02070309020205020404" pitchFamily="49" charset="0"/>
              </a:rPr>
              <a:t>GWC</a:t>
            </a:r>
            <a:r>
              <a:rPr lang="en-US" sz="1600" b="1" dirty="0" smtClean="0">
                <a:solidFill>
                  <a:schemeClr val="accent4">
                    <a:lumMod val="60000"/>
                    <a:lumOff val="40000"/>
                  </a:schemeClr>
                </a:solidFill>
                <a:latin typeface="Courier New" panose="02070309020205020404" pitchFamily="49" charset="0"/>
                <a:cs typeface="Courier New" panose="02070309020205020404" pitchFamily="49" charset="0"/>
              </a:rPr>
              <a:t>GNNN…NNNCGWC</a:t>
            </a:r>
            <a:r>
              <a:rPr lang="en-US" sz="1600" b="1" dirty="0" smtClean="0">
                <a:solidFill>
                  <a:srgbClr val="FFFF00"/>
                </a:solidFill>
                <a:latin typeface="Courier New" panose="02070309020205020404" pitchFamily="49" charset="0"/>
                <a:cs typeface="Courier New" panose="02070309020205020404" pitchFamily="49" charset="0"/>
              </a:rPr>
              <a:t>TCTAGCCTTCTCGCCAAGTCGTCCTTACGGCTC</a:t>
            </a:r>
            <a:r>
              <a:rPr lang="en-US" sz="1600" b="1" dirty="0">
                <a:solidFill>
                  <a:schemeClr val="bg1"/>
                </a:solidFill>
                <a:latin typeface="Courier New" panose="02070309020205020404" pitchFamily="49" charset="0"/>
                <a:cs typeface="Courier New" panose="02070309020205020404" pitchFamily="49" charset="0"/>
              </a:rPr>
              <a:t>-</a:t>
            </a:r>
            <a:r>
              <a:rPr lang="en-US" sz="1600" b="1" dirty="0" smtClean="0">
                <a:solidFill>
                  <a:srgbClr val="000000"/>
                </a:solidFill>
                <a:latin typeface="Courier New" panose="02070309020205020404" pitchFamily="49" charset="0"/>
                <a:cs typeface="Courier New" panose="02070309020205020404" pitchFamily="49" charset="0"/>
              </a:rPr>
              <a:t>5</a:t>
            </a:r>
            <a:r>
              <a:rPr lang="en-US" sz="1600" b="1" dirty="0">
                <a:solidFill>
                  <a:srgbClr val="000000"/>
                </a:solidFill>
                <a:latin typeface="Courier New" panose="02070309020205020404" pitchFamily="49" charset="0"/>
                <a:cs typeface="Courier New" panose="02070309020205020404" pitchFamily="49" charset="0"/>
              </a:rPr>
              <a:t>'</a:t>
            </a:r>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sp>
        <p:nvSpPr>
          <p:cNvPr id="8" name="Rectangle 7"/>
          <p:cNvSpPr/>
          <p:nvPr/>
        </p:nvSpPr>
        <p:spPr>
          <a:xfrm>
            <a:off x="169652" y="3987636"/>
            <a:ext cx="11766430" cy="338554"/>
          </a:xfrm>
          <a:prstGeom prst="rect">
            <a:avLst/>
          </a:prstGeom>
        </p:spPr>
        <p:txBody>
          <a:bodyPr wrap="square">
            <a:spAutoFit/>
          </a:bodyPr>
          <a:lstStyle/>
          <a:p>
            <a:r>
              <a:rPr lang="en-US" sz="1600" b="1" dirty="0" smtClean="0">
                <a:solidFill>
                  <a:srgbClr val="000000"/>
                </a:solidFill>
                <a:latin typeface="Courier New" panose="02070309020205020404" pitchFamily="49" charset="0"/>
                <a:cs typeface="Courier New" panose="02070309020205020404" pitchFamily="49" charset="0"/>
              </a:rPr>
              <a:t>5'-</a:t>
            </a:r>
            <a:r>
              <a:rPr lang="en-US" sz="1600" b="1" cap="all" dirty="0" smtClean="0">
                <a:solidFill>
                  <a:srgbClr val="FFFF99"/>
                </a:solidFill>
                <a:latin typeface="Courier New" panose="02070309020205020404" pitchFamily="49" charset="0"/>
                <a:cs typeface="Courier New" panose="02070309020205020404" pitchFamily="49" charset="0"/>
              </a:rPr>
              <a:t>Aatgatacggcgaccaccgagatctacac</a:t>
            </a:r>
            <a:r>
              <a:rPr lang="en-US" sz="1600" b="1" cap="all" dirty="0" smtClean="0">
                <a:solidFill>
                  <a:srgbClr val="FFFF00"/>
                </a:solidFill>
                <a:latin typeface="Courier New" panose="02070309020205020404" pitchFamily="49" charset="0"/>
                <a:cs typeface="Courier New" panose="02070309020205020404" pitchFamily="49" charset="0"/>
              </a:rPr>
              <a:t>tctttccctacacgacgctcttccgatct</a:t>
            </a:r>
            <a:r>
              <a:rPr lang="en-US" sz="1600" b="1" dirty="0" smtClean="0">
                <a:solidFill>
                  <a:schemeClr val="bg1"/>
                </a:solidFill>
                <a:latin typeface="Courier New" panose="02070309020205020404" pitchFamily="49" charset="0"/>
                <a:cs typeface="Courier New" panose="02070309020205020404" pitchFamily="49" charset="0"/>
              </a:rPr>
              <a:t>-</a:t>
            </a:r>
            <a:r>
              <a:rPr lang="en-US" sz="1600" b="1" dirty="0" smtClean="0">
                <a:solidFill>
                  <a:srgbClr val="000000"/>
                </a:solidFill>
                <a:latin typeface="Courier New" panose="02070309020205020404" pitchFamily="49" charset="0"/>
                <a:cs typeface="Courier New" panose="02070309020205020404" pitchFamily="49" charset="0"/>
              </a:rPr>
              <a:t>3'</a:t>
            </a:r>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sp>
        <p:nvSpPr>
          <p:cNvPr id="9" name="Rectangle 8"/>
          <p:cNvSpPr/>
          <p:nvPr/>
        </p:nvSpPr>
        <p:spPr>
          <a:xfrm>
            <a:off x="4798678" y="4315141"/>
            <a:ext cx="3517310" cy="338554"/>
          </a:xfrm>
          <a:prstGeom prst="rect">
            <a:avLst/>
          </a:prstGeom>
        </p:spPr>
        <p:txBody>
          <a:bodyPr wrap="none">
            <a:spAutoFit/>
          </a:bodyPr>
          <a:lstStyle/>
          <a:p>
            <a:r>
              <a:rPr lang="en-US" sz="1600" b="1" dirty="0">
                <a:solidFill>
                  <a:srgbClr val="000000"/>
                </a:solidFill>
                <a:latin typeface="Courier New" panose="02070309020205020404" pitchFamily="49" charset="0"/>
                <a:cs typeface="Courier New" panose="02070309020205020404" pitchFamily="49" charset="0"/>
              </a:rPr>
              <a:t>5'-</a:t>
            </a:r>
            <a:r>
              <a:rPr lang="en-US" sz="1600" b="1" cap="all" dirty="0">
                <a:solidFill>
                  <a:srgbClr val="FFFF00"/>
                </a:solidFill>
                <a:latin typeface="Courier New" panose="02070309020205020404" pitchFamily="49" charset="0"/>
                <a:cs typeface="Courier New" panose="02070309020205020404" pitchFamily="49" charset="0"/>
              </a:rPr>
              <a:t>acacgacgctcttccgatct</a:t>
            </a:r>
            <a:r>
              <a:rPr lang="en-US" sz="1600" b="1" dirty="0">
                <a:solidFill>
                  <a:schemeClr val="bg1"/>
                </a:solidFill>
                <a:latin typeface="Courier New" panose="02070309020205020404" pitchFamily="49" charset="0"/>
                <a:cs typeface="Courier New" panose="02070309020205020404" pitchFamily="49" charset="0"/>
              </a:rPr>
              <a:t>-</a:t>
            </a:r>
            <a:r>
              <a:rPr lang="en-US" sz="1600" b="1" dirty="0">
                <a:solidFill>
                  <a:srgbClr val="000000"/>
                </a:solidFill>
                <a:latin typeface="Courier New" panose="02070309020205020404" pitchFamily="49" charset="0"/>
                <a:cs typeface="Courier New" panose="02070309020205020404" pitchFamily="49" charset="0"/>
              </a:rPr>
              <a:t>3'</a:t>
            </a:r>
            <a:r>
              <a:rPr lang="en-US" sz="1600" b="1" dirty="0">
                <a:latin typeface="Courier New" panose="02070309020205020404" pitchFamily="49" charset="0"/>
                <a:cs typeface="Courier New" panose="02070309020205020404" pitchFamily="49" charset="0"/>
              </a:rPr>
              <a:t> </a:t>
            </a:r>
          </a:p>
        </p:txBody>
      </p:sp>
      <p:sp>
        <p:nvSpPr>
          <p:cNvPr id="10" name="Rectangle 9"/>
          <p:cNvSpPr/>
          <p:nvPr/>
        </p:nvSpPr>
        <p:spPr>
          <a:xfrm>
            <a:off x="4078739" y="3976587"/>
            <a:ext cx="4134465" cy="338554"/>
          </a:xfrm>
          <a:prstGeom prst="rect">
            <a:avLst/>
          </a:prstGeom>
        </p:spPr>
        <p:txBody>
          <a:bodyPr wrap="none">
            <a:spAutoFit/>
          </a:bodyPr>
          <a:lstStyle/>
          <a:p>
            <a:r>
              <a:rPr lang="en-US" sz="1600" b="1" cap="all" dirty="0" smtClean="0">
                <a:solidFill>
                  <a:srgbClr val="FFFF00"/>
                </a:solidFill>
                <a:latin typeface="Courier New" panose="02070309020205020404" pitchFamily="49" charset="0"/>
                <a:cs typeface="Courier New" panose="02070309020205020404" pitchFamily="49" charset="0"/>
              </a:rPr>
              <a:t>tctttccctacacgacgctcttccgatct</a:t>
            </a:r>
            <a:r>
              <a:rPr lang="en-US" sz="1600" b="1" dirty="0" smtClean="0">
                <a:solidFill>
                  <a:schemeClr val="bg1"/>
                </a:solidFill>
                <a:latin typeface="Courier New" panose="02070309020205020404" pitchFamily="49" charset="0"/>
                <a:cs typeface="Courier New" panose="02070309020205020404" pitchFamily="49" charset="0"/>
              </a:rPr>
              <a:t>-</a:t>
            </a:r>
            <a:r>
              <a:rPr lang="en-US" sz="1600" b="1" dirty="0" smtClean="0">
                <a:solidFill>
                  <a:srgbClr val="000000"/>
                </a:solidFill>
                <a:latin typeface="Courier New" panose="02070309020205020404" pitchFamily="49" charset="0"/>
                <a:cs typeface="Courier New" panose="02070309020205020404" pitchFamily="49" charset="0"/>
              </a:rPr>
              <a:t>3</a:t>
            </a:r>
            <a:r>
              <a:rPr lang="en-US" sz="1600" b="1" dirty="0">
                <a:solidFill>
                  <a:srgbClr val="000000"/>
                </a:solidFill>
                <a:latin typeface="Courier New" panose="02070309020205020404" pitchFamily="49" charset="0"/>
                <a:cs typeface="Courier New" panose="02070309020205020404" pitchFamily="49" charset="0"/>
              </a:rPr>
              <a:t>'</a:t>
            </a:r>
            <a:endParaRPr lang="en-US" sz="1600" dirty="0"/>
          </a:p>
        </p:txBody>
      </p:sp>
      <p:sp>
        <p:nvSpPr>
          <p:cNvPr id="11" name="Rectangle 10"/>
          <p:cNvSpPr/>
          <p:nvPr/>
        </p:nvSpPr>
        <p:spPr>
          <a:xfrm>
            <a:off x="3186551" y="5604938"/>
            <a:ext cx="8411402" cy="338554"/>
          </a:xfrm>
          <a:prstGeom prst="rect">
            <a:avLst/>
          </a:prstGeom>
        </p:spPr>
        <p:txBody>
          <a:bodyPr wrap="square">
            <a:spAutoFit/>
          </a:bodyPr>
          <a:lstStyle/>
          <a:p>
            <a:r>
              <a:rPr lang="en-US" sz="1600" b="1" dirty="0">
                <a:solidFill>
                  <a:srgbClr val="000000"/>
                </a:solidFill>
                <a:latin typeface="Courier New" panose="02070309020205020404" pitchFamily="49" charset="0"/>
                <a:cs typeface="Courier New" panose="02070309020205020404" pitchFamily="49" charset="0"/>
              </a:rPr>
              <a:t>3</a:t>
            </a:r>
            <a:r>
              <a:rPr lang="en-US" sz="1600" b="1" dirty="0" smtClean="0">
                <a:solidFill>
                  <a:srgbClr val="000000"/>
                </a:solidFill>
                <a:latin typeface="Courier New" panose="02070309020205020404" pitchFamily="49" charset="0"/>
                <a:cs typeface="Courier New" panose="02070309020205020404" pitchFamily="49" charset="0"/>
              </a:rPr>
              <a:t>'-</a:t>
            </a:r>
            <a:r>
              <a:rPr lang="en-US" sz="1600" b="1" dirty="0" smtClean="0">
                <a:solidFill>
                  <a:srgbClr val="FFFF00"/>
                </a:solidFill>
                <a:latin typeface="Courier New" panose="02070309020205020404" pitchFamily="49" charset="0"/>
                <a:cs typeface="Courier New" panose="02070309020205020404" pitchFamily="49" charset="0"/>
              </a:rPr>
              <a:t>TCTAGCCTTCTCGCCAAGTCGTCCTTACGGCTCTGGC</a:t>
            </a:r>
            <a:r>
              <a:rPr lang="en-US" sz="1600" b="1" cap="all" dirty="0" smtClean="0">
                <a:solidFill>
                  <a:srgbClr val="FFFF99"/>
                </a:solidFill>
                <a:latin typeface="Courier New" panose="02070309020205020404" pitchFamily="49" charset="0"/>
                <a:cs typeface="Courier New" panose="02070309020205020404" pitchFamily="49" charset="0"/>
              </a:rPr>
              <a:t>tagagcatacggcagaagacgaac</a:t>
            </a:r>
            <a:r>
              <a:rPr lang="en-US" sz="1600" b="1" dirty="0" smtClean="0">
                <a:solidFill>
                  <a:schemeClr val="bg1"/>
                </a:solidFill>
                <a:latin typeface="Courier New" panose="02070309020205020404" pitchFamily="49" charset="0"/>
                <a:cs typeface="Courier New" panose="02070309020205020404" pitchFamily="49" charset="0"/>
              </a:rPr>
              <a:t>-</a:t>
            </a:r>
            <a:r>
              <a:rPr lang="en-US" sz="1600" b="1" dirty="0" smtClean="0">
                <a:solidFill>
                  <a:srgbClr val="000000"/>
                </a:solidFill>
                <a:latin typeface="Courier New" panose="02070309020205020404" pitchFamily="49" charset="0"/>
                <a:cs typeface="Courier New" panose="02070309020205020404" pitchFamily="49" charset="0"/>
              </a:rPr>
              <a:t>5'</a:t>
            </a:r>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sp>
        <p:nvSpPr>
          <p:cNvPr id="12" name="Rectangle 11"/>
          <p:cNvSpPr/>
          <p:nvPr/>
        </p:nvSpPr>
        <p:spPr>
          <a:xfrm>
            <a:off x="3229349" y="6071511"/>
            <a:ext cx="5615640" cy="338554"/>
          </a:xfrm>
          <a:prstGeom prst="rect">
            <a:avLst/>
          </a:prstGeom>
        </p:spPr>
        <p:txBody>
          <a:bodyPr wrap="none">
            <a:spAutoFit/>
          </a:bodyPr>
          <a:lstStyle/>
          <a:p>
            <a:r>
              <a:rPr lang="en-US" sz="1600" b="1" dirty="0">
                <a:solidFill>
                  <a:srgbClr val="000000"/>
                </a:solidFill>
                <a:latin typeface="Courier New" panose="02070309020205020404" pitchFamily="49" charset="0"/>
                <a:cs typeface="Courier New" panose="02070309020205020404" pitchFamily="49" charset="0"/>
              </a:rPr>
              <a:t>3</a:t>
            </a:r>
            <a:r>
              <a:rPr lang="en-US" sz="1600" b="1" dirty="0" smtClean="0">
                <a:solidFill>
                  <a:srgbClr val="000000"/>
                </a:solidFill>
                <a:latin typeface="Courier New" panose="02070309020205020404" pitchFamily="49" charset="0"/>
                <a:cs typeface="Courier New" panose="02070309020205020404" pitchFamily="49" charset="0"/>
              </a:rPr>
              <a:t>'-</a:t>
            </a:r>
            <a:r>
              <a:rPr lang="en-US" sz="1600" b="1" dirty="0" smtClean="0">
                <a:solidFill>
                  <a:srgbClr val="FFFF00"/>
                </a:solidFill>
                <a:latin typeface="Courier New" panose="02070309020205020404" pitchFamily="49" charset="0"/>
                <a:cs typeface="Courier New" panose="02070309020205020404" pitchFamily="49" charset="0"/>
              </a:rPr>
              <a:t>TCTAGCCTTCTCGCCAAGTCGTCCTTACGGCTCTGGC</a:t>
            </a:r>
            <a:r>
              <a:rPr lang="en-US" sz="1600" b="1" dirty="0" smtClean="0">
                <a:solidFill>
                  <a:schemeClr val="bg1"/>
                </a:solidFill>
                <a:latin typeface="Courier New" panose="02070309020205020404" pitchFamily="49" charset="0"/>
                <a:cs typeface="Courier New" panose="02070309020205020404" pitchFamily="49" charset="0"/>
              </a:rPr>
              <a:t>-</a:t>
            </a:r>
            <a:r>
              <a:rPr lang="en-US" sz="1600" b="1" dirty="0" smtClean="0">
                <a:solidFill>
                  <a:srgbClr val="000000"/>
                </a:solidFill>
                <a:latin typeface="Courier New" panose="02070309020205020404" pitchFamily="49" charset="0"/>
                <a:cs typeface="Courier New" panose="02070309020205020404" pitchFamily="49" charset="0"/>
              </a:rPr>
              <a:t>5</a:t>
            </a:r>
            <a:r>
              <a:rPr lang="en-US" sz="1600" b="1" dirty="0">
                <a:solidFill>
                  <a:srgbClr val="000000"/>
                </a:solidFill>
                <a:latin typeface="Courier New" panose="02070309020205020404" pitchFamily="49" charset="0"/>
                <a:cs typeface="Courier New" panose="02070309020205020404" pitchFamily="49" charset="0"/>
              </a:rPr>
              <a:t>'</a:t>
            </a:r>
            <a:endParaRPr lang="en-US" sz="1600" dirty="0"/>
          </a:p>
        </p:txBody>
      </p:sp>
      <p:sp>
        <p:nvSpPr>
          <p:cNvPr id="13" name="TextBox 12"/>
          <p:cNvSpPr txBox="1"/>
          <p:nvPr/>
        </p:nvSpPr>
        <p:spPr>
          <a:xfrm>
            <a:off x="886408" y="2099388"/>
            <a:ext cx="3517641" cy="461665"/>
          </a:xfrm>
          <a:prstGeom prst="rect">
            <a:avLst/>
          </a:prstGeom>
          <a:noFill/>
        </p:spPr>
        <p:txBody>
          <a:bodyPr wrap="square" rtlCol="0">
            <a:spAutoFit/>
          </a:bodyPr>
          <a:lstStyle/>
          <a:p>
            <a:pPr algn="ctr"/>
            <a:r>
              <a:rPr lang="en-US" sz="2400" dirty="0" smtClean="0">
                <a:effectLst>
                  <a:outerShdw blurRad="38100" dist="38100" dir="2700000" algn="tl">
                    <a:srgbClr val="000000">
                      <a:alpha val="43137"/>
                    </a:srgbClr>
                  </a:outerShdw>
                </a:effectLst>
              </a:rPr>
              <a:t>Barcode adapter</a:t>
            </a:r>
            <a:endParaRPr lang="en-US" sz="2400" dirty="0">
              <a:effectLst>
                <a:outerShdw blurRad="38100" dist="38100" dir="2700000" algn="tl">
                  <a:srgbClr val="000000">
                    <a:alpha val="43137"/>
                  </a:srgbClr>
                </a:outerShdw>
              </a:effectLst>
            </a:endParaRPr>
          </a:p>
        </p:txBody>
      </p:sp>
      <p:sp>
        <p:nvSpPr>
          <p:cNvPr id="14" name="TextBox 13"/>
          <p:cNvSpPr txBox="1"/>
          <p:nvPr/>
        </p:nvSpPr>
        <p:spPr>
          <a:xfrm>
            <a:off x="7756849" y="2102498"/>
            <a:ext cx="3517641" cy="461665"/>
          </a:xfrm>
          <a:prstGeom prst="rect">
            <a:avLst/>
          </a:prstGeom>
          <a:noFill/>
        </p:spPr>
        <p:txBody>
          <a:bodyPr wrap="square" rtlCol="0">
            <a:spAutoFit/>
          </a:bodyPr>
          <a:lstStyle/>
          <a:p>
            <a:pPr algn="ctr"/>
            <a:r>
              <a:rPr lang="en-US" sz="2400" dirty="0" smtClean="0">
                <a:effectLst>
                  <a:outerShdw blurRad="38100" dist="38100" dir="2700000" algn="tl">
                    <a:srgbClr val="000000">
                      <a:alpha val="43137"/>
                    </a:srgbClr>
                  </a:outerShdw>
                </a:effectLst>
              </a:rPr>
              <a:t>Common adapter</a:t>
            </a:r>
            <a:endParaRPr lang="en-US" sz="2400" dirty="0">
              <a:effectLst>
                <a:outerShdw blurRad="38100" dist="38100" dir="2700000" algn="tl">
                  <a:srgbClr val="000000">
                    <a:alpha val="43137"/>
                  </a:srgbClr>
                </a:outerShdw>
              </a:effectLst>
            </a:endParaRPr>
          </a:p>
        </p:txBody>
      </p:sp>
      <p:sp>
        <p:nvSpPr>
          <p:cNvPr id="15" name="TextBox 14"/>
          <p:cNvSpPr txBox="1"/>
          <p:nvPr/>
        </p:nvSpPr>
        <p:spPr>
          <a:xfrm>
            <a:off x="4400935" y="2105602"/>
            <a:ext cx="3517641" cy="461665"/>
          </a:xfrm>
          <a:prstGeom prst="rect">
            <a:avLst/>
          </a:prstGeom>
          <a:noFill/>
        </p:spPr>
        <p:txBody>
          <a:bodyPr wrap="square" rtlCol="0">
            <a:spAutoFit/>
          </a:bodyPr>
          <a:lstStyle/>
          <a:p>
            <a:pPr algn="ctr"/>
            <a:r>
              <a:rPr lang="en-US" sz="2400" dirty="0" smtClean="0">
                <a:effectLst>
                  <a:outerShdw blurRad="38100" dist="38100" dir="2700000" algn="tl">
                    <a:srgbClr val="000000">
                      <a:alpha val="43137"/>
                    </a:srgbClr>
                  </a:outerShdw>
                </a:effectLst>
              </a:rPr>
              <a:t>DNA insert</a:t>
            </a:r>
            <a:endParaRPr lang="en-US" sz="2400" dirty="0">
              <a:effectLst>
                <a:outerShdw blurRad="38100" dist="38100" dir="2700000" algn="tl">
                  <a:srgbClr val="000000">
                    <a:alpha val="43137"/>
                  </a:srgbClr>
                </a:outerShdw>
              </a:effectLst>
            </a:endParaRPr>
          </a:p>
        </p:txBody>
      </p:sp>
      <p:sp>
        <p:nvSpPr>
          <p:cNvPr id="16" name="TextBox 15"/>
          <p:cNvSpPr txBox="1"/>
          <p:nvPr/>
        </p:nvSpPr>
        <p:spPr>
          <a:xfrm>
            <a:off x="4565020" y="2941042"/>
            <a:ext cx="856072" cy="307777"/>
          </a:xfrm>
          <a:prstGeom prst="rect">
            <a:avLst/>
          </a:prstGeom>
          <a:noFill/>
        </p:spPr>
        <p:txBody>
          <a:bodyPr wrap="square" rtlCol="0">
            <a:spAutoFit/>
          </a:bodyPr>
          <a:lstStyle/>
          <a:p>
            <a:pPr algn="ctr"/>
            <a:r>
              <a:rPr lang="en-US" sz="1400" dirty="0" smtClean="0">
                <a:effectLst>
                  <a:outerShdw blurRad="38100" dist="38100" dir="2700000" algn="tl">
                    <a:srgbClr val="000000">
                      <a:alpha val="43137"/>
                    </a:srgbClr>
                  </a:outerShdw>
                </a:effectLst>
              </a:rPr>
              <a:t>Barcode</a:t>
            </a:r>
            <a:endParaRPr lang="en-US" sz="1400" dirty="0">
              <a:effectLst>
                <a:outerShdw blurRad="38100" dist="38100" dir="2700000" algn="tl">
                  <a:srgbClr val="000000">
                    <a:alpha val="43137"/>
                  </a:srgbClr>
                </a:outerShdw>
              </a:effectLst>
            </a:endParaRPr>
          </a:p>
        </p:txBody>
      </p:sp>
      <p:sp>
        <p:nvSpPr>
          <p:cNvPr id="17" name="TextBox 16"/>
          <p:cNvSpPr txBox="1"/>
          <p:nvPr/>
        </p:nvSpPr>
        <p:spPr>
          <a:xfrm>
            <a:off x="6322279" y="2999237"/>
            <a:ext cx="983589" cy="523220"/>
          </a:xfrm>
          <a:prstGeom prst="rect">
            <a:avLst/>
          </a:prstGeom>
          <a:noFill/>
        </p:spPr>
        <p:txBody>
          <a:bodyPr wrap="square" rtlCol="0">
            <a:spAutoFit/>
          </a:bodyPr>
          <a:lstStyle/>
          <a:p>
            <a:pPr algn="ctr"/>
            <a:r>
              <a:rPr lang="en-US" sz="1400" dirty="0" err="1" smtClean="0">
                <a:effectLst>
                  <a:outerShdw blurRad="38100" dist="38100" dir="2700000" algn="tl">
                    <a:srgbClr val="000000">
                      <a:alpha val="43137"/>
                    </a:srgbClr>
                  </a:outerShdw>
                </a:effectLst>
              </a:rPr>
              <a:t>ApeKI</a:t>
            </a:r>
            <a:r>
              <a:rPr lang="en-US" sz="1400" dirty="0" smtClean="0">
                <a:effectLst>
                  <a:outerShdw blurRad="38100" dist="38100" dir="2700000" algn="tl">
                    <a:srgbClr val="000000">
                      <a:alpha val="43137"/>
                    </a:srgbClr>
                  </a:outerShdw>
                </a:effectLst>
              </a:rPr>
              <a:t> overhang</a:t>
            </a:r>
            <a:endParaRPr lang="en-US" sz="1400" dirty="0">
              <a:effectLst>
                <a:outerShdw blurRad="38100" dist="38100" dir="2700000" algn="tl">
                  <a:srgbClr val="000000">
                    <a:alpha val="43137"/>
                  </a:srgbClr>
                </a:outerShdw>
              </a:effectLst>
            </a:endParaRPr>
          </a:p>
        </p:txBody>
      </p:sp>
      <p:cxnSp>
        <p:nvCxnSpPr>
          <p:cNvPr id="21" name="Straight Connector 20"/>
          <p:cNvCxnSpPr/>
          <p:nvPr/>
        </p:nvCxnSpPr>
        <p:spPr>
          <a:xfrm>
            <a:off x="6662056" y="3032444"/>
            <a:ext cx="36576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181594" y="2569016"/>
            <a:ext cx="36576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41256" y="3439891"/>
            <a:ext cx="2331355" cy="461665"/>
          </a:xfrm>
          <a:prstGeom prst="rect">
            <a:avLst/>
          </a:prstGeom>
          <a:noFill/>
        </p:spPr>
        <p:txBody>
          <a:bodyPr wrap="square" rtlCol="0">
            <a:spAutoFit/>
          </a:bodyPr>
          <a:lstStyle/>
          <a:p>
            <a:pPr algn="ctr"/>
            <a:r>
              <a:rPr lang="en-US" sz="2400" dirty="0" smtClean="0">
                <a:effectLst>
                  <a:outerShdw blurRad="38100" dist="38100" dir="2700000" algn="tl">
                    <a:srgbClr val="000000">
                      <a:alpha val="43137"/>
                    </a:srgbClr>
                  </a:outerShdw>
                </a:effectLst>
              </a:rPr>
              <a:t>PCR primer 1</a:t>
            </a:r>
            <a:endParaRPr lang="en-US" sz="2400" dirty="0">
              <a:effectLst>
                <a:outerShdw blurRad="38100" dist="38100" dir="2700000" algn="tl">
                  <a:srgbClr val="000000">
                    <a:alpha val="43137"/>
                  </a:srgbClr>
                </a:outerShdw>
              </a:effectLst>
            </a:endParaRPr>
          </a:p>
        </p:txBody>
      </p:sp>
      <p:sp>
        <p:nvSpPr>
          <p:cNvPr id="24" name="TextBox 23"/>
          <p:cNvSpPr txBox="1"/>
          <p:nvPr/>
        </p:nvSpPr>
        <p:spPr>
          <a:xfrm>
            <a:off x="9055095" y="5038529"/>
            <a:ext cx="2331355" cy="461665"/>
          </a:xfrm>
          <a:prstGeom prst="rect">
            <a:avLst/>
          </a:prstGeom>
          <a:noFill/>
        </p:spPr>
        <p:txBody>
          <a:bodyPr wrap="square" rtlCol="0">
            <a:spAutoFit/>
          </a:bodyPr>
          <a:lstStyle/>
          <a:p>
            <a:pPr algn="ctr"/>
            <a:r>
              <a:rPr lang="en-US" sz="2400" dirty="0" smtClean="0">
                <a:effectLst>
                  <a:outerShdw blurRad="38100" dist="38100" dir="2700000" algn="tl">
                    <a:srgbClr val="000000">
                      <a:alpha val="43137"/>
                    </a:srgbClr>
                  </a:outerShdw>
                </a:effectLst>
              </a:rPr>
              <a:t>PCR primer 2</a:t>
            </a:r>
            <a:endParaRPr lang="en-US" sz="2400" dirty="0">
              <a:effectLst>
                <a:outerShdw blurRad="38100" dist="38100" dir="2700000" algn="tl">
                  <a:srgbClr val="000000">
                    <a:alpha val="43137"/>
                  </a:srgbClr>
                </a:outerShdw>
              </a:effectLst>
            </a:endParaRPr>
          </a:p>
        </p:txBody>
      </p:sp>
      <p:sp>
        <p:nvSpPr>
          <p:cNvPr id="25" name="TextBox 24"/>
          <p:cNvSpPr txBox="1"/>
          <p:nvPr/>
        </p:nvSpPr>
        <p:spPr>
          <a:xfrm>
            <a:off x="4932014" y="4586351"/>
            <a:ext cx="3131896" cy="307777"/>
          </a:xfrm>
          <a:prstGeom prst="rect">
            <a:avLst/>
          </a:prstGeom>
          <a:noFill/>
        </p:spPr>
        <p:txBody>
          <a:bodyPr wrap="square" rtlCol="0">
            <a:spAutoFit/>
          </a:bodyPr>
          <a:lstStyle/>
          <a:p>
            <a:pPr algn="ctr"/>
            <a:r>
              <a:rPr lang="en-US" sz="1400" dirty="0" smtClean="0">
                <a:effectLst>
                  <a:outerShdw blurRad="38100" dist="38100" dir="2700000" algn="tl">
                    <a:srgbClr val="000000">
                      <a:alpha val="43137"/>
                    </a:srgbClr>
                  </a:outerShdw>
                </a:effectLst>
              </a:rPr>
              <a:t>Paired-end sequencing primer 1</a:t>
            </a:r>
            <a:endParaRPr lang="en-US" sz="1400" dirty="0">
              <a:effectLst>
                <a:outerShdw blurRad="38100" dist="38100" dir="2700000" algn="tl">
                  <a:srgbClr val="000000">
                    <a:alpha val="43137"/>
                  </a:srgbClr>
                </a:outerShdw>
              </a:effectLst>
            </a:endParaRPr>
          </a:p>
        </p:txBody>
      </p:sp>
      <p:sp>
        <p:nvSpPr>
          <p:cNvPr id="26" name="TextBox 25"/>
          <p:cNvSpPr txBox="1"/>
          <p:nvPr/>
        </p:nvSpPr>
        <p:spPr>
          <a:xfrm>
            <a:off x="4384617" y="6352943"/>
            <a:ext cx="3131896" cy="307777"/>
          </a:xfrm>
          <a:prstGeom prst="rect">
            <a:avLst/>
          </a:prstGeom>
          <a:noFill/>
        </p:spPr>
        <p:txBody>
          <a:bodyPr wrap="square" rtlCol="0">
            <a:spAutoFit/>
          </a:bodyPr>
          <a:lstStyle/>
          <a:p>
            <a:pPr algn="ctr"/>
            <a:r>
              <a:rPr lang="en-US" sz="1400" dirty="0" smtClean="0">
                <a:effectLst>
                  <a:outerShdw blurRad="38100" dist="38100" dir="2700000" algn="tl">
                    <a:srgbClr val="000000">
                      <a:alpha val="43137"/>
                    </a:srgbClr>
                  </a:outerShdw>
                </a:effectLst>
              </a:rPr>
              <a:t>Paired-end sequencing primer 2</a:t>
            </a:r>
            <a:endParaRPr lang="en-US" sz="1400" dirty="0">
              <a:effectLst>
                <a:outerShdw blurRad="38100" dist="38100" dir="2700000" algn="tl">
                  <a:srgbClr val="000000">
                    <a:alpha val="43137"/>
                  </a:srgbClr>
                </a:outerShdw>
              </a:effectLst>
            </a:endParaRPr>
          </a:p>
        </p:txBody>
      </p:sp>
      <p:sp>
        <p:nvSpPr>
          <p:cNvPr id="27" name="TextBox 26"/>
          <p:cNvSpPr txBox="1"/>
          <p:nvPr/>
        </p:nvSpPr>
        <p:spPr>
          <a:xfrm>
            <a:off x="625153" y="3813280"/>
            <a:ext cx="3387348" cy="307777"/>
          </a:xfrm>
          <a:prstGeom prst="rect">
            <a:avLst/>
          </a:prstGeom>
          <a:noFill/>
        </p:spPr>
        <p:txBody>
          <a:bodyPr wrap="square" rtlCol="0">
            <a:spAutoFit/>
          </a:bodyPr>
          <a:lstStyle/>
          <a:p>
            <a:pPr algn="ctr"/>
            <a:r>
              <a:rPr lang="en-US" sz="1400" dirty="0" smtClean="0">
                <a:solidFill>
                  <a:schemeClr val="bg1"/>
                </a:solidFill>
                <a:effectLst>
                  <a:glow rad="139700">
                    <a:schemeClr val="accent2">
                      <a:satMod val="175000"/>
                      <a:alpha val="40000"/>
                    </a:schemeClr>
                  </a:glow>
                </a:effectLst>
              </a:rPr>
              <a:t>Complement binds to </a:t>
            </a:r>
            <a:r>
              <a:rPr lang="en-US" sz="1400" dirty="0" err="1" smtClean="0">
                <a:solidFill>
                  <a:schemeClr val="bg1"/>
                </a:solidFill>
                <a:effectLst>
                  <a:glow rad="139700">
                    <a:schemeClr val="accent2">
                      <a:satMod val="175000"/>
                      <a:alpha val="40000"/>
                    </a:schemeClr>
                  </a:glow>
                </a:effectLst>
              </a:rPr>
              <a:t>flowcell</a:t>
            </a:r>
            <a:r>
              <a:rPr lang="en-US" sz="1400" dirty="0" smtClean="0">
                <a:solidFill>
                  <a:schemeClr val="bg1"/>
                </a:solidFill>
                <a:effectLst>
                  <a:glow rad="139700">
                    <a:schemeClr val="accent2">
                      <a:satMod val="175000"/>
                      <a:alpha val="40000"/>
                    </a:schemeClr>
                  </a:glow>
                </a:effectLst>
              </a:rPr>
              <a:t> </a:t>
            </a:r>
            <a:r>
              <a:rPr lang="en-US" sz="1400" dirty="0" err="1" smtClean="0">
                <a:solidFill>
                  <a:schemeClr val="bg1"/>
                </a:solidFill>
                <a:effectLst>
                  <a:glow rad="139700">
                    <a:schemeClr val="accent2">
                      <a:satMod val="175000"/>
                      <a:alpha val="40000"/>
                    </a:schemeClr>
                  </a:glow>
                </a:effectLst>
              </a:rPr>
              <a:t>oligo</a:t>
            </a:r>
            <a:r>
              <a:rPr lang="en-US" sz="1400" dirty="0" smtClean="0">
                <a:solidFill>
                  <a:schemeClr val="bg1"/>
                </a:solidFill>
                <a:effectLst>
                  <a:glow rad="139700">
                    <a:schemeClr val="accent2">
                      <a:satMod val="175000"/>
                      <a:alpha val="40000"/>
                    </a:schemeClr>
                  </a:glow>
                </a:effectLst>
              </a:rPr>
              <a:t> 1</a:t>
            </a:r>
            <a:endParaRPr lang="en-US" sz="1400" dirty="0">
              <a:solidFill>
                <a:schemeClr val="bg1"/>
              </a:solidFill>
              <a:effectLst>
                <a:glow rad="139700">
                  <a:schemeClr val="accent2">
                    <a:satMod val="175000"/>
                    <a:alpha val="40000"/>
                  </a:schemeClr>
                </a:glow>
              </a:effectLst>
            </a:endParaRPr>
          </a:p>
        </p:txBody>
      </p:sp>
      <p:sp>
        <p:nvSpPr>
          <p:cNvPr id="28" name="TextBox 27"/>
          <p:cNvSpPr txBox="1"/>
          <p:nvPr/>
        </p:nvSpPr>
        <p:spPr>
          <a:xfrm>
            <a:off x="7962124" y="5430584"/>
            <a:ext cx="3387348" cy="307777"/>
          </a:xfrm>
          <a:prstGeom prst="rect">
            <a:avLst/>
          </a:prstGeom>
          <a:noFill/>
        </p:spPr>
        <p:txBody>
          <a:bodyPr wrap="square" rtlCol="0">
            <a:spAutoFit/>
          </a:bodyPr>
          <a:lstStyle/>
          <a:p>
            <a:pPr algn="ctr"/>
            <a:r>
              <a:rPr lang="en-US" sz="1400" dirty="0" smtClean="0">
                <a:solidFill>
                  <a:schemeClr val="bg1"/>
                </a:solidFill>
                <a:effectLst>
                  <a:glow rad="139700">
                    <a:schemeClr val="accent2">
                      <a:satMod val="175000"/>
                      <a:alpha val="40000"/>
                    </a:schemeClr>
                  </a:glow>
                </a:effectLst>
              </a:rPr>
              <a:t>Complement binds to </a:t>
            </a:r>
            <a:r>
              <a:rPr lang="en-US" sz="1400" dirty="0" err="1" smtClean="0">
                <a:solidFill>
                  <a:schemeClr val="bg1"/>
                </a:solidFill>
                <a:effectLst>
                  <a:glow rad="139700">
                    <a:schemeClr val="accent2">
                      <a:satMod val="175000"/>
                      <a:alpha val="40000"/>
                    </a:schemeClr>
                  </a:glow>
                </a:effectLst>
              </a:rPr>
              <a:t>flowcell</a:t>
            </a:r>
            <a:r>
              <a:rPr lang="en-US" sz="1400" dirty="0" smtClean="0">
                <a:solidFill>
                  <a:schemeClr val="bg1"/>
                </a:solidFill>
                <a:effectLst>
                  <a:glow rad="139700">
                    <a:schemeClr val="accent2">
                      <a:satMod val="175000"/>
                      <a:alpha val="40000"/>
                    </a:schemeClr>
                  </a:glow>
                </a:effectLst>
              </a:rPr>
              <a:t> </a:t>
            </a:r>
            <a:r>
              <a:rPr lang="en-US" sz="1400" dirty="0" err="1" smtClean="0">
                <a:solidFill>
                  <a:schemeClr val="bg1"/>
                </a:solidFill>
                <a:effectLst>
                  <a:glow rad="139700">
                    <a:schemeClr val="accent2">
                      <a:satMod val="175000"/>
                      <a:alpha val="40000"/>
                    </a:schemeClr>
                  </a:glow>
                </a:effectLst>
              </a:rPr>
              <a:t>oligo</a:t>
            </a:r>
            <a:r>
              <a:rPr lang="en-US" sz="1400" dirty="0" smtClean="0">
                <a:solidFill>
                  <a:schemeClr val="bg1"/>
                </a:solidFill>
                <a:effectLst>
                  <a:glow rad="139700">
                    <a:schemeClr val="accent2">
                      <a:satMod val="175000"/>
                      <a:alpha val="40000"/>
                    </a:schemeClr>
                  </a:glow>
                </a:effectLst>
              </a:rPr>
              <a:t> 2</a:t>
            </a:r>
            <a:endParaRPr lang="en-US" sz="1400" dirty="0">
              <a:solidFill>
                <a:schemeClr val="bg1"/>
              </a:solidFill>
              <a:effectLst>
                <a:glow rad="139700">
                  <a:schemeClr val="accent2">
                    <a:satMod val="175000"/>
                    <a:alpha val="40000"/>
                  </a:schemeClr>
                </a:glow>
              </a:effectLst>
            </a:endParaRPr>
          </a:p>
        </p:txBody>
      </p:sp>
      <p:sp>
        <p:nvSpPr>
          <p:cNvPr id="29" name="TextBox 28"/>
          <p:cNvSpPr txBox="1"/>
          <p:nvPr/>
        </p:nvSpPr>
        <p:spPr>
          <a:xfrm>
            <a:off x="4260982" y="5433688"/>
            <a:ext cx="3387348" cy="307777"/>
          </a:xfrm>
          <a:prstGeom prst="rect">
            <a:avLst/>
          </a:prstGeom>
          <a:noFill/>
        </p:spPr>
        <p:txBody>
          <a:bodyPr wrap="square" rtlCol="0">
            <a:spAutoFit/>
          </a:bodyPr>
          <a:lstStyle/>
          <a:p>
            <a:pPr algn="ctr"/>
            <a:r>
              <a:rPr lang="en-US" sz="1400" dirty="0" smtClean="0">
                <a:solidFill>
                  <a:schemeClr val="bg1"/>
                </a:solidFill>
                <a:effectLst>
                  <a:glow rad="139700">
                    <a:schemeClr val="accent2">
                      <a:satMod val="175000"/>
                      <a:alpha val="40000"/>
                    </a:schemeClr>
                  </a:glow>
                </a:effectLst>
              </a:rPr>
              <a:t>Binds to 3’ strand of common adapter</a:t>
            </a:r>
            <a:endParaRPr lang="en-US" sz="1400" dirty="0">
              <a:solidFill>
                <a:schemeClr val="bg1"/>
              </a:solidFill>
              <a:effectLst>
                <a:glow rad="139700">
                  <a:schemeClr val="accent2">
                    <a:satMod val="175000"/>
                    <a:alpha val="40000"/>
                  </a:schemeClr>
                </a:glow>
              </a:effectLst>
            </a:endParaRPr>
          </a:p>
        </p:txBody>
      </p:sp>
      <p:sp>
        <p:nvSpPr>
          <p:cNvPr id="30" name="TextBox 29"/>
          <p:cNvSpPr txBox="1"/>
          <p:nvPr/>
        </p:nvSpPr>
        <p:spPr>
          <a:xfrm>
            <a:off x="4441383" y="3794614"/>
            <a:ext cx="3387348" cy="307777"/>
          </a:xfrm>
          <a:prstGeom prst="rect">
            <a:avLst/>
          </a:prstGeom>
          <a:noFill/>
        </p:spPr>
        <p:txBody>
          <a:bodyPr wrap="square" rtlCol="0">
            <a:spAutoFit/>
          </a:bodyPr>
          <a:lstStyle/>
          <a:p>
            <a:pPr algn="ctr"/>
            <a:r>
              <a:rPr lang="en-US" sz="1400" dirty="0" smtClean="0">
                <a:solidFill>
                  <a:schemeClr val="bg1"/>
                </a:solidFill>
                <a:effectLst>
                  <a:glow rad="139700">
                    <a:schemeClr val="accent2">
                      <a:satMod val="175000"/>
                      <a:alpha val="40000"/>
                    </a:schemeClr>
                  </a:glow>
                </a:effectLst>
              </a:rPr>
              <a:t>Binds to 3’ strand of barcode adapter</a:t>
            </a:r>
            <a:endParaRPr lang="en-US" sz="1400" dirty="0">
              <a:solidFill>
                <a:schemeClr val="bg1"/>
              </a:solidFill>
              <a:effectLst>
                <a:glow rad="139700">
                  <a:schemeClr val="accent2">
                    <a:satMod val="175000"/>
                    <a:alpha val="40000"/>
                  </a:schemeClr>
                </a:glow>
              </a:effectLst>
            </a:endParaRPr>
          </a:p>
        </p:txBody>
      </p:sp>
      <p:sp>
        <p:nvSpPr>
          <p:cNvPr id="31" name="Rectangle 30"/>
          <p:cNvSpPr/>
          <p:nvPr/>
        </p:nvSpPr>
        <p:spPr>
          <a:xfrm>
            <a:off x="4655974" y="2579715"/>
            <a:ext cx="611938" cy="4381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90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26" presetClass="emph" presetSubtype="0" repeatCount="5000" fill="hold" nodeType="clickEffect">
                                  <p:stCondLst>
                                    <p:cond delay="0"/>
                                  </p:stCondLst>
                                  <p:childTnLst>
                                    <p:animEffect transition="out" filter="fade">
                                      <p:cBhvr>
                                        <p:cTn id="10" dur="500" tmFilter="0, 0; .2, .5; .8, .5; 1, 0"/>
                                        <p:tgtEl>
                                          <p:spTgt spid="21"/>
                                        </p:tgtEl>
                                      </p:cBhvr>
                                    </p:animEffect>
                                    <p:animScale>
                                      <p:cBhvr>
                                        <p:cTn id="11" dur="250" autoRev="1" fill="hold"/>
                                        <p:tgtEl>
                                          <p:spTgt spid="21"/>
                                        </p:tgtEl>
                                      </p:cBhvr>
                                      <p:by x="105000" y="105000"/>
                                    </p:animScale>
                                  </p:childTnLst>
                                </p:cTn>
                              </p:par>
                              <p:par>
                                <p:cTn id="12" presetID="26" presetClass="emph" presetSubtype="0" repeatCount="5000" fill="hold" nodeType="withEffect">
                                  <p:stCondLst>
                                    <p:cond delay="0"/>
                                  </p:stCondLst>
                                  <p:childTnLst>
                                    <p:animEffect transition="out" filter="fade">
                                      <p:cBhvr>
                                        <p:cTn id="13" dur="500" tmFilter="0, 0; .2, .5; .8, .5; 1, 0"/>
                                        <p:tgtEl>
                                          <p:spTgt spid="22"/>
                                        </p:tgtEl>
                                      </p:cBhvr>
                                    </p:animEffect>
                                    <p:animScale>
                                      <p:cBhvr>
                                        <p:cTn id="14" dur="250" autoRev="1" fill="hold"/>
                                        <p:tgtEl>
                                          <p:spTgt spid="22"/>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0.0043 -0.0463 L -0.24701 -0.15602 " pathEditMode="relative" rAng="0" ptsTypes="AA">
                                      <p:cBhvr>
                                        <p:cTn id="18" dur="2000" fill="hold"/>
                                        <p:tgtEl>
                                          <p:spTgt spid="10"/>
                                        </p:tgtEl>
                                        <p:attrNameLst>
                                          <p:attrName>ppt_x</p:attrName>
                                          <p:attrName>ppt_y</p:attrName>
                                        </p:attrNameLst>
                                      </p:cBhvr>
                                      <p:rCtr x="-12135" y="-54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length barcodes, good design produce even nucleotide distribution</a:t>
            </a:r>
            <a:endParaRPr lang="en-US" dirty="0"/>
          </a:p>
        </p:txBody>
      </p:sp>
      <p:grpSp>
        <p:nvGrpSpPr>
          <p:cNvPr id="32" name="Group 31"/>
          <p:cNvGrpSpPr/>
          <p:nvPr/>
        </p:nvGrpSpPr>
        <p:grpSpPr>
          <a:xfrm>
            <a:off x="4051543" y="2432649"/>
            <a:ext cx="5758" cy="3922139"/>
            <a:chOff x="4051543" y="2432649"/>
            <a:chExt cx="5758" cy="3922139"/>
          </a:xfrm>
        </p:grpSpPr>
        <p:cxnSp>
          <p:nvCxnSpPr>
            <p:cNvPr id="9" name="Straight Connector 8"/>
            <p:cNvCxnSpPr/>
            <p:nvPr/>
          </p:nvCxnSpPr>
          <p:spPr>
            <a:xfrm flipH="1">
              <a:off x="4051543" y="2432649"/>
              <a:ext cx="2872" cy="82813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051543" y="3260785"/>
              <a:ext cx="0" cy="53196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051543" y="3784121"/>
              <a:ext cx="5758" cy="342173"/>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4051543" y="4045774"/>
              <a:ext cx="2885" cy="141474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057297" y="5374251"/>
              <a:ext cx="1" cy="980537"/>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a:xfrm flipH="1">
            <a:off x="4669767" y="2432649"/>
            <a:ext cx="2872" cy="82813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69767" y="3260785"/>
            <a:ext cx="0" cy="33643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69767" y="3602975"/>
            <a:ext cx="5758" cy="342173"/>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669767" y="3939405"/>
            <a:ext cx="1" cy="1521117"/>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666895" y="5374251"/>
            <a:ext cx="1" cy="980537"/>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279365" y="2432649"/>
            <a:ext cx="2872" cy="82813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276493" y="3260785"/>
            <a:ext cx="2872" cy="431321"/>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276497" y="3692106"/>
            <a:ext cx="0" cy="434188"/>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279365" y="4045774"/>
            <a:ext cx="2885" cy="141474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276493" y="5374251"/>
            <a:ext cx="1" cy="980537"/>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544792" y="3381555"/>
            <a:ext cx="1009291" cy="369332"/>
          </a:xfrm>
          <a:prstGeom prst="rect">
            <a:avLst/>
          </a:prstGeom>
          <a:noFill/>
        </p:spPr>
        <p:txBody>
          <a:bodyPr wrap="square" rtlCol="0">
            <a:spAutoFit/>
          </a:bodyPr>
          <a:lstStyle/>
          <a:p>
            <a:pPr algn="r"/>
            <a:r>
              <a:rPr lang="en-US" dirty="0" smtClean="0"/>
              <a:t>Barcode</a:t>
            </a:r>
            <a:endParaRPr lang="en-US" dirty="0"/>
          </a:p>
        </p:txBody>
      </p:sp>
      <p:sp>
        <p:nvSpPr>
          <p:cNvPr id="50" name="TextBox 49"/>
          <p:cNvSpPr txBox="1"/>
          <p:nvPr/>
        </p:nvSpPr>
        <p:spPr>
          <a:xfrm>
            <a:off x="405442" y="3732358"/>
            <a:ext cx="3163021" cy="369332"/>
          </a:xfrm>
          <a:prstGeom prst="rect">
            <a:avLst/>
          </a:prstGeom>
          <a:noFill/>
        </p:spPr>
        <p:txBody>
          <a:bodyPr wrap="square" rtlCol="0">
            <a:spAutoFit/>
          </a:bodyPr>
          <a:lstStyle/>
          <a:p>
            <a:pPr algn="r"/>
            <a:r>
              <a:rPr lang="en-US" dirty="0" smtClean="0"/>
              <a:t>Restriction enzyme cut site</a:t>
            </a:r>
            <a:endParaRPr lang="en-US" dirty="0"/>
          </a:p>
        </p:txBody>
      </p:sp>
      <p:sp>
        <p:nvSpPr>
          <p:cNvPr id="51" name="TextBox 50"/>
          <p:cNvSpPr txBox="1"/>
          <p:nvPr/>
        </p:nvSpPr>
        <p:spPr>
          <a:xfrm>
            <a:off x="402568" y="4402340"/>
            <a:ext cx="3163021" cy="369332"/>
          </a:xfrm>
          <a:prstGeom prst="rect">
            <a:avLst/>
          </a:prstGeom>
          <a:noFill/>
        </p:spPr>
        <p:txBody>
          <a:bodyPr wrap="square" rtlCol="0">
            <a:spAutoFit/>
          </a:bodyPr>
          <a:lstStyle/>
          <a:p>
            <a:pPr algn="r"/>
            <a:r>
              <a:rPr lang="en-US" dirty="0" smtClean="0"/>
              <a:t>Insert DNA</a:t>
            </a:r>
            <a:endParaRPr lang="en-US" dirty="0"/>
          </a:p>
        </p:txBody>
      </p:sp>
      <p:sp>
        <p:nvSpPr>
          <p:cNvPr id="54" name="Right Arrow 53"/>
          <p:cNvSpPr/>
          <p:nvPr/>
        </p:nvSpPr>
        <p:spPr>
          <a:xfrm>
            <a:off x="3545457" y="3467815"/>
            <a:ext cx="435389" cy="21566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3525331" y="3818621"/>
            <a:ext cx="435389" cy="21566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3539710" y="4479979"/>
            <a:ext cx="435389" cy="21566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p:nvPr/>
        </p:nvCxnSpPr>
        <p:spPr>
          <a:xfrm>
            <a:off x="4252823" y="2889849"/>
            <a:ext cx="17253" cy="2208362"/>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4819287" y="2895605"/>
            <a:ext cx="17253" cy="2208362"/>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428884" y="2909986"/>
            <a:ext cx="17253" cy="2208362"/>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256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84633" y="-1"/>
            <a:ext cx="5420500" cy="6854849"/>
          </a:xfrm>
          <a:prstGeom prst="rect">
            <a:avLst/>
          </a:prstGeom>
        </p:spPr>
      </p:pic>
      <p:sp>
        <p:nvSpPr>
          <p:cNvPr id="5" name="TextBox 4"/>
          <p:cNvSpPr txBox="1"/>
          <p:nvPr/>
        </p:nvSpPr>
        <p:spPr>
          <a:xfrm>
            <a:off x="10617200" y="846670"/>
            <a:ext cx="1380067" cy="830997"/>
          </a:xfrm>
          <a:prstGeom prst="rect">
            <a:avLst/>
          </a:prstGeom>
          <a:noFill/>
        </p:spPr>
        <p:txBody>
          <a:bodyPr wrap="square" rtlCol="0">
            <a:spAutoFit/>
          </a:bodyPr>
          <a:lstStyle/>
          <a:p>
            <a:r>
              <a:rPr lang="en-US" sz="2400" dirty="0" smtClean="0"/>
              <a:t>GBS vs RAD-</a:t>
            </a:r>
            <a:r>
              <a:rPr lang="en-US" sz="2400" dirty="0" err="1" smtClean="0"/>
              <a:t>seq</a:t>
            </a:r>
            <a:endParaRPr lang="en-US" sz="2400" dirty="0"/>
          </a:p>
        </p:txBody>
      </p:sp>
      <p:sp>
        <p:nvSpPr>
          <p:cNvPr id="6" name="Rectangle 5"/>
          <p:cNvSpPr/>
          <p:nvPr/>
        </p:nvSpPr>
        <p:spPr>
          <a:xfrm>
            <a:off x="7205133" y="6147770"/>
            <a:ext cx="3509434" cy="646331"/>
          </a:xfrm>
          <a:prstGeom prst="rect">
            <a:avLst/>
          </a:prstGeom>
        </p:spPr>
        <p:txBody>
          <a:bodyPr wrap="square">
            <a:spAutoFit/>
          </a:bodyPr>
          <a:lstStyle/>
          <a:p>
            <a:r>
              <a:rPr lang="en-US" sz="900" b="1" dirty="0"/>
              <a:t>Davey JW, Hohenlohe PA, </a:t>
            </a:r>
            <a:r>
              <a:rPr lang="en-US" sz="900" b="1" dirty="0" err="1"/>
              <a:t>Etter</a:t>
            </a:r>
            <a:r>
              <a:rPr lang="en-US" sz="900" b="1" dirty="0"/>
              <a:t> PD, Boone JQ, </a:t>
            </a:r>
            <a:r>
              <a:rPr lang="en-US" sz="900" b="1" dirty="0" err="1"/>
              <a:t>Catchen</a:t>
            </a:r>
            <a:r>
              <a:rPr lang="en-US" sz="900" b="1" dirty="0"/>
              <a:t> JM, </a:t>
            </a:r>
            <a:r>
              <a:rPr lang="en-US" sz="900" b="1" dirty="0" err="1"/>
              <a:t>Blaxter</a:t>
            </a:r>
            <a:r>
              <a:rPr lang="en-US" sz="900" b="1" dirty="0"/>
              <a:t> ML</a:t>
            </a:r>
            <a:r>
              <a:rPr lang="en-US" sz="900" dirty="0"/>
              <a:t>. </a:t>
            </a:r>
            <a:r>
              <a:rPr lang="en-US" sz="900" b="1" dirty="0"/>
              <a:t>2011</a:t>
            </a:r>
            <a:r>
              <a:rPr lang="en-US" sz="900" dirty="0"/>
              <a:t>. Genome-wide genetic marker discovery and genotyping using next-generation sequencing. </a:t>
            </a:r>
            <a:r>
              <a:rPr lang="en-US" sz="900" i="1" dirty="0"/>
              <a:t>Nature Reviews Genetics</a:t>
            </a:r>
            <a:r>
              <a:rPr lang="en-US" sz="900" dirty="0"/>
              <a:t> </a:t>
            </a:r>
            <a:r>
              <a:rPr lang="en-US" sz="900" b="1" dirty="0"/>
              <a:t>12</a:t>
            </a:r>
            <a:r>
              <a:rPr lang="en-US" sz="900" dirty="0"/>
              <a:t>: 499–510.</a:t>
            </a:r>
            <a:endParaRPr lang="en-US" sz="900" dirty="0">
              <a:effectLst/>
            </a:endParaRPr>
          </a:p>
        </p:txBody>
      </p:sp>
      <p:sp>
        <p:nvSpPr>
          <p:cNvPr id="8" name="Content Placeholder 2"/>
          <p:cNvSpPr txBox="1">
            <a:spLocks/>
          </p:cNvSpPr>
          <p:nvPr/>
        </p:nvSpPr>
        <p:spPr>
          <a:xfrm>
            <a:off x="7511143" y="2733868"/>
            <a:ext cx="4292081" cy="21852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mtClean="0">
                <a:solidFill>
                  <a:srgbClr val="FFFF00"/>
                </a:solidFill>
              </a:rPr>
              <a:t>RAD</a:t>
            </a:r>
            <a:r>
              <a:rPr lang="en-US" smtClean="0"/>
              <a:t> = </a:t>
            </a:r>
            <a:r>
              <a:rPr lang="en-US" smtClean="0">
                <a:solidFill>
                  <a:srgbClr val="FFFF00"/>
                </a:solidFill>
              </a:rPr>
              <a:t>R</a:t>
            </a:r>
            <a:r>
              <a:rPr lang="en-US" smtClean="0"/>
              <a:t>estriction site </a:t>
            </a:r>
            <a:r>
              <a:rPr lang="en-US" smtClean="0">
                <a:solidFill>
                  <a:srgbClr val="FFFF00"/>
                </a:solidFill>
              </a:rPr>
              <a:t>A</a:t>
            </a:r>
            <a:r>
              <a:rPr lang="en-US" smtClean="0"/>
              <a:t>ssociated </a:t>
            </a:r>
            <a:r>
              <a:rPr lang="en-US" smtClean="0">
                <a:solidFill>
                  <a:srgbClr val="FFFF00"/>
                </a:solidFill>
              </a:rPr>
              <a:t>D</a:t>
            </a:r>
            <a:r>
              <a:rPr lang="en-US" smtClean="0"/>
              <a:t>NA</a:t>
            </a:r>
          </a:p>
          <a:p>
            <a:r>
              <a:rPr lang="en-US" smtClean="0"/>
              <a:t>Both GBS and RAD-tagging are forms of reduced representation sequencing</a:t>
            </a:r>
          </a:p>
          <a:p>
            <a:endParaRPr lang="en-US" dirty="0"/>
          </a:p>
        </p:txBody>
      </p:sp>
    </p:spTree>
    <p:extLst>
      <p:ext uri="{BB962C8B-B14F-4D97-AF65-F5344CB8AC3E}">
        <p14:creationId xmlns:p14="http://schemas.microsoft.com/office/powerpoint/2010/main" val="33756606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6649183" cy="1080938"/>
          </a:xfrm>
        </p:spPr>
        <p:txBody>
          <a:bodyPr/>
          <a:lstStyle/>
          <a:p>
            <a:r>
              <a:rPr lang="en-US" dirty="0" smtClean="0"/>
              <a:t>Experimental design considerations</a:t>
            </a:r>
            <a:endParaRPr lang="en-US" dirty="0"/>
          </a:p>
        </p:txBody>
      </p:sp>
      <p:sp>
        <p:nvSpPr>
          <p:cNvPr id="3" name="Content Placeholder 2"/>
          <p:cNvSpPr>
            <a:spLocks noGrp="1"/>
          </p:cNvSpPr>
          <p:nvPr>
            <p:ph idx="1"/>
          </p:nvPr>
        </p:nvSpPr>
        <p:spPr>
          <a:xfrm>
            <a:off x="326642" y="2336873"/>
            <a:ext cx="5686611" cy="4300994"/>
          </a:xfrm>
        </p:spPr>
        <p:txBody>
          <a:bodyPr>
            <a:normAutofit/>
          </a:bodyPr>
          <a:lstStyle/>
          <a:p>
            <a:r>
              <a:rPr lang="en-US" sz="2800" dirty="0" smtClean="0">
                <a:solidFill>
                  <a:srgbClr val="FFFF99"/>
                </a:solidFill>
                <a:effectLst>
                  <a:outerShdw blurRad="38100" dist="38100" dir="2700000" algn="tl">
                    <a:srgbClr val="000000">
                      <a:alpha val="43137"/>
                    </a:srgbClr>
                  </a:outerShdw>
                </a:effectLst>
              </a:rPr>
              <a:t>Study objective</a:t>
            </a:r>
            <a:r>
              <a:rPr lang="en-US" dirty="0" smtClean="0"/>
              <a:t/>
            </a:r>
            <a:br>
              <a:rPr lang="en-US" dirty="0" smtClean="0"/>
            </a:br>
            <a:r>
              <a:rPr lang="en-US" sz="1800" dirty="0" smtClean="0"/>
              <a:t>- Association mapping/QTL discovery</a:t>
            </a:r>
            <a:br>
              <a:rPr lang="en-US" sz="1800" dirty="0" smtClean="0"/>
            </a:br>
            <a:r>
              <a:rPr lang="en-US" sz="1800" dirty="0" smtClean="0"/>
              <a:t>- Population studies/</a:t>
            </a:r>
            <a:r>
              <a:rPr lang="en-US" sz="1800" dirty="0" err="1" smtClean="0"/>
              <a:t>phylogeography</a:t>
            </a:r>
            <a:endParaRPr lang="en-US" sz="1800" dirty="0"/>
          </a:p>
          <a:p>
            <a:r>
              <a:rPr lang="en-US" sz="2800" dirty="0" smtClean="0">
                <a:solidFill>
                  <a:srgbClr val="FFFF99"/>
                </a:solidFill>
                <a:effectLst>
                  <a:outerShdw blurRad="38100" dist="38100" dir="2700000" algn="tl">
                    <a:srgbClr val="000000">
                      <a:alpha val="43137"/>
                    </a:srgbClr>
                  </a:outerShdw>
                </a:effectLst>
              </a:rPr>
              <a:t>Restriction enzyme choice</a:t>
            </a:r>
            <a:r>
              <a:rPr lang="en-US" dirty="0" smtClean="0"/>
              <a:t/>
            </a:r>
            <a:br>
              <a:rPr lang="en-US" dirty="0" smtClean="0"/>
            </a:br>
            <a:r>
              <a:rPr lang="en-US" sz="1800" dirty="0" smtClean="0"/>
              <a:t>- Genome size, repetitive DNA fraction</a:t>
            </a:r>
            <a:endParaRPr lang="en-US" sz="1800" dirty="0"/>
          </a:p>
          <a:p>
            <a:r>
              <a:rPr lang="en-US" sz="2800" dirty="0" smtClean="0">
                <a:solidFill>
                  <a:srgbClr val="FFFF99"/>
                </a:solidFill>
                <a:effectLst>
                  <a:outerShdw blurRad="38100" dist="38100" dir="2700000" algn="tl">
                    <a:srgbClr val="000000">
                      <a:alpha val="43137"/>
                    </a:srgbClr>
                  </a:outerShdw>
                </a:effectLst>
              </a:rPr>
              <a:t>Availability of reference genome</a:t>
            </a:r>
            <a:br>
              <a:rPr lang="en-US" sz="2800" dirty="0" smtClean="0">
                <a:solidFill>
                  <a:srgbClr val="FFFF99"/>
                </a:solidFill>
                <a:effectLst>
                  <a:outerShdw blurRad="38100" dist="38100" dir="2700000" algn="tl">
                    <a:srgbClr val="000000">
                      <a:alpha val="43137"/>
                    </a:srgbClr>
                  </a:outerShdw>
                </a:effectLst>
              </a:rPr>
            </a:br>
            <a:r>
              <a:rPr lang="en-US" sz="1800" dirty="0"/>
              <a:t>- </a:t>
            </a:r>
            <a:r>
              <a:rPr lang="en-US" sz="1800" i="1" dirty="0" smtClean="0"/>
              <a:t>in </a:t>
            </a:r>
            <a:r>
              <a:rPr lang="en-US" sz="1800" i="1" dirty="0" err="1" smtClean="0"/>
              <a:t>silico</a:t>
            </a:r>
            <a:r>
              <a:rPr lang="en-US" sz="1800" i="1" dirty="0" smtClean="0"/>
              <a:t> </a:t>
            </a:r>
            <a:r>
              <a:rPr lang="en-US" sz="1800" dirty="0" smtClean="0"/>
              <a:t>digests to estimate fragments/markers   </a:t>
            </a:r>
            <a:br>
              <a:rPr lang="en-US" sz="1800" dirty="0" smtClean="0"/>
            </a:br>
            <a:r>
              <a:rPr lang="en-US" sz="1800" dirty="0" smtClean="0"/>
              <a:t>  from different restriction enzymes</a:t>
            </a:r>
            <a:endParaRPr lang="en-US" sz="1800" dirty="0" smtClean="0">
              <a:solidFill>
                <a:srgbClr val="FFFF99"/>
              </a:solidFill>
              <a:effectLst>
                <a:outerShdw blurRad="38100" dist="38100" dir="2700000" algn="tl">
                  <a:srgbClr val="000000">
                    <a:alpha val="43137"/>
                  </a:srgbClr>
                </a:outerShdw>
              </a:effectLst>
            </a:endParaRPr>
          </a:p>
          <a:p>
            <a:r>
              <a:rPr lang="en-US" sz="2800" dirty="0" smtClean="0">
                <a:solidFill>
                  <a:srgbClr val="FFFF99"/>
                </a:solidFill>
                <a:effectLst>
                  <a:outerShdw blurRad="38100" dist="38100" dir="2700000" algn="tl">
                    <a:srgbClr val="000000">
                      <a:alpha val="43137"/>
                    </a:srgbClr>
                  </a:outerShdw>
                </a:effectLst>
              </a:rPr>
              <a:t>Expected level of polymorphism</a:t>
            </a:r>
            <a:r>
              <a:rPr lang="en-US" dirty="0" smtClean="0"/>
              <a:t/>
            </a:r>
            <a:br>
              <a:rPr lang="en-US" dirty="0" smtClean="0"/>
            </a:br>
            <a:r>
              <a:rPr lang="en-US" sz="1800" dirty="0" smtClean="0"/>
              <a:t>- Breeding populations</a:t>
            </a:r>
            <a:br>
              <a:rPr lang="en-US" sz="1800" dirty="0" smtClean="0"/>
            </a:br>
            <a:r>
              <a:rPr lang="en-US" sz="1800" dirty="0" smtClean="0"/>
              <a:t>- Environmental samples</a:t>
            </a:r>
            <a:endParaRPr lang="en-US" sz="1800" dirty="0"/>
          </a:p>
        </p:txBody>
      </p:sp>
      <p:sp>
        <p:nvSpPr>
          <p:cNvPr id="4" name="Rectangle 3"/>
          <p:cNvSpPr/>
          <p:nvPr/>
        </p:nvSpPr>
        <p:spPr>
          <a:xfrm>
            <a:off x="7255934" y="6663327"/>
            <a:ext cx="2904067" cy="215444"/>
          </a:xfrm>
          <a:prstGeom prst="rect">
            <a:avLst/>
          </a:prstGeom>
        </p:spPr>
        <p:txBody>
          <a:bodyPr wrap="square">
            <a:spAutoFit/>
          </a:bodyPr>
          <a:lstStyle/>
          <a:p>
            <a:r>
              <a:rPr lang="en-US" sz="800" b="1" dirty="0"/>
              <a:t>Davey </a:t>
            </a:r>
            <a:r>
              <a:rPr lang="en-US" sz="800" b="1" dirty="0" smtClean="0"/>
              <a:t>et al</a:t>
            </a:r>
            <a:r>
              <a:rPr lang="en-US" sz="800" dirty="0" smtClean="0"/>
              <a:t>. </a:t>
            </a:r>
            <a:r>
              <a:rPr lang="en-US" sz="800" b="1" dirty="0"/>
              <a:t>2011</a:t>
            </a:r>
            <a:r>
              <a:rPr lang="en-US" sz="800" dirty="0"/>
              <a:t>. </a:t>
            </a:r>
            <a:r>
              <a:rPr lang="en-US" sz="800" i="1" dirty="0" smtClean="0"/>
              <a:t>Nature </a:t>
            </a:r>
            <a:r>
              <a:rPr lang="en-US" sz="800" i="1" dirty="0"/>
              <a:t>Reviews Genetics</a:t>
            </a:r>
            <a:r>
              <a:rPr lang="en-US" sz="800" dirty="0"/>
              <a:t> </a:t>
            </a:r>
            <a:r>
              <a:rPr lang="en-US" sz="800" b="1" dirty="0"/>
              <a:t>12</a:t>
            </a:r>
            <a:r>
              <a:rPr lang="en-US" sz="800" dirty="0"/>
              <a:t>: 499–510.</a:t>
            </a:r>
            <a:endParaRPr lang="en-US" sz="800" dirty="0">
              <a:effectLst/>
            </a:endParaRPr>
          </a:p>
        </p:txBody>
      </p:sp>
      <p:pic>
        <p:nvPicPr>
          <p:cNvPr id="5" name="Picture 4"/>
          <p:cNvPicPr>
            <a:picLocks noChangeAspect="1"/>
          </p:cNvPicPr>
          <p:nvPr/>
        </p:nvPicPr>
        <p:blipFill>
          <a:blip r:embed="rId2"/>
          <a:stretch>
            <a:fillRect/>
          </a:stretch>
        </p:blipFill>
        <p:spPr>
          <a:xfrm>
            <a:off x="6098875" y="271837"/>
            <a:ext cx="5881987" cy="6430058"/>
          </a:xfrm>
          <a:prstGeom prst="rect">
            <a:avLst/>
          </a:prstGeom>
        </p:spPr>
      </p:pic>
      <p:sp>
        <p:nvSpPr>
          <p:cNvPr id="6" name="Rectangle 5"/>
          <p:cNvSpPr/>
          <p:nvPr/>
        </p:nvSpPr>
        <p:spPr>
          <a:xfrm>
            <a:off x="4108424" y="6117120"/>
            <a:ext cx="2188854" cy="584775"/>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n-US" sz="1600" dirty="0" err="1" smtClean="0">
                <a:latin typeface="Arial" panose="020B0604020202020204" pitchFamily="34" charset="0"/>
              </a:rPr>
              <a:t>SbfI</a:t>
            </a:r>
            <a:r>
              <a:rPr lang="en-US" sz="1600" dirty="0" smtClean="0">
                <a:latin typeface="Arial" panose="020B0604020202020204" pitchFamily="34" charset="0"/>
              </a:rPr>
              <a:t> -&gt; CCTGCA^GG</a:t>
            </a:r>
            <a:endParaRPr lang="en-US" sz="1600" dirty="0">
              <a:latin typeface="Arial" panose="020B0604020202020204" pitchFamily="34" charset="0"/>
            </a:endParaRPr>
          </a:p>
          <a:p>
            <a:r>
              <a:rPr lang="en-US" sz="1600" dirty="0" err="1" smtClean="0">
                <a:latin typeface="Arial" panose="020B0604020202020204" pitchFamily="34" charset="0"/>
              </a:rPr>
              <a:t>AluI</a:t>
            </a:r>
            <a:r>
              <a:rPr lang="en-US" sz="1600" dirty="0" smtClean="0">
                <a:latin typeface="Arial" panose="020B0604020202020204" pitchFamily="34" charset="0"/>
              </a:rPr>
              <a:t> -&gt;  AG^CT</a:t>
            </a:r>
            <a:endParaRPr lang="en-US" sz="1600" dirty="0">
              <a:effectLst/>
              <a:latin typeface="Arial" panose="020B0604020202020204" pitchFamily="34" charset="0"/>
            </a:endParaRPr>
          </a:p>
        </p:txBody>
      </p:sp>
    </p:spTree>
    <p:extLst>
      <p:ext uri="{BB962C8B-B14F-4D97-AF65-F5344CB8AC3E}">
        <p14:creationId xmlns:p14="http://schemas.microsoft.com/office/powerpoint/2010/main" val="18533770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a:bodyPr>
          <a:lstStyle/>
          <a:p>
            <a:r>
              <a:rPr lang="en-US" b="1" dirty="0" err="1"/>
              <a:t>Elshire</a:t>
            </a:r>
            <a:r>
              <a:rPr lang="en-US" b="1" dirty="0"/>
              <a:t> RJ, </a:t>
            </a:r>
            <a:r>
              <a:rPr lang="en-US" b="1" dirty="0" err="1"/>
              <a:t>Glaubitz</a:t>
            </a:r>
            <a:r>
              <a:rPr lang="en-US" b="1" dirty="0"/>
              <a:t> JC, Sun Q, Poland JA, Kawamoto K, Buckler ES, Mitchell SE</a:t>
            </a:r>
            <a:r>
              <a:rPr lang="en-US" dirty="0"/>
              <a:t>. </a:t>
            </a:r>
            <a:r>
              <a:rPr lang="en-US" b="1" dirty="0"/>
              <a:t>2011</a:t>
            </a:r>
            <a:r>
              <a:rPr lang="en-US" dirty="0"/>
              <a:t>. A Robust, Simple Genotyping-by-Sequencing (GBS) Approach for High Diversity Species. </a:t>
            </a:r>
            <a:r>
              <a:rPr lang="en-US" i="1" dirty="0" err="1"/>
              <a:t>PLoS</a:t>
            </a:r>
            <a:r>
              <a:rPr lang="en-US" i="1" dirty="0"/>
              <a:t> ONE</a:t>
            </a:r>
            <a:r>
              <a:rPr lang="en-US" dirty="0"/>
              <a:t> </a:t>
            </a:r>
            <a:r>
              <a:rPr lang="en-US" b="1" dirty="0"/>
              <a:t>6</a:t>
            </a:r>
            <a:r>
              <a:rPr lang="en-US" dirty="0"/>
              <a:t>: e19379</a:t>
            </a:r>
            <a:r>
              <a:rPr lang="en-US" dirty="0" smtClean="0"/>
              <a:t>.</a:t>
            </a:r>
          </a:p>
          <a:p>
            <a:r>
              <a:rPr lang="en-US" b="1" dirty="0"/>
              <a:t>Davey JW, Hohenlohe PA, </a:t>
            </a:r>
            <a:r>
              <a:rPr lang="en-US" b="1" dirty="0" err="1"/>
              <a:t>Etter</a:t>
            </a:r>
            <a:r>
              <a:rPr lang="en-US" b="1" dirty="0"/>
              <a:t> PD, Boone JQ, </a:t>
            </a:r>
            <a:r>
              <a:rPr lang="en-US" b="1" dirty="0" err="1"/>
              <a:t>Catchen</a:t>
            </a:r>
            <a:r>
              <a:rPr lang="en-US" b="1" dirty="0"/>
              <a:t> JM, </a:t>
            </a:r>
            <a:r>
              <a:rPr lang="en-US" b="1" dirty="0" err="1"/>
              <a:t>Blaxter</a:t>
            </a:r>
            <a:r>
              <a:rPr lang="en-US" b="1" dirty="0"/>
              <a:t> ML</a:t>
            </a:r>
            <a:r>
              <a:rPr lang="en-US" dirty="0"/>
              <a:t>. </a:t>
            </a:r>
            <a:r>
              <a:rPr lang="en-US" b="1" dirty="0"/>
              <a:t>2011</a:t>
            </a:r>
            <a:r>
              <a:rPr lang="en-US" dirty="0"/>
              <a:t>. Genome-wide genetic marker discovery and genotyping using next-generation sequencing. </a:t>
            </a:r>
            <a:r>
              <a:rPr lang="en-US" i="1" dirty="0"/>
              <a:t>Nature Reviews Genetics</a:t>
            </a:r>
            <a:r>
              <a:rPr lang="en-US" dirty="0"/>
              <a:t> </a:t>
            </a:r>
            <a:r>
              <a:rPr lang="en-US" b="1" dirty="0"/>
              <a:t>12</a:t>
            </a:r>
            <a:r>
              <a:rPr lang="en-US" dirty="0"/>
              <a:t>: 499–510</a:t>
            </a:r>
            <a:r>
              <a:rPr lang="en-US" dirty="0" smtClean="0"/>
              <a:t>.</a:t>
            </a:r>
          </a:p>
          <a:p>
            <a:r>
              <a:rPr lang="en-US" b="1" dirty="0" err="1"/>
              <a:t>Beissinger</a:t>
            </a:r>
            <a:r>
              <a:rPr lang="en-US" b="1" dirty="0"/>
              <a:t> TM, Hirsch CN, </a:t>
            </a:r>
            <a:r>
              <a:rPr lang="en-US" b="1" dirty="0" err="1"/>
              <a:t>Sekhon</a:t>
            </a:r>
            <a:r>
              <a:rPr lang="en-US" b="1" dirty="0"/>
              <a:t> RS, </a:t>
            </a:r>
            <a:r>
              <a:rPr lang="en-US" b="1" dirty="0" err="1"/>
              <a:t>Foerster</a:t>
            </a:r>
            <a:r>
              <a:rPr lang="en-US" b="1" dirty="0"/>
              <a:t> JM, Johnson JM, </a:t>
            </a:r>
            <a:r>
              <a:rPr lang="en-US" b="1" dirty="0" err="1"/>
              <a:t>Muttoni</a:t>
            </a:r>
            <a:r>
              <a:rPr lang="en-US" b="1" dirty="0"/>
              <a:t> G, </a:t>
            </a:r>
            <a:r>
              <a:rPr lang="en-US" b="1" dirty="0" err="1"/>
              <a:t>Vaillancourt</a:t>
            </a:r>
            <a:r>
              <a:rPr lang="en-US" b="1" dirty="0"/>
              <a:t> B, Buell CR, </a:t>
            </a:r>
            <a:r>
              <a:rPr lang="en-US" b="1" dirty="0" err="1"/>
              <a:t>Kaeppler</a:t>
            </a:r>
            <a:r>
              <a:rPr lang="en-US" b="1" dirty="0"/>
              <a:t> SM, Leon N de</a:t>
            </a:r>
            <a:r>
              <a:rPr lang="en-US" dirty="0"/>
              <a:t>. </a:t>
            </a:r>
            <a:r>
              <a:rPr lang="en-US" b="1" dirty="0"/>
              <a:t>2013</a:t>
            </a:r>
            <a:r>
              <a:rPr lang="en-US" dirty="0"/>
              <a:t>. Marker Density and Read Depth for Genotyping Populations Using Genotyping-by-Sequencing. </a:t>
            </a:r>
            <a:r>
              <a:rPr lang="en-US" i="1" dirty="0"/>
              <a:t>Genetics</a:t>
            </a:r>
            <a:r>
              <a:rPr lang="en-US" dirty="0"/>
              <a:t> </a:t>
            </a:r>
            <a:r>
              <a:rPr lang="en-US" b="1" dirty="0"/>
              <a:t>193</a:t>
            </a:r>
            <a:r>
              <a:rPr lang="en-US" dirty="0"/>
              <a:t>: 1073–1081.</a:t>
            </a:r>
          </a:p>
          <a:p>
            <a:endParaRPr lang="en-US" dirty="0"/>
          </a:p>
          <a:p>
            <a:endParaRPr lang="en-US" dirty="0">
              <a:effectLst/>
            </a:endParaRPr>
          </a:p>
        </p:txBody>
      </p:sp>
    </p:spTree>
    <p:extLst>
      <p:ext uri="{BB962C8B-B14F-4D97-AF65-F5344CB8AC3E}">
        <p14:creationId xmlns:p14="http://schemas.microsoft.com/office/powerpoint/2010/main" val="39284883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000" dirty="0" smtClean="0">
                <a:effectLst>
                  <a:outerShdw blurRad="38100" dist="38100" dir="2700000" algn="tl">
                    <a:srgbClr val="000000">
                      <a:alpha val="43137"/>
                    </a:srgbClr>
                  </a:outerShdw>
                </a:effectLst>
              </a:rPr>
              <a:t>TIME FOR A</a:t>
            </a:r>
            <a:br>
              <a:rPr lang="en-US" sz="6000" dirty="0" smtClean="0">
                <a:effectLst>
                  <a:outerShdw blurRad="38100" dist="38100" dir="2700000" algn="tl">
                    <a:srgbClr val="000000">
                      <a:alpha val="43137"/>
                    </a:srgbClr>
                  </a:outerShdw>
                </a:effectLst>
              </a:rPr>
            </a:br>
            <a:r>
              <a:rPr lang="en-US" sz="6000" dirty="0" smtClean="0">
                <a:effectLst>
                  <a:outerShdw blurRad="38100" dist="38100" dir="2700000" algn="tl">
                    <a:srgbClr val="000000">
                      <a:alpha val="43137"/>
                    </a:srgbClr>
                  </a:outerShdw>
                </a:effectLst>
              </a:rPr>
              <a:t>15-MINUTE BREAK!</a:t>
            </a:r>
            <a:endParaRPr lang="en-US" sz="6000" dirty="0">
              <a:effectLst>
                <a:outerShdw blurRad="38100" dist="38100" dir="2700000" algn="tl">
                  <a:srgbClr val="000000">
                    <a:alpha val="43137"/>
                  </a:srgbClr>
                </a:outerShdw>
              </a:effectLst>
            </a:endParaRPr>
          </a:p>
        </p:txBody>
      </p:sp>
      <p:sp>
        <p:nvSpPr>
          <p:cNvPr id="5" name="Text Placeholder 4"/>
          <p:cNvSpPr>
            <a:spLocks noGrp="1"/>
          </p:cNvSpPr>
          <p:nvPr>
            <p:ph type="body" sz="half" idx="2"/>
          </p:nvPr>
        </p:nvSpPr>
        <p:spPr/>
        <p:txBody>
          <a:bodyPr/>
          <a:lstStyle/>
          <a:p>
            <a:r>
              <a:rPr lang="en-US" dirty="0" smtClean="0"/>
              <a:t>RELAX…REFRESH…REBOOT</a:t>
            </a:r>
            <a:endParaRPr lang="en-US" dirty="0"/>
          </a:p>
        </p:txBody>
      </p:sp>
    </p:spTree>
    <p:extLst>
      <p:ext uri="{BB962C8B-B14F-4D97-AF65-F5344CB8AC3E}">
        <p14:creationId xmlns:p14="http://schemas.microsoft.com/office/powerpoint/2010/main" val="480977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GBS services at </a:t>
            </a:r>
            <a:r>
              <a:rPr lang="en-US" b="1" dirty="0"/>
              <a:t>the </a:t>
            </a:r>
            <a:r>
              <a:rPr lang="en-US" b="1" dirty="0" smtClean="0"/>
              <a:t>CGRB Core Lab</a:t>
            </a:r>
            <a:r>
              <a:rPr lang="en-US" dirty="0"/>
              <a:t/>
            </a:r>
            <a:br>
              <a:rPr lang="en-US" dirty="0"/>
            </a:br>
            <a:r>
              <a:rPr lang="en-US" sz="3100" dirty="0">
                <a:solidFill>
                  <a:srgbClr val="FFFF00"/>
                </a:solidFill>
              </a:rPr>
              <a:t>http://cgrb.oregonstate.edu/core/genotyping-sequencing</a:t>
            </a:r>
          </a:p>
        </p:txBody>
      </p:sp>
    </p:spTree>
    <p:extLst>
      <p:ext uri="{BB962C8B-B14F-4D97-AF65-F5344CB8AC3E}">
        <p14:creationId xmlns:p14="http://schemas.microsoft.com/office/powerpoint/2010/main" val="21674898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3" name="TextBox 2"/>
          <p:cNvSpPr txBox="1"/>
          <p:nvPr/>
        </p:nvSpPr>
        <p:spPr>
          <a:xfrm>
            <a:off x="1431985" y="189781"/>
            <a:ext cx="9385539" cy="707886"/>
          </a:xfrm>
          <a:prstGeom prst="rect">
            <a:avLst/>
          </a:prstGeom>
          <a:solidFill>
            <a:schemeClr val="accent2"/>
          </a:solidFill>
          <a:effectLst>
            <a:outerShdw blurRad="50800" dist="38100" dir="2700000" algn="tl" rotWithShape="0">
              <a:prstClr val="black">
                <a:alpha val="40000"/>
              </a:prstClr>
            </a:outerShdw>
          </a:effectLst>
        </p:spPr>
        <p:txBody>
          <a:bodyPr wrap="square" rtlCol="0">
            <a:spAutoFit/>
          </a:bodyPr>
          <a:lstStyle/>
          <a:p>
            <a:r>
              <a:rPr lang="en-US" sz="4000" b="1" dirty="0" smtClean="0">
                <a:solidFill>
                  <a:srgbClr val="FFFF00"/>
                </a:solidFill>
                <a:effectLst>
                  <a:outerShdw blurRad="38100" dist="38100" dir="2700000" algn="tl">
                    <a:srgbClr val="000000">
                      <a:alpha val="43137"/>
                    </a:srgbClr>
                  </a:outerShdw>
                </a:effectLst>
              </a:rPr>
              <a:t>New </a:t>
            </a:r>
            <a:r>
              <a:rPr lang="en-US" sz="4000" b="1" dirty="0" err="1" smtClean="0">
                <a:solidFill>
                  <a:srgbClr val="FFFF00"/>
                </a:solidFill>
                <a:effectLst>
                  <a:outerShdw blurRad="38100" dist="38100" dir="2700000" algn="tl">
                    <a:srgbClr val="000000">
                      <a:alpha val="43137"/>
                    </a:srgbClr>
                  </a:outerShdw>
                </a:effectLst>
              </a:rPr>
              <a:t>Illumina</a:t>
            </a:r>
            <a:r>
              <a:rPr lang="en-US" sz="4000" b="1" dirty="0" smtClean="0">
                <a:solidFill>
                  <a:srgbClr val="FFFF00"/>
                </a:solidFill>
                <a:effectLst>
                  <a:outerShdw blurRad="38100" dist="38100" dir="2700000" algn="tl">
                    <a:srgbClr val="000000">
                      <a:alpha val="43137"/>
                    </a:srgbClr>
                  </a:outerShdw>
                </a:effectLst>
              </a:rPr>
              <a:t> HiSeq3000 @ the CGRB!</a:t>
            </a:r>
            <a:endParaRPr lang="en-US" sz="4000"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251641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50" y="0"/>
            <a:ext cx="5143500" cy="6858000"/>
          </a:xfrm>
          <a:prstGeom prst="rect">
            <a:avLst/>
          </a:prstGeom>
        </p:spPr>
      </p:pic>
      <p:sp>
        <p:nvSpPr>
          <p:cNvPr id="3" name="TextBox 2"/>
          <p:cNvSpPr txBox="1"/>
          <p:nvPr/>
        </p:nvSpPr>
        <p:spPr>
          <a:xfrm>
            <a:off x="1431985" y="189781"/>
            <a:ext cx="9385539" cy="707886"/>
          </a:xfrm>
          <a:prstGeom prst="rect">
            <a:avLst/>
          </a:prstGeom>
          <a:solidFill>
            <a:schemeClr val="accent2"/>
          </a:solidFill>
          <a:effectLst>
            <a:outerShdw blurRad="50800" dist="38100" dir="2700000" algn="tl" rotWithShape="0">
              <a:prstClr val="black">
                <a:alpha val="40000"/>
              </a:prstClr>
            </a:outerShdw>
          </a:effectLst>
        </p:spPr>
        <p:txBody>
          <a:bodyPr wrap="square" rtlCol="0">
            <a:spAutoFit/>
          </a:bodyPr>
          <a:lstStyle/>
          <a:p>
            <a:r>
              <a:rPr lang="en-US" sz="4000" b="1" dirty="0" smtClean="0">
                <a:solidFill>
                  <a:srgbClr val="FFFF00"/>
                </a:solidFill>
                <a:effectLst>
                  <a:outerShdw blurRad="38100" dist="38100" dir="2700000" algn="tl">
                    <a:srgbClr val="000000">
                      <a:alpha val="43137"/>
                    </a:srgbClr>
                  </a:outerShdw>
                </a:effectLst>
              </a:rPr>
              <a:t>New Pippin Preps @ the CGRB!</a:t>
            </a:r>
            <a:endParaRPr lang="en-US" sz="4000"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03444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Genotyping-By-Sequencing?</a:t>
            </a:r>
            <a:endParaRPr lang="en-US" dirty="0"/>
          </a:p>
        </p:txBody>
      </p:sp>
      <p:sp>
        <p:nvSpPr>
          <p:cNvPr id="3" name="Content Placeholder 2"/>
          <p:cNvSpPr>
            <a:spLocks noGrp="1"/>
          </p:cNvSpPr>
          <p:nvPr>
            <p:ph idx="1"/>
          </p:nvPr>
        </p:nvSpPr>
        <p:spPr/>
        <p:txBody>
          <a:bodyPr>
            <a:normAutofit lnSpcReduction="10000"/>
          </a:bodyPr>
          <a:lstStyle/>
          <a:p>
            <a:r>
              <a:rPr lang="en-US" b="1" dirty="0" smtClean="0">
                <a:effectLst>
                  <a:outerShdw blurRad="38100" dist="38100" dir="2700000" algn="tl">
                    <a:srgbClr val="000000">
                      <a:alpha val="43137"/>
                    </a:srgbClr>
                  </a:outerShdw>
                </a:effectLst>
              </a:rPr>
              <a:t>Genotyping</a:t>
            </a:r>
            <a:r>
              <a:rPr lang="en-US" dirty="0" smtClean="0"/>
              <a:t> -&gt; Single nucleotide polymorphism (SNP) discovery</a:t>
            </a:r>
          </a:p>
          <a:p>
            <a:r>
              <a:rPr lang="en-US" b="1" dirty="0" smtClean="0">
                <a:effectLst>
                  <a:outerShdw blurRad="38100" dist="38100" dir="2700000" algn="tl">
                    <a:srgbClr val="000000">
                      <a:alpha val="43137"/>
                    </a:srgbClr>
                  </a:outerShdw>
                </a:effectLst>
              </a:rPr>
              <a:t>Sequencing</a:t>
            </a:r>
            <a:r>
              <a:rPr lang="en-US" dirty="0" smtClean="0"/>
              <a:t> -&gt; “Reduced </a:t>
            </a:r>
            <a:r>
              <a:rPr lang="en-US" dirty="0"/>
              <a:t>representation” genome </a:t>
            </a:r>
            <a:r>
              <a:rPr lang="en-US" dirty="0" smtClean="0"/>
              <a:t>sequencing</a:t>
            </a:r>
            <a:br>
              <a:rPr lang="en-US" dirty="0" smtClean="0"/>
            </a:br>
            <a:r>
              <a:rPr lang="en-US" dirty="0" smtClean="0"/>
              <a:t/>
            </a:r>
            <a:br>
              <a:rPr lang="en-US" dirty="0" smtClean="0"/>
            </a:br>
            <a:endParaRPr lang="en-US" dirty="0" smtClean="0"/>
          </a:p>
          <a:p>
            <a:pPr marL="0" indent="0">
              <a:buNone/>
            </a:pPr>
            <a:r>
              <a:rPr lang="en-US" b="1" dirty="0" smtClean="0"/>
              <a:t>ADVANTAGES</a:t>
            </a:r>
            <a:r>
              <a:rPr lang="en-US" dirty="0" smtClean="0"/>
              <a:t/>
            </a:r>
            <a:br>
              <a:rPr lang="en-US" dirty="0" smtClean="0"/>
            </a:br>
            <a:r>
              <a:rPr lang="en-US" dirty="0" smtClean="0"/>
              <a:t>- High density SNP discovery and genotyping in large populations</a:t>
            </a:r>
          </a:p>
          <a:p>
            <a:pPr>
              <a:buFontTx/>
              <a:buChar char="-"/>
            </a:pPr>
            <a:r>
              <a:rPr lang="en-US" dirty="0" smtClean="0"/>
              <a:t>Highly multiplexed -&gt; relatively low cost</a:t>
            </a:r>
          </a:p>
          <a:p>
            <a:pPr>
              <a:buFontTx/>
              <a:buChar char="-"/>
            </a:pPr>
            <a:r>
              <a:rPr lang="en-US" dirty="0" smtClean="0"/>
              <a:t>Easily scalable</a:t>
            </a:r>
          </a:p>
          <a:p>
            <a:pPr marL="0" indent="0">
              <a:buNone/>
            </a:pPr>
            <a:r>
              <a:rPr lang="en-US" dirty="0"/>
              <a:t>- </a:t>
            </a:r>
            <a:r>
              <a:rPr lang="en-US" dirty="0" smtClean="0"/>
              <a:t>Open-source analysis software </a:t>
            </a:r>
            <a:endParaRPr lang="en-US" dirty="0"/>
          </a:p>
          <a:p>
            <a:endParaRPr lang="en-US" dirty="0" smtClean="0"/>
          </a:p>
          <a:p>
            <a:endParaRPr lang="en-US" dirty="0"/>
          </a:p>
        </p:txBody>
      </p:sp>
    </p:spTree>
    <p:extLst>
      <p:ext uri="{BB962C8B-B14F-4D97-AF65-F5344CB8AC3E}">
        <p14:creationId xmlns:p14="http://schemas.microsoft.com/office/powerpoint/2010/main" val="23378299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GBS services at </a:t>
            </a:r>
            <a:r>
              <a:rPr lang="en-US" b="1" dirty="0"/>
              <a:t>the </a:t>
            </a:r>
            <a:r>
              <a:rPr lang="en-US" b="1" dirty="0" smtClean="0"/>
              <a:t>CGRB Core Lab</a:t>
            </a:r>
            <a:r>
              <a:rPr lang="en-US" dirty="0"/>
              <a:t/>
            </a:r>
            <a:br>
              <a:rPr lang="en-US" dirty="0"/>
            </a:br>
            <a:r>
              <a:rPr lang="en-US" sz="3100" dirty="0">
                <a:solidFill>
                  <a:srgbClr val="FFFF00"/>
                </a:solidFill>
              </a:rPr>
              <a:t>http://cgrb.oregonstate.edu/core/genotyping-sequencing</a:t>
            </a:r>
          </a:p>
        </p:txBody>
      </p:sp>
      <p:sp>
        <p:nvSpPr>
          <p:cNvPr id="4" name="Content Placeholder 3"/>
          <p:cNvSpPr>
            <a:spLocks noGrp="1"/>
          </p:cNvSpPr>
          <p:nvPr>
            <p:ph idx="1"/>
          </p:nvPr>
        </p:nvSpPr>
        <p:spPr>
          <a:xfrm>
            <a:off x="680321" y="2218267"/>
            <a:ext cx="9613861" cy="4495800"/>
          </a:xfrm>
        </p:spPr>
        <p:txBody>
          <a:bodyPr>
            <a:normAutofit lnSpcReduction="10000"/>
          </a:bodyPr>
          <a:lstStyle/>
          <a:p>
            <a:r>
              <a:rPr lang="en-US" sz="2800" dirty="0" smtClean="0">
                <a:solidFill>
                  <a:srgbClr val="FFFF99"/>
                </a:solidFill>
                <a:effectLst>
                  <a:outerShdw blurRad="38100" dist="38100" dir="2700000" algn="tl">
                    <a:srgbClr val="000000">
                      <a:alpha val="43137"/>
                    </a:srgbClr>
                  </a:outerShdw>
                </a:effectLst>
              </a:rPr>
              <a:t>Genomic DNA</a:t>
            </a:r>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r>
              <a:rPr lang="en-US" sz="1800" dirty="0" smtClean="0"/>
              <a:t>- user-supplied</a:t>
            </a:r>
            <a:br>
              <a:rPr lang="en-US" sz="1800" dirty="0" smtClean="0"/>
            </a:br>
            <a:r>
              <a:rPr lang="en-US" sz="1800" dirty="0" smtClean="0"/>
              <a:t>- CGRB high-throughput DNA extraction service</a:t>
            </a:r>
          </a:p>
          <a:p>
            <a:r>
              <a:rPr lang="en-US" sz="2800" dirty="0" smtClean="0">
                <a:solidFill>
                  <a:srgbClr val="FFFF99"/>
                </a:solidFill>
                <a:effectLst>
                  <a:outerShdw blurRad="38100" dist="38100" dir="2700000" algn="tl">
                    <a:srgbClr val="000000">
                      <a:alpha val="43137"/>
                    </a:srgbClr>
                  </a:outerShdw>
                </a:effectLst>
              </a:rPr>
              <a:t>Adapter titration</a:t>
            </a:r>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r>
              <a:rPr lang="en-US" sz="1800" dirty="0" smtClean="0"/>
              <a:t>- Necessary to minimize adapter dimers</a:t>
            </a:r>
            <a:br>
              <a:rPr lang="en-US" sz="1800" dirty="0" smtClean="0"/>
            </a:br>
            <a:r>
              <a:rPr lang="en-US" sz="1800" dirty="0" smtClean="0"/>
              <a:t>- Done once per experiment with a subset of samples</a:t>
            </a:r>
            <a:br>
              <a:rPr lang="en-US" sz="1800" dirty="0" smtClean="0"/>
            </a:br>
            <a:r>
              <a:rPr lang="en-US" sz="1800" dirty="0" smtClean="0"/>
              <a:t>- Two micrograms genomic DNA + 8 adapter concentrations</a:t>
            </a:r>
            <a:br>
              <a:rPr lang="en-US" sz="1800" dirty="0" smtClean="0"/>
            </a:br>
            <a:r>
              <a:rPr lang="en-US" sz="1800" dirty="0" smtClean="0"/>
              <a:t>- Assayed on </a:t>
            </a:r>
            <a:r>
              <a:rPr lang="en-US" sz="1800" dirty="0" err="1" smtClean="0"/>
              <a:t>Bioanalyzer</a:t>
            </a:r>
            <a:r>
              <a:rPr lang="en-US" sz="1800" dirty="0" smtClean="0"/>
              <a:t> </a:t>
            </a:r>
            <a:r>
              <a:rPr lang="en-US" sz="1800" dirty="0" err="1" smtClean="0"/>
              <a:t>HiSensitivity</a:t>
            </a:r>
            <a:r>
              <a:rPr lang="en-US" sz="1800" dirty="0" smtClean="0"/>
              <a:t> DNA chip</a:t>
            </a:r>
          </a:p>
          <a:p>
            <a:r>
              <a:rPr lang="en-US" sz="2800" dirty="0" smtClean="0">
                <a:solidFill>
                  <a:srgbClr val="FFFF99"/>
                </a:solidFill>
                <a:effectLst>
                  <a:outerShdw blurRad="38100" dist="38100" dir="2700000" algn="tl">
                    <a:srgbClr val="000000">
                      <a:alpha val="43137"/>
                    </a:srgbClr>
                  </a:outerShdw>
                </a:effectLst>
              </a:rPr>
              <a:t>Library preparation</a:t>
            </a:r>
            <a:r>
              <a:rPr lang="en-US" sz="1800" dirty="0">
                <a:effectLst>
                  <a:outerShdw blurRad="38100" dist="38100" dir="2700000" algn="tl">
                    <a:srgbClr val="000000">
                      <a:alpha val="43137"/>
                    </a:srgbClr>
                  </a:outerShdw>
                </a:effectLst>
              </a:rPr>
              <a:t/>
            </a:r>
            <a:br>
              <a:rPr lang="en-US" sz="1800" dirty="0">
                <a:effectLst>
                  <a:outerShdw blurRad="38100" dist="38100" dir="2700000" algn="tl">
                    <a:srgbClr val="000000">
                      <a:alpha val="43137"/>
                    </a:srgbClr>
                  </a:outerShdw>
                </a:effectLst>
              </a:rPr>
            </a:br>
            <a:r>
              <a:rPr lang="en-US" sz="1800" dirty="0"/>
              <a:t>- </a:t>
            </a:r>
            <a:r>
              <a:rPr lang="en-US" sz="1800" dirty="0" err="1" smtClean="0"/>
              <a:t>ApeKI</a:t>
            </a:r>
            <a:r>
              <a:rPr lang="en-US" sz="1800" dirty="0" smtClean="0"/>
              <a:t> -&gt; default restriction enzyme</a:t>
            </a:r>
            <a:r>
              <a:rPr lang="en-US" sz="1800" dirty="0"/>
              <a:t/>
            </a:r>
            <a:br>
              <a:rPr lang="en-US" sz="1800" dirty="0"/>
            </a:br>
            <a:r>
              <a:rPr lang="en-US" sz="1800" dirty="0"/>
              <a:t>- </a:t>
            </a:r>
            <a:r>
              <a:rPr lang="en-US" sz="1800" dirty="0" smtClean="0"/>
              <a:t>Enriched in small fragments, 100-300 </a:t>
            </a:r>
            <a:r>
              <a:rPr lang="en-US" sz="1800" dirty="0" err="1" smtClean="0"/>
              <a:t>bp</a:t>
            </a:r>
            <a:r>
              <a:rPr lang="en-US" sz="1800" dirty="0" smtClean="0"/>
              <a:t> </a:t>
            </a:r>
          </a:p>
          <a:p>
            <a:r>
              <a:rPr lang="en-US" sz="2800" dirty="0" err="1" smtClean="0">
                <a:solidFill>
                  <a:srgbClr val="FFFF99"/>
                </a:solidFill>
                <a:effectLst>
                  <a:outerShdw blurRad="38100" dist="38100" dir="2700000" algn="tl">
                    <a:srgbClr val="000000">
                      <a:alpha val="43137"/>
                    </a:srgbClr>
                  </a:outerShdw>
                </a:effectLst>
              </a:rPr>
              <a:t>Illumina</a:t>
            </a:r>
            <a:r>
              <a:rPr lang="en-US" sz="2800" dirty="0" smtClean="0">
                <a:solidFill>
                  <a:srgbClr val="FFFF99"/>
                </a:solidFill>
                <a:effectLst>
                  <a:outerShdw blurRad="38100" dist="38100" dir="2700000" algn="tl">
                    <a:srgbClr val="000000">
                      <a:alpha val="43137"/>
                    </a:srgbClr>
                  </a:outerShdw>
                </a:effectLst>
              </a:rPr>
              <a:t> sequencing -&gt; HiSeq3000</a:t>
            </a:r>
            <a:r>
              <a:rPr lang="en-US" sz="2800" dirty="0" smtClean="0"/>
              <a:t/>
            </a:r>
            <a:br>
              <a:rPr lang="en-US" sz="2800" dirty="0" smtClean="0"/>
            </a:br>
            <a:r>
              <a:rPr lang="en-US" sz="1800" dirty="0" smtClean="0"/>
              <a:t>- read lengths 75-150 </a:t>
            </a:r>
            <a:r>
              <a:rPr lang="en-US" sz="1800" dirty="0" err="1" smtClean="0"/>
              <a:t>bp</a:t>
            </a:r>
            <a:r>
              <a:rPr lang="en-US" sz="1800" dirty="0" smtClean="0"/>
              <a:t/>
            </a:r>
            <a:br>
              <a:rPr lang="en-US" sz="1800" dirty="0" smtClean="0"/>
            </a:br>
            <a:r>
              <a:rPr lang="en-US" sz="1800" dirty="0" smtClean="0"/>
              <a:t>- single-end -&gt;260-320 million reads per lane</a:t>
            </a:r>
            <a:br>
              <a:rPr lang="en-US" sz="1800" dirty="0" smtClean="0"/>
            </a:br>
            <a:r>
              <a:rPr lang="en-US" sz="1800" dirty="0" smtClean="0"/>
              <a:t>- paired-end -&gt; 520-640 million reads per lane </a:t>
            </a:r>
          </a:p>
          <a:p>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783323" y="2083436"/>
            <a:ext cx="4889030" cy="2298784"/>
          </a:xfrm>
          <a:prstGeom prst="rect">
            <a:avLst/>
          </a:prstGeom>
          <a:noFill/>
          <a:ln>
            <a:no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783323" y="4484834"/>
            <a:ext cx="4904963" cy="2242868"/>
          </a:xfrm>
          <a:prstGeom prst="rect">
            <a:avLst/>
          </a:prstGeom>
          <a:noFill/>
          <a:ln>
            <a:noFill/>
          </a:ln>
        </p:spPr>
      </p:pic>
      <p:sp>
        <p:nvSpPr>
          <p:cNvPr id="8" name="TextBox 7"/>
          <p:cNvSpPr txBox="1"/>
          <p:nvPr/>
        </p:nvSpPr>
        <p:spPr>
          <a:xfrm>
            <a:off x="8540154" y="2147984"/>
            <a:ext cx="2130724" cy="276999"/>
          </a:xfrm>
          <a:prstGeom prst="rect">
            <a:avLst/>
          </a:prstGeom>
          <a:noFill/>
        </p:spPr>
        <p:txBody>
          <a:bodyPr wrap="square" rtlCol="0">
            <a:spAutoFit/>
          </a:bodyPr>
          <a:lstStyle/>
          <a:p>
            <a:r>
              <a:rPr lang="en-US" sz="1200" b="1" dirty="0" smtClean="0">
                <a:solidFill>
                  <a:schemeClr val="bg1"/>
                </a:solidFill>
              </a:rPr>
              <a:t>GOOD BIOANALYZER TRACE</a:t>
            </a:r>
            <a:endParaRPr lang="en-US" sz="1200" b="1" dirty="0">
              <a:solidFill>
                <a:schemeClr val="bg1"/>
              </a:solidFill>
            </a:endParaRPr>
          </a:p>
        </p:txBody>
      </p:sp>
      <p:sp>
        <p:nvSpPr>
          <p:cNvPr id="9" name="TextBox 8"/>
          <p:cNvSpPr txBox="1"/>
          <p:nvPr/>
        </p:nvSpPr>
        <p:spPr>
          <a:xfrm>
            <a:off x="8537284" y="4560498"/>
            <a:ext cx="2130724" cy="276999"/>
          </a:xfrm>
          <a:prstGeom prst="rect">
            <a:avLst/>
          </a:prstGeom>
          <a:noFill/>
        </p:spPr>
        <p:txBody>
          <a:bodyPr wrap="square" rtlCol="0">
            <a:spAutoFit/>
          </a:bodyPr>
          <a:lstStyle/>
          <a:p>
            <a:r>
              <a:rPr lang="en-US" sz="1200" b="1" dirty="0" smtClean="0">
                <a:solidFill>
                  <a:schemeClr val="bg1"/>
                </a:solidFill>
              </a:rPr>
              <a:t>NOT SO GOOD…</a:t>
            </a:r>
            <a:endParaRPr lang="en-US" sz="1200" b="1" dirty="0">
              <a:solidFill>
                <a:schemeClr val="bg1"/>
              </a:solidFill>
            </a:endParaRPr>
          </a:p>
        </p:txBody>
      </p:sp>
    </p:spTree>
    <p:extLst>
      <p:ext uri="{BB962C8B-B14F-4D97-AF65-F5344CB8AC3E}">
        <p14:creationId xmlns:p14="http://schemas.microsoft.com/office/powerpoint/2010/main" val="6885907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GBS services at </a:t>
            </a:r>
            <a:r>
              <a:rPr lang="en-US" b="1" dirty="0"/>
              <a:t>the CGRB</a:t>
            </a:r>
            <a:r>
              <a:rPr lang="en-US" dirty="0"/>
              <a:t/>
            </a:r>
            <a:br>
              <a:rPr lang="en-US" dirty="0"/>
            </a:br>
            <a:r>
              <a:rPr lang="en-US" sz="3100" dirty="0">
                <a:solidFill>
                  <a:srgbClr val="FFFF00"/>
                </a:solidFill>
              </a:rPr>
              <a:t>http://cgrb.oregonstate.edu/core/genotyping-sequencing</a:t>
            </a:r>
          </a:p>
        </p:txBody>
      </p:sp>
      <p:pic>
        <p:nvPicPr>
          <p:cNvPr id="4" name="Picture 3"/>
          <p:cNvPicPr>
            <a:picLocks noChangeAspect="1"/>
          </p:cNvPicPr>
          <p:nvPr/>
        </p:nvPicPr>
        <p:blipFill>
          <a:blip r:embed="rId2"/>
          <a:stretch>
            <a:fillRect/>
          </a:stretch>
        </p:blipFill>
        <p:spPr>
          <a:xfrm>
            <a:off x="879894" y="1934489"/>
            <a:ext cx="10119323" cy="4820083"/>
          </a:xfrm>
          <a:prstGeom prst="rect">
            <a:avLst/>
          </a:prstGeom>
        </p:spPr>
      </p:pic>
    </p:spTree>
    <p:extLst>
      <p:ext uri="{BB962C8B-B14F-4D97-AF65-F5344CB8AC3E}">
        <p14:creationId xmlns:p14="http://schemas.microsoft.com/office/powerpoint/2010/main" val="1595278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47596" y="846219"/>
            <a:ext cx="5534025" cy="982580"/>
          </a:xfrm>
        </p:spPr>
        <p:txBody>
          <a:bodyPr/>
          <a:lstStyle/>
          <a:p>
            <a:r>
              <a:rPr lang="en-US" dirty="0" smtClean="0">
                <a:effectLst>
                  <a:outerShdw blurRad="38100" dist="38100" dir="2700000" algn="tl">
                    <a:srgbClr val="000000">
                      <a:alpha val="43137"/>
                    </a:srgbClr>
                  </a:outerShdw>
                </a:effectLst>
              </a:rPr>
              <a:t>GBS and similar methods developed ~2010-2011</a:t>
            </a:r>
            <a:endParaRPr lang="en-US" dirty="0">
              <a:effectLst>
                <a:outerShdw blurRad="38100" dist="38100" dir="2700000" algn="tl">
                  <a:srgbClr val="000000">
                    <a:alpha val="43137"/>
                  </a:srgbClr>
                </a:outerShdw>
              </a:effectLst>
            </a:endParaRPr>
          </a:p>
        </p:txBody>
      </p:sp>
      <p:pic>
        <p:nvPicPr>
          <p:cNvPr id="4" name="Picture 3"/>
          <p:cNvPicPr>
            <a:picLocks noChangeAspect="1"/>
          </p:cNvPicPr>
          <p:nvPr/>
        </p:nvPicPr>
        <p:blipFill rotWithShape="1">
          <a:blip r:embed="rId2"/>
          <a:srcRect r="3305"/>
          <a:stretch/>
        </p:blipFill>
        <p:spPr>
          <a:xfrm>
            <a:off x="6214533" y="2129850"/>
            <a:ext cx="5604934" cy="2275992"/>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318012" y="1984076"/>
            <a:ext cx="5173964" cy="3826959"/>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stretch>
            <a:fillRect/>
          </a:stretch>
        </p:blipFill>
        <p:spPr>
          <a:xfrm>
            <a:off x="1841967" y="4138411"/>
            <a:ext cx="3878696" cy="2055674"/>
          </a:xfrm>
          <a:prstGeom prst="rect">
            <a:avLst/>
          </a:prstGeom>
        </p:spPr>
      </p:pic>
      <p:pic>
        <p:nvPicPr>
          <p:cNvPr id="7" name="Picture 6"/>
          <p:cNvPicPr>
            <a:picLocks noChangeAspect="1"/>
          </p:cNvPicPr>
          <p:nvPr/>
        </p:nvPicPr>
        <p:blipFill rotWithShape="1">
          <a:blip r:embed="rId5"/>
          <a:srcRect r="2130"/>
          <a:stretch/>
        </p:blipFill>
        <p:spPr>
          <a:xfrm>
            <a:off x="6479716" y="3478182"/>
            <a:ext cx="5339751" cy="26144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48946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GBS conceptual Overview</a:t>
            </a:r>
            <a:endParaRPr lang="en-US" dirty="0"/>
          </a:p>
        </p:txBody>
      </p:sp>
      <p:sp>
        <p:nvSpPr>
          <p:cNvPr id="3" name="Rectangle 2"/>
          <p:cNvSpPr/>
          <p:nvPr/>
        </p:nvSpPr>
        <p:spPr>
          <a:xfrm>
            <a:off x="7865533" y="6517902"/>
            <a:ext cx="4588933" cy="230832"/>
          </a:xfrm>
          <a:prstGeom prst="rect">
            <a:avLst/>
          </a:prstGeom>
        </p:spPr>
        <p:txBody>
          <a:bodyPr wrap="square">
            <a:spAutoFit/>
          </a:bodyPr>
          <a:lstStyle/>
          <a:p>
            <a:r>
              <a:rPr lang="en-US" sz="900" dirty="0" smtClean="0"/>
              <a:t>Adapted from http</a:t>
            </a:r>
            <a:r>
              <a:rPr lang="en-US" sz="900" dirty="0"/>
              <a:t>://cbsu.tc.cornell.edu/lab/doc/GBS_Method_Overview1.pdf</a:t>
            </a:r>
          </a:p>
        </p:txBody>
      </p:sp>
      <p:grpSp>
        <p:nvGrpSpPr>
          <p:cNvPr id="33" name="Group 32"/>
          <p:cNvGrpSpPr/>
          <p:nvPr/>
        </p:nvGrpSpPr>
        <p:grpSpPr>
          <a:xfrm>
            <a:off x="1803400" y="3090335"/>
            <a:ext cx="8822266" cy="414850"/>
            <a:chOff x="2040467" y="2734736"/>
            <a:chExt cx="8822266" cy="414850"/>
          </a:xfrm>
        </p:grpSpPr>
        <p:cxnSp>
          <p:nvCxnSpPr>
            <p:cNvPr id="5" name="Straight Connector 4"/>
            <p:cNvCxnSpPr/>
            <p:nvPr/>
          </p:nvCxnSpPr>
          <p:spPr>
            <a:xfrm>
              <a:off x="2040467" y="2954867"/>
              <a:ext cx="8822266" cy="0"/>
            </a:xfrm>
            <a:prstGeom prst="line">
              <a:avLst/>
            </a:prstGeom>
            <a:ln w="3810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963333" y="2777053"/>
              <a:ext cx="0" cy="37253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649140" y="2777053"/>
              <a:ext cx="0" cy="37253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39737" y="2777053"/>
              <a:ext cx="0" cy="37253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67875" y="2777053"/>
              <a:ext cx="0" cy="37253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04472" y="2777053"/>
              <a:ext cx="0" cy="37253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222075" y="2777053"/>
              <a:ext cx="0" cy="37253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975609" y="2777053"/>
              <a:ext cx="0" cy="37253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355686" y="2777053"/>
              <a:ext cx="0" cy="37253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963333" y="2734742"/>
              <a:ext cx="287867" cy="1"/>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639733" y="2734736"/>
              <a:ext cx="287867" cy="1"/>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376328" y="2743198"/>
              <a:ext cx="287867" cy="1"/>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7222062" y="2743195"/>
              <a:ext cx="287867" cy="1"/>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9965281" y="2777053"/>
              <a:ext cx="0" cy="37253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9347201" y="2751658"/>
              <a:ext cx="287867" cy="1"/>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3352801" y="3141145"/>
              <a:ext cx="287867" cy="1"/>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5054602" y="3124205"/>
              <a:ext cx="287867" cy="1"/>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5799664" y="3132667"/>
              <a:ext cx="287867" cy="1"/>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7653865" y="3132664"/>
              <a:ext cx="287867" cy="1"/>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9677400" y="3141127"/>
              <a:ext cx="287867" cy="1"/>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2" name="Straight Connector 41"/>
          <p:cNvCxnSpPr/>
          <p:nvPr/>
        </p:nvCxnSpPr>
        <p:spPr>
          <a:xfrm>
            <a:off x="7738539" y="3674533"/>
            <a:ext cx="0" cy="804334"/>
          </a:xfrm>
          <a:prstGeom prst="line">
            <a:avLst/>
          </a:prstGeom>
          <a:ln w="12700">
            <a:solidFill>
              <a:schemeClr val="bg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037648" y="2120892"/>
            <a:ext cx="1972735" cy="369332"/>
          </a:xfrm>
          <a:prstGeom prst="rect">
            <a:avLst/>
          </a:prstGeom>
          <a:noFill/>
        </p:spPr>
        <p:txBody>
          <a:bodyPr wrap="square" rtlCol="0">
            <a:spAutoFit/>
          </a:bodyPr>
          <a:lstStyle/>
          <a:p>
            <a:r>
              <a:rPr lang="en-US" dirty="0" smtClean="0"/>
              <a:t>Sequence “tag”</a:t>
            </a:r>
            <a:endParaRPr lang="en-US" dirty="0"/>
          </a:p>
        </p:txBody>
      </p:sp>
      <p:cxnSp>
        <p:nvCxnSpPr>
          <p:cNvPr id="56" name="Straight Arrow Connector 55"/>
          <p:cNvCxnSpPr/>
          <p:nvPr/>
        </p:nvCxnSpPr>
        <p:spPr>
          <a:xfrm flipV="1">
            <a:off x="4758250" y="2305558"/>
            <a:ext cx="287867" cy="1"/>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819388" y="2119292"/>
            <a:ext cx="0" cy="37253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844772" y="2120892"/>
            <a:ext cx="1972735" cy="369332"/>
          </a:xfrm>
          <a:prstGeom prst="rect">
            <a:avLst/>
          </a:prstGeom>
          <a:noFill/>
        </p:spPr>
        <p:txBody>
          <a:bodyPr wrap="square" rtlCol="0">
            <a:spAutoFit/>
          </a:bodyPr>
          <a:lstStyle/>
          <a:p>
            <a:r>
              <a:rPr lang="en-US" dirty="0" smtClean="0"/>
              <a:t>Restriction site</a:t>
            </a:r>
            <a:endParaRPr lang="en-US" dirty="0"/>
          </a:p>
        </p:txBody>
      </p:sp>
      <p:grpSp>
        <p:nvGrpSpPr>
          <p:cNvPr id="72" name="Group 71"/>
          <p:cNvGrpSpPr/>
          <p:nvPr/>
        </p:nvGrpSpPr>
        <p:grpSpPr>
          <a:xfrm>
            <a:off x="1803397" y="4699009"/>
            <a:ext cx="8822266" cy="414850"/>
            <a:chOff x="1803397" y="4699009"/>
            <a:chExt cx="8822266" cy="414850"/>
          </a:xfrm>
        </p:grpSpPr>
        <p:cxnSp>
          <p:nvCxnSpPr>
            <p:cNvPr id="35" name="Straight Connector 34"/>
            <p:cNvCxnSpPr/>
            <p:nvPr/>
          </p:nvCxnSpPr>
          <p:spPr>
            <a:xfrm>
              <a:off x="1803397" y="4919140"/>
              <a:ext cx="8822266" cy="0"/>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26263" y="4741326"/>
              <a:ext cx="0" cy="37253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412070" y="4741326"/>
              <a:ext cx="0" cy="37253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402667" y="4741326"/>
              <a:ext cx="0" cy="37253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130805" y="4741326"/>
              <a:ext cx="0" cy="37253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867402" y="4741326"/>
              <a:ext cx="0" cy="37253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985005" y="4741326"/>
              <a:ext cx="0" cy="37253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118616" y="4741326"/>
              <a:ext cx="0" cy="37253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2726263" y="4699015"/>
              <a:ext cx="28786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4402663" y="4699009"/>
              <a:ext cx="28786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139258" y="4707471"/>
              <a:ext cx="28786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9728211" y="4741326"/>
              <a:ext cx="0" cy="37253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9110131" y="4715931"/>
              <a:ext cx="28786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flipV="1">
              <a:off x="3115731" y="5105418"/>
              <a:ext cx="28786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4817532" y="5088478"/>
              <a:ext cx="28786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5562594" y="5096940"/>
              <a:ext cx="28786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9440330" y="5105400"/>
              <a:ext cx="28786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7645396" y="4741326"/>
              <a:ext cx="169335" cy="347152"/>
              <a:chOff x="7662330" y="4741326"/>
              <a:chExt cx="169335" cy="347152"/>
            </a:xfrm>
          </p:grpSpPr>
          <p:cxnSp>
            <p:nvCxnSpPr>
              <p:cNvPr id="63" name="Straight Connector 62"/>
              <p:cNvCxnSpPr/>
              <p:nvPr/>
            </p:nvCxnSpPr>
            <p:spPr>
              <a:xfrm>
                <a:off x="7670797" y="4741326"/>
                <a:ext cx="160868" cy="34715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662330" y="4741326"/>
                <a:ext cx="160868" cy="34715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65" name="TextBox 64"/>
          <p:cNvSpPr txBox="1"/>
          <p:nvPr/>
        </p:nvSpPr>
        <p:spPr>
          <a:xfrm>
            <a:off x="7704651" y="3810002"/>
            <a:ext cx="1972735" cy="523220"/>
          </a:xfrm>
          <a:prstGeom prst="rect">
            <a:avLst/>
          </a:prstGeom>
          <a:noFill/>
        </p:spPr>
        <p:txBody>
          <a:bodyPr wrap="square" rtlCol="0">
            <a:spAutoFit/>
          </a:bodyPr>
          <a:lstStyle/>
          <a:p>
            <a:r>
              <a:rPr lang="en-US" sz="1400" dirty="0" smtClean="0"/>
              <a:t>Polymorphism =</a:t>
            </a:r>
            <a:br>
              <a:rPr lang="en-US" sz="1400" dirty="0" smtClean="0"/>
            </a:br>
            <a:r>
              <a:rPr lang="en-US" sz="1400" dirty="0" smtClean="0"/>
              <a:t>Loss of cut site</a:t>
            </a:r>
            <a:endParaRPr lang="en-US" sz="1400" dirty="0"/>
          </a:p>
        </p:txBody>
      </p:sp>
      <p:grpSp>
        <p:nvGrpSpPr>
          <p:cNvPr id="71" name="Group 70"/>
          <p:cNvGrpSpPr/>
          <p:nvPr/>
        </p:nvGrpSpPr>
        <p:grpSpPr>
          <a:xfrm>
            <a:off x="2091235" y="3581392"/>
            <a:ext cx="1972735" cy="434781"/>
            <a:chOff x="2091235" y="5147733"/>
            <a:chExt cx="1972735" cy="434781"/>
          </a:xfrm>
        </p:grpSpPr>
        <p:sp>
          <p:nvSpPr>
            <p:cNvPr id="67" name="Right Brace 66"/>
            <p:cNvSpPr/>
            <p:nvPr/>
          </p:nvSpPr>
          <p:spPr>
            <a:xfrm rot="5400000">
              <a:off x="2967566" y="4881033"/>
              <a:ext cx="177803" cy="711203"/>
            </a:xfrm>
            <a:prstGeom prst="rightBrace">
              <a:avLst/>
            </a:prstGeom>
            <a:ln w="19050">
              <a:solidFill>
                <a:schemeClr val="tx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TextBox 67"/>
            <p:cNvSpPr txBox="1"/>
            <p:nvPr/>
          </p:nvSpPr>
          <p:spPr>
            <a:xfrm>
              <a:off x="2091235" y="5274737"/>
              <a:ext cx="1972735" cy="307777"/>
            </a:xfrm>
            <a:prstGeom prst="rect">
              <a:avLst/>
            </a:prstGeom>
            <a:noFill/>
          </p:spPr>
          <p:txBody>
            <a:bodyPr wrap="square" rtlCol="0">
              <a:spAutoFit/>
            </a:bodyPr>
            <a:lstStyle/>
            <a:p>
              <a:r>
                <a:rPr lang="en-US" sz="1400" dirty="0" smtClean="0"/>
                <a:t>Restriction fragment</a:t>
              </a:r>
              <a:endParaRPr lang="en-US" sz="1400" dirty="0"/>
            </a:p>
          </p:txBody>
        </p:sp>
      </p:grpSp>
      <p:sp>
        <p:nvSpPr>
          <p:cNvPr id="69" name="TextBox 68"/>
          <p:cNvSpPr txBox="1"/>
          <p:nvPr/>
        </p:nvSpPr>
        <p:spPr>
          <a:xfrm>
            <a:off x="321700" y="3107270"/>
            <a:ext cx="1481697" cy="369332"/>
          </a:xfrm>
          <a:prstGeom prst="rect">
            <a:avLst/>
          </a:prstGeom>
          <a:noFill/>
        </p:spPr>
        <p:txBody>
          <a:bodyPr wrap="square" rtlCol="0">
            <a:spAutoFit/>
          </a:bodyPr>
          <a:lstStyle/>
          <a:p>
            <a:r>
              <a:rPr lang="en-US" b="1" dirty="0" smtClean="0"/>
              <a:t>Individual 1</a:t>
            </a:r>
            <a:endParaRPr lang="en-US" b="1" dirty="0"/>
          </a:p>
        </p:txBody>
      </p:sp>
      <p:sp>
        <p:nvSpPr>
          <p:cNvPr id="70" name="TextBox 69"/>
          <p:cNvSpPr txBox="1"/>
          <p:nvPr/>
        </p:nvSpPr>
        <p:spPr>
          <a:xfrm>
            <a:off x="321698" y="4732874"/>
            <a:ext cx="1481697" cy="369332"/>
          </a:xfrm>
          <a:prstGeom prst="rect">
            <a:avLst/>
          </a:prstGeom>
          <a:noFill/>
        </p:spPr>
        <p:txBody>
          <a:bodyPr wrap="square" rtlCol="0">
            <a:spAutoFit/>
          </a:bodyPr>
          <a:lstStyle/>
          <a:p>
            <a:r>
              <a:rPr lang="en-US" b="1" dirty="0" smtClean="0"/>
              <a:t>Individual 2</a:t>
            </a:r>
            <a:endParaRPr lang="en-US" b="1" dirty="0"/>
          </a:p>
        </p:txBody>
      </p:sp>
      <p:sp>
        <p:nvSpPr>
          <p:cNvPr id="73" name="TextBox 72"/>
          <p:cNvSpPr txBox="1"/>
          <p:nvPr/>
        </p:nvSpPr>
        <p:spPr>
          <a:xfrm>
            <a:off x="4377262" y="2895600"/>
            <a:ext cx="321736" cy="381000"/>
          </a:xfrm>
          <a:prstGeom prst="rect">
            <a:avLst/>
          </a:prstGeom>
          <a:noFill/>
        </p:spPr>
        <p:txBody>
          <a:bodyPr wrap="square" rtlCol="0">
            <a:spAutoFit/>
          </a:bodyPr>
          <a:lstStyle/>
          <a:p>
            <a:r>
              <a:rPr lang="en-US" dirty="0">
                <a:solidFill>
                  <a:srgbClr val="00B0F0"/>
                </a:solidFill>
              </a:rPr>
              <a:t>*</a:t>
            </a:r>
          </a:p>
        </p:txBody>
      </p:sp>
      <p:sp>
        <p:nvSpPr>
          <p:cNvPr id="74" name="TextBox 73"/>
          <p:cNvSpPr txBox="1"/>
          <p:nvPr/>
        </p:nvSpPr>
        <p:spPr>
          <a:xfrm>
            <a:off x="7111987" y="2120892"/>
            <a:ext cx="1109130" cy="369332"/>
          </a:xfrm>
          <a:prstGeom prst="rect">
            <a:avLst/>
          </a:prstGeom>
          <a:noFill/>
        </p:spPr>
        <p:txBody>
          <a:bodyPr wrap="square" rtlCol="0">
            <a:spAutoFit/>
          </a:bodyPr>
          <a:lstStyle/>
          <a:p>
            <a:r>
              <a:rPr lang="en-US" dirty="0" smtClean="0"/>
              <a:t>SNP</a:t>
            </a:r>
            <a:endParaRPr lang="en-US" dirty="0"/>
          </a:p>
        </p:txBody>
      </p:sp>
      <p:sp>
        <p:nvSpPr>
          <p:cNvPr id="75" name="TextBox 74"/>
          <p:cNvSpPr txBox="1"/>
          <p:nvPr/>
        </p:nvSpPr>
        <p:spPr>
          <a:xfrm>
            <a:off x="4385727" y="4495799"/>
            <a:ext cx="321736" cy="381000"/>
          </a:xfrm>
          <a:prstGeom prst="rect">
            <a:avLst/>
          </a:prstGeom>
          <a:noFill/>
        </p:spPr>
        <p:txBody>
          <a:bodyPr wrap="square" rtlCol="0">
            <a:spAutoFit/>
          </a:bodyPr>
          <a:lstStyle/>
          <a:p>
            <a:r>
              <a:rPr lang="en-US" dirty="0">
                <a:solidFill>
                  <a:srgbClr val="00B0F0"/>
                </a:solidFill>
              </a:rPr>
              <a:t>*</a:t>
            </a:r>
          </a:p>
        </p:txBody>
      </p:sp>
      <p:sp>
        <p:nvSpPr>
          <p:cNvPr id="76" name="TextBox 75"/>
          <p:cNvSpPr txBox="1"/>
          <p:nvPr/>
        </p:nvSpPr>
        <p:spPr>
          <a:xfrm>
            <a:off x="9042406" y="2904063"/>
            <a:ext cx="321736" cy="381000"/>
          </a:xfrm>
          <a:prstGeom prst="rect">
            <a:avLst/>
          </a:prstGeom>
          <a:noFill/>
        </p:spPr>
        <p:txBody>
          <a:bodyPr wrap="square" rtlCol="0">
            <a:spAutoFit/>
          </a:bodyPr>
          <a:lstStyle/>
          <a:p>
            <a:r>
              <a:rPr lang="en-US" dirty="0">
                <a:solidFill>
                  <a:srgbClr val="00B0F0"/>
                </a:solidFill>
              </a:rPr>
              <a:t>*</a:t>
            </a:r>
          </a:p>
        </p:txBody>
      </p:sp>
      <p:sp>
        <p:nvSpPr>
          <p:cNvPr id="77" name="TextBox 76"/>
          <p:cNvSpPr txBox="1"/>
          <p:nvPr/>
        </p:nvSpPr>
        <p:spPr>
          <a:xfrm>
            <a:off x="9050871" y="4504262"/>
            <a:ext cx="321736" cy="381000"/>
          </a:xfrm>
          <a:prstGeom prst="rect">
            <a:avLst/>
          </a:prstGeom>
          <a:noFill/>
        </p:spPr>
        <p:txBody>
          <a:bodyPr wrap="square" rtlCol="0">
            <a:spAutoFit/>
          </a:bodyPr>
          <a:lstStyle/>
          <a:p>
            <a:r>
              <a:rPr lang="en-US" dirty="0">
                <a:solidFill>
                  <a:srgbClr val="00B0F0"/>
                </a:solidFill>
              </a:rPr>
              <a:t>*</a:t>
            </a:r>
          </a:p>
        </p:txBody>
      </p:sp>
      <p:sp>
        <p:nvSpPr>
          <p:cNvPr id="78" name="Rectangle 77"/>
          <p:cNvSpPr/>
          <p:nvPr/>
        </p:nvSpPr>
        <p:spPr>
          <a:xfrm>
            <a:off x="6942647" y="2126277"/>
            <a:ext cx="423514" cy="523220"/>
          </a:xfrm>
          <a:prstGeom prst="rect">
            <a:avLst/>
          </a:prstGeom>
        </p:spPr>
        <p:txBody>
          <a:bodyPr wrap="none">
            <a:spAutoFit/>
          </a:bodyPr>
          <a:lstStyle/>
          <a:p>
            <a:r>
              <a:rPr lang="en-US" sz="2800" dirty="0">
                <a:solidFill>
                  <a:srgbClr val="00B0F0"/>
                </a:solidFill>
              </a:rPr>
              <a:t>*</a:t>
            </a:r>
            <a:r>
              <a:rPr lang="en-US" sz="2800" dirty="0"/>
              <a:t> </a:t>
            </a:r>
          </a:p>
        </p:txBody>
      </p:sp>
    </p:spTree>
    <p:extLst>
      <p:ext uri="{BB962C8B-B14F-4D97-AF65-F5344CB8AC3E}">
        <p14:creationId xmlns:p14="http://schemas.microsoft.com/office/powerpoint/2010/main" val="3335201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GBS restriction enzymes and adapters</a:t>
            </a:r>
            <a:endParaRPr lang="en-US" dirty="0"/>
          </a:p>
        </p:txBody>
      </p:sp>
      <p:sp>
        <p:nvSpPr>
          <p:cNvPr id="3" name="Content Placeholder 2"/>
          <p:cNvSpPr>
            <a:spLocks noGrp="1"/>
          </p:cNvSpPr>
          <p:nvPr>
            <p:ph idx="1"/>
          </p:nvPr>
        </p:nvSpPr>
        <p:spPr>
          <a:xfrm>
            <a:off x="680321" y="2336873"/>
            <a:ext cx="3081129" cy="3599316"/>
          </a:xfrm>
        </p:spPr>
        <p:txBody>
          <a:bodyPr/>
          <a:lstStyle/>
          <a:p>
            <a:r>
              <a:rPr lang="en-US" dirty="0" err="1" smtClean="0"/>
              <a:t>ApeKI</a:t>
            </a:r>
            <a:r>
              <a:rPr lang="en-US" dirty="0" smtClean="0"/>
              <a:t> frequently used because of</a:t>
            </a:r>
            <a:r>
              <a:rPr lang="en-US" dirty="0" smtClean="0"/>
              <a:t> </a:t>
            </a:r>
            <a:r>
              <a:rPr lang="en-US" dirty="0" smtClean="0"/>
              <a:t>partial methylation sensitivity</a:t>
            </a:r>
          </a:p>
          <a:p>
            <a:r>
              <a:rPr lang="en-US" dirty="0" smtClean="0"/>
              <a:t>Adapter barcode lengths 4-8 </a:t>
            </a:r>
            <a:r>
              <a:rPr lang="en-US" dirty="0" err="1" smtClean="0"/>
              <a:t>nt</a:t>
            </a:r>
            <a:endParaRPr lang="en-US" dirty="0"/>
          </a:p>
        </p:txBody>
      </p:sp>
      <p:pic>
        <p:nvPicPr>
          <p:cNvPr id="5" name="Picture 4"/>
          <p:cNvPicPr>
            <a:picLocks noChangeAspect="1"/>
          </p:cNvPicPr>
          <p:nvPr/>
        </p:nvPicPr>
        <p:blipFill>
          <a:blip r:embed="rId2"/>
          <a:stretch>
            <a:fillRect/>
          </a:stretch>
        </p:blipFill>
        <p:spPr>
          <a:xfrm>
            <a:off x="3761450" y="2171296"/>
            <a:ext cx="7619496" cy="4305723"/>
          </a:xfrm>
          <a:prstGeom prst="rect">
            <a:avLst/>
          </a:prstGeom>
        </p:spPr>
      </p:pic>
      <p:sp>
        <p:nvSpPr>
          <p:cNvPr id="6" name="TextBox 5"/>
          <p:cNvSpPr txBox="1"/>
          <p:nvPr/>
        </p:nvSpPr>
        <p:spPr>
          <a:xfrm>
            <a:off x="2536163" y="6107687"/>
            <a:ext cx="1302589" cy="369332"/>
          </a:xfrm>
          <a:prstGeom prst="rect">
            <a:avLst/>
          </a:prstGeom>
          <a:noFill/>
        </p:spPr>
        <p:txBody>
          <a:bodyPr wrap="square" rtlCol="0">
            <a:spAutoFit/>
          </a:bodyPr>
          <a:lstStyle/>
          <a:p>
            <a:r>
              <a:rPr lang="en-US" dirty="0" smtClean="0"/>
              <a:t>*W=A or T</a:t>
            </a:r>
            <a:endParaRPr lang="en-US" dirty="0"/>
          </a:p>
        </p:txBody>
      </p:sp>
    </p:spTree>
    <p:extLst>
      <p:ext uri="{BB962C8B-B14F-4D97-AF65-F5344CB8AC3E}">
        <p14:creationId xmlns:p14="http://schemas.microsoft.com/office/powerpoint/2010/main" val="3904939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Barcode sets – design rules</a:t>
            </a:r>
            <a:endParaRPr lang="en-US" dirty="0"/>
          </a:p>
        </p:txBody>
      </p:sp>
      <p:sp>
        <p:nvSpPr>
          <p:cNvPr id="3" name="Content Placeholder 2"/>
          <p:cNvSpPr>
            <a:spLocks noGrp="1"/>
          </p:cNvSpPr>
          <p:nvPr>
            <p:ph idx="1"/>
          </p:nvPr>
        </p:nvSpPr>
        <p:spPr>
          <a:xfrm>
            <a:off x="680321" y="2336873"/>
            <a:ext cx="9613861" cy="4110580"/>
          </a:xfrm>
        </p:spPr>
        <p:txBody>
          <a:bodyPr>
            <a:normAutofit/>
          </a:bodyPr>
          <a:lstStyle/>
          <a:p>
            <a:r>
              <a:rPr lang="en-US" dirty="0" smtClean="0">
                <a:solidFill>
                  <a:srgbClr val="FFFF99"/>
                </a:solidFill>
                <a:effectLst>
                  <a:outerShdw blurRad="38100" dist="38100" dir="2700000" algn="tl">
                    <a:srgbClr val="000000">
                      <a:alpha val="43137"/>
                    </a:srgbClr>
                  </a:outerShdw>
                </a:effectLst>
              </a:rPr>
              <a:t>Barcode sets are enzyme-specific</a:t>
            </a:r>
            <a:r>
              <a:rPr lang="en-US" dirty="0" smtClean="0"/>
              <a:t/>
            </a:r>
            <a:br>
              <a:rPr lang="en-US" dirty="0" smtClean="0"/>
            </a:br>
            <a:r>
              <a:rPr lang="en-US" dirty="0" smtClean="0"/>
              <a:t>-Ligation must not recreate enzyme recognition site</a:t>
            </a:r>
            <a:br>
              <a:rPr lang="en-US" dirty="0" smtClean="0"/>
            </a:br>
            <a:r>
              <a:rPr lang="en-US" dirty="0" smtClean="0"/>
              <a:t>-Must have complementary overhangs</a:t>
            </a:r>
          </a:p>
          <a:p>
            <a:r>
              <a:rPr lang="en-US" dirty="0" smtClean="0">
                <a:solidFill>
                  <a:srgbClr val="FFFF99"/>
                </a:solidFill>
                <a:effectLst>
                  <a:outerShdw blurRad="38100" dist="38100" dir="2700000" algn="tl">
                    <a:srgbClr val="000000">
                      <a:alpha val="43137"/>
                    </a:srgbClr>
                  </a:outerShdw>
                </a:effectLst>
              </a:rPr>
              <a:t>Sets must be of variable length</a:t>
            </a:r>
          </a:p>
          <a:p>
            <a:r>
              <a:rPr lang="en-US" dirty="0" smtClean="0">
                <a:solidFill>
                  <a:srgbClr val="FFFF99"/>
                </a:solidFill>
                <a:effectLst>
                  <a:outerShdw blurRad="38100" dist="38100" dir="2700000" algn="tl">
                    <a:srgbClr val="000000">
                      <a:alpha val="43137"/>
                    </a:srgbClr>
                  </a:outerShdw>
                </a:effectLst>
              </a:rPr>
              <a:t>Bases must be well balanced at each position</a:t>
            </a:r>
          </a:p>
          <a:p>
            <a:r>
              <a:rPr lang="en-US" dirty="0" smtClean="0">
                <a:solidFill>
                  <a:srgbClr val="FFFF99"/>
                </a:solidFill>
                <a:effectLst>
                  <a:outerShdw blurRad="38100" dist="38100" dir="2700000" algn="tl">
                    <a:srgbClr val="000000">
                      <a:alpha val="43137"/>
                    </a:srgbClr>
                  </a:outerShdw>
                </a:effectLst>
              </a:rPr>
              <a:t>Must be different enough from each other to avoid confusion if there is a sequencing error</a:t>
            </a:r>
            <a:br>
              <a:rPr lang="en-US" dirty="0" smtClean="0">
                <a:solidFill>
                  <a:srgbClr val="FFFF99"/>
                </a:solidFill>
                <a:effectLst>
                  <a:outerShdw blurRad="38100" dist="38100" dir="2700000" algn="tl">
                    <a:srgbClr val="000000">
                      <a:alpha val="43137"/>
                    </a:srgbClr>
                  </a:outerShdw>
                </a:effectLst>
              </a:rPr>
            </a:br>
            <a:r>
              <a:rPr lang="en-US" dirty="0" smtClean="0"/>
              <a:t>-minimum </a:t>
            </a:r>
            <a:r>
              <a:rPr lang="en-US" dirty="0"/>
              <a:t>3 </a:t>
            </a:r>
            <a:r>
              <a:rPr lang="en-US" dirty="0" err="1"/>
              <a:t>bp</a:t>
            </a:r>
            <a:r>
              <a:rPr lang="en-US" dirty="0"/>
              <a:t> </a:t>
            </a:r>
            <a:r>
              <a:rPr lang="en-US" dirty="0" smtClean="0"/>
              <a:t>difference</a:t>
            </a:r>
          </a:p>
          <a:p>
            <a:r>
              <a:rPr lang="en-US" dirty="0" smtClean="0">
                <a:solidFill>
                  <a:srgbClr val="FFFF99"/>
                </a:solidFill>
                <a:effectLst>
                  <a:outerShdw blurRad="38100" dist="38100" dir="2700000" algn="tl">
                    <a:srgbClr val="000000">
                      <a:alpha val="43137"/>
                    </a:srgbClr>
                  </a:outerShdw>
                </a:effectLst>
              </a:rPr>
              <a:t>Must not nest within other barcodes</a:t>
            </a:r>
          </a:p>
          <a:p>
            <a:r>
              <a:rPr lang="en-US" dirty="0" smtClean="0">
                <a:solidFill>
                  <a:srgbClr val="FFFF99"/>
                </a:solidFill>
                <a:effectLst>
                  <a:outerShdw blurRad="38100" dist="38100" dir="2700000" algn="tl">
                    <a:srgbClr val="000000">
                      <a:alpha val="43137"/>
                    </a:srgbClr>
                  </a:outerShdw>
                </a:effectLst>
              </a:rPr>
              <a:t>No mononucleotide runs of 3+ bases</a:t>
            </a:r>
          </a:p>
        </p:txBody>
      </p:sp>
    </p:spTree>
    <p:extLst>
      <p:ext uri="{BB962C8B-B14F-4D97-AF65-F5344CB8AC3E}">
        <p14:creationId xmlns:p14="http://schemas.microsoft.com/office/powerpoint/2010/main" val="1555125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GBS  wet lab workflow</a:t>
            </a:r>
            <a:endParaRPr lang="en-US" dirty="0"/>
          </a:p>
        </p:txBody>
      </p:sp>
      <p:pic>
        <p:nvPicPr>
          <p:cNvPr id="3" name="Picture 2"/>
          <p:cNvPicPr>
            <a:picLocks noChangeAspect="1"/>
          </p:cNvPicPr>
          <p:nvPr/>
        </p:nvPicPr>
        <p:blipFill>
          <a:blip r:embed="rId2"/>
          <a:stretch>
            <a:fillRect/>
          </a:stretch>
        </p:blipFill>
        <p:spPr>
          <a:xfrm>
            <a:off x="819150" y="2114637"/>
            <a:ext cx="10310776" cy="4264692"/>
          </a:xfrm>
          <a:prstGeom prst="rect">
            <a:avLst/>
          </a:prstGeom>
        </p:spPr>
      </p:pic>
    </p:spTree>
    <p:extLst>
      <p:ext uri="{BB962C8B-B14F-4D97-AF65-F5344CB8AC3E}">
        <p14:creationId xmlns:p14="http://schemas.microsoft.com/office/powerpoint/2010/main" val="9243228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GBS libraries enriched in small fragments</a:t>
            </a:r>
            <a:endParaRPr lang="en-US" dirty="0"/>
          </a:p>
        </p:txBody>
      </p:sp>
      <p:pic>
        <p:nvPicPr>
          <p:cNvPr id="3" name="Picture 2"/>
          <p:cNvPicPr>
            <a:picLocks noChangeAspect="1"/>
          </p:cNvPicPr>
          <p:nvPr/>
        </p:nvPicPr>
        <p:blipFill>
          <a:blip r:embed="rId2"/>
          <a:stretch>
            <a:fillRect/>
          </a:stretch>
        </p:blipFill>
        <p:spPr>
          <a:xfrm>
            <a:off x="230282" y="2415389"/>
            <a:ext cx="5873250" cy="4182916"/>
          </a:xfrm>
          <a:prstGeom prst="rect">
            <a:avLst/>
          </a:prstGeom>
        </p:spPr>
      </p:pic>
      <p:sp>
        <p:nvSpPr>
          <p:cNvPr id="4" name="Rectangle 3"/>
          <p:cNvSpPr/>
          <p:nvPr/>
        </p:nvSpPr>
        <p:spPr>
          <a:xfrm>
            <a:off x="2605183" y="6417158"/>
            <a:ext cx="3567948" cy="215444"/>
          </a:xfrm>
          <a:prstGeom prst="rect">
            <a:avLst/>
          </a:prstGeom>
        </p:spPr>
        <p:txBody>
          <a:bodyPr wrap="square">
            <a:spAutoFit/>
          </a:bodyPr>
          <a:lstStyle/>
          <a:p>
            <a:r>
              <a:rPr lang="en-US" sz="800" dirty="0">
                <a:solidFill>
                  <a:schemeClr val="bg1"/>
                </a:solidFill>
              </a:rPr>
              <a:t>http://cbsu.tc.cornell.edu/lab/doc/GBS_workshop_intro_June_2013.pdf</a:t>
            </a: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783323" y="2083436"/>
            <a:ext cx="4889030" cy="2298784"/>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6783323" y="4484834"/>
            <a:ext cx="4904963" cy="2242868"/>
          </a:xfrm>
          <a:prstGeom prst="rect">
            <a:avLst/>
          </a:prstGeom>
          <a:noFill/>
          <a:ln>
            <a:noFill/>
          </a:ln>
        </p:spPr>
      </p:pic>
      <p:sp>
        <p:nvSpPr>
          <p:cNvPr id="7" name="TextBox 6"/>
          <p:cNvSpPr txBox="1"/>
          <p:nvPr/>
        </p:nvSpPr>
        <p:spPr>
          <a:xfrm>
            <a:off x="8540154" y="2147984"/>
            <a:ext cx="2130724" cy="276999"/>
          </a:xfrm>
          <a:prstGeom prst="rect">
            <a:avLst/>
          </a:prstGeom>
          <a:noFill/>
        </p:spPr>
        <p:txBody>
          <a:bodyPr wrap="square" rtlCol="0">
            <a:spAutoFit/>
          </a:bodyPr>
          <a:lstStyle/>
          <a:p>
            <a:r>
              <a:rPr lang="en-US" sz="1200" b="1" dirty="0" smtClean="0">
                <a:solidFill>
                  <a:schemeClr val="bg1"/>
                </a:solidFill>
              </a:rPr>
              <a:t>GOOD BIOANALYZER TRACE</a:t>
            </a:r>
            <a:endParaRPr lang="en-US" sz="1200" b="1" dirty="0">
              <a:solidFill>
                <a:schemeClr val="bg1"/>
              </a:solidFill>
            </a:endParaRPr>
          </a:p>
        </p:txBody>
      </p:sp>
      <p:sp>
        <p:nvSpPr>
          <p:cNvPr id="8" name="TextBox 7"/>
          <p:cNvSpPr txBox="1"/>
          <p:nvPr/>
        </p:nvSpPr>
        <p:spPr>
          <a:xfrm>
            <a:off x="8537284" y="4560498"/>
            <a:ext cx="2130724" cy="276999"/>
          </a:xfrm>
          <a:prstGeom prst="rect">
            <a:avLst/>
          </a:prstGeom>
          <a:noFill/>
        </p:spPr>
        <p:txBody>
          <a:bodyPr wrap="square" rtlCol="0">
            <a:spAutoFit/>
          </a:bodyPr>
          <a:lstStyle/>
          <a:p>
            <a:r>
              <a:rPr lang="en-US" sz="1200" b="1" dirty="0" smtClean="0">
                <a:solidFill>
                  <a:schemeClr val="bg1"/>
                </a:solidFill>
              </a:rPr>
              <a:t>NOT SO GOOD…</a:t>
            </a:r>
            <a:endParaRPr lang="en-US" sz="1200" b="1" dirty="0">
              <a:solidFill>
                <a:schemeClr val="bg1"/>
              </a:solidFill>
            </a:endParaRPr>
          </a:p>
        </p:txBody>
      </p:sp>
      <p:grpSp>
        <p:nvGrpSpPr>
          <p:cNvPr id="11" name="Group 10"/>
          <p:cNvGrpSpPr/>
          <p:nvPr/>
        </p:nvGrpSpPr>
        <p:grpSpPr>
          <a:xfrm>
            <a:off x="7370362" y="4799685"/>
            <a:ext cx="1143916" cy="820421"/>
            <a:chOff x="7370362" y="4799685"/>
            <a:chExt cx="1143916" cy="820421"/>
          </a:xfrm>
        </p:grpSpPr>
        <p:sp>
          <p:nvSpPr>
            <p:cNvPr id="9" name="Right Arrow 8"/>
            <p:cNvSpPr/>
            <p:nvPr/>
          </p:nvSpPr>
          <p:spPr>
            <a:xfrm rot="5400000">
              <a:off x="7712013" y="5210351"/>
              <a:ext cx="483079" cy="336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370362" y="4799685"/>
              <a:ext cx="1143916" cy="338554"/>
            </a:xfrm>
            <a:prstGeom prst="rect">
              <a:avLst/>
            </a:prstGeom>
            <a:noFill/>
          </p:spPr>
          <p:txBody>
            <a:bodyPr wrap="square" rtlCol="0">
              <a:spAutoFit/>
            </a:bodyPr>
            <a:lstStyle/>
            <a:p>
              <a:pPr algn="ctr"/>
              <a:r>
                <a:rPr lang="en-US" sz="800" b="1" dirty="0" smtClean="0">
                  <a:solidFill>
                    <a:schemeClr val="bg1"/>
                  </a:solidFill>
                </a:rPr>
                <a:t>ADAPTER DIMER PEAK ~150 BP</a:t>
              </a:r>
              <a:endParaRPr lang="en-US" sz="800" b="1" dirty="0">
                <a:solidFill>
                  <a:schemeClr val="bg1"/>
                </a:solidFill>
              </a:endParaRPr>
            </a:p>
          </p:txBody>
        </p:sp>
      </p:grpSp>
    </p:spTree>
    <p:extLst>
      <p:ext uri="{BB962C8B-B14F-4D97-AF65-F5344CB8AC3E}">
        <p14:creationId xmlns:p14="http://schemas.microsoft.com/office/powerpoint/2010/main" val="322847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nodeType="afterEffect">
                                  <p:stCondLst>
                                    <p:cond delay="0"/>
                                  </p:stCondLst>
                                  <p:childTnLst>
                                    <p:animEffect transition="out" filter="fade">
                                      <p:cBhvr>
                                        <p:cTn id="9" dur="500" tmFilter="0, 0; .2, .5; .8, .5; 1, 0"/>
                                        <p:tgtEl>
                                          <p:spTgt spid="11"/>
                                        </p:tgtEl>
                                      </p:cBhvr>
                                    </p:animEffect>
                                    <p:animScale>
                                      <p:cBhvr>
                                        <p:cTn id="10"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n external file that holds a picture, illustration, etc.&#10;Object name is pone.0054603.g0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1471" y="2067485"/>
            <a:ext cx="6227669" cy="297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1"/>
          <p:cNvSpPr>
            <a:spLocks noChangeArrowheads="1"/>
          </p:cNvSpPr>
          <p:nvPr/>
        </p:nvSpPr>
        <p:spPr bwMode="auto">
          <a:xfrm>
            <a:off x="2061883" y="336177"/>
            <a:ext cx="8068235" cy="115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588" b="1"/>
              <a:t>Figure 2. </a:t>
            </a:r>
            <a:r>
              <a:rPr lang="en-US" altLang="en-US" sz="1588" b="1" i="1"/>
              <a:t>In silico</a:t>
            </a:r>
            <a:r>
              <a:rPr lang="en-US" altLang="en-US" sz="1588" b="1"/>
              <a:t> analysis of restriction enzyme sites in the soybean genome.</a:t>
            </a:r>
          </a:p>
          <a:p>
            <a:pPr>
              <a:spcBef>
                <a:spcPct val="0"/>
              </a:spcBef>
              <a:buFontTx/>
              <a:buNone/>
            </a:pPr>
            <a:r>
              <a:rPr lang="en-US" altLang="en-US" sz="1235"/>
              <a:t>Fragment size distribution obtained by </a:t>
            </a:r>
            <a:r>
              <a:rPr lang="en-US" altLang="en-US" sz="1235" i="1"/>
              <a:t>in silico</a:t>
            </a:r>
            <a:r>
              <a:rPr lang="en-US" altLang="en-US" sz="1235"/>
              <a:t> digestion of soybean chromosome 5 with </a:t>
            </a:r>
            <a:r>
              <a:rPr lang="en-US" altLang="en-US" sz="1235" i="1"/>
              <a:t>Ape</a:t>
            </a:r>
            <a:r>
              <a:rPr lang="en-US" altLang="en-US" sz="1235"/>
              <a:t>K1, </a:t>
            </a:r>
            <a:r>
              <a:rPr lang="en-US" altLang="en-US" sz="1235" i="1"/>
              <a:t>Pst</a:t>
            </a:r>
            <a:r>
              <a:rPr lang="en-US" altLang="en-US" sz="1235"/>
              <a:t>1 and </a:t>
            </a:r>
            <a:r>
              <a:rPr lang="en-US" altLang="en-US" sz="1235" i="1"/>
              <a:t>Mse</a:t>
            </a:r>
            <a:r>
              <a:rPr lang="en-US" altLang="en-US" sz="1235"/>
              <a:t>1 restriction enzymes showing a higher percentage of </a:t>
            </a:r>
            <a:r>
              <a:rPr lang="en-US" altLang="en-US" sz="1235" i="1"/>
              <a:t>Ape</a:t>
            </a:r>
            <a:r>
              <a:rPr lang="en-US" altLang="en-US" sz="1235"/>
              <a:t>K1 fragments in a suitable range for genotyping by sequencing.</a:t>
            </a:r>
          </a:p>
          <a:p>
            <a:pPr>
              <a:spcBef>
                <a:spcPct val="0"/>
              </a:spcBef>
              <a:buFontTx/>
              <a:buNone/>
            </a:pPr>
            <a:endParaRPr lang="en-US" altLang="en-US" sz="1588" b="1"/>
          </a:p>
        </p:txBody>
      </p:sp>
      <p:sp>
        <p:nvSpPr>
          <p:cNvPr id="4100" name="Text Box 4"/>
          <p:cNvSpPr txBox="1">
            <a:spLocks noChangeArrowheads="1"/>
          </p:cNvSpPr>
          <p:nvPr/>
        </p:nvSpPr>
        <p:spPr bwMode="auto">
          <a:xfrm>
            <a:off x="2050676" y="5748618"/>
            <a:ext cx="8101853" cy="58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59"/>
              <a:t>Sonah H, Bastien M, Iquira E, Tardivel A, et al. (2013) An Improved Genotyping by Sequencing (GBS) Approach Offering Increased Versatility and Efficiency of SNP Discovery and Genotyping. PLoS ONE 8(1): e54603. doi:10.1371/journal.pone.0054603</a:t>
            </a:r>
          </a:p>
          <a:p>
            <a:pPr eaLnBrk="1" hangingPunct="1">
              <a:spcBef>
                <a:spcPct val="0"/>
              </a:spcBef>
              <a:buFontTx/>
              <a:buNone/>
            </a:pPr>
            <a:r>
              <a:rPr lang="en-US" altLang="en-US" sz="1059">
                <a:hlinkClick r:id="rId3"/>
              </a:rPr>
              <a:t>http://www.plosone.org/article/info:doi/10.1371/journal.pone.0054603</a:t>
            </a:r>
            <a:endParaRPr lang="en-US" altLang="en-US" sz="1059"/>
          </a:p>
        </p:txBody>
      </p:sp>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7176" y="6342530"/>
            <a:ext cx="2140324" cy="45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9564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1924</TotalTime>
  <Words>594</Words>
  <Application>Microsoft Office PowerPoint</Application>
  <PresentationFormat>Widescreen</PresentationFormat>
  <Paragraphs>104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Courier New</vt:lpstr>
      <vt:lpstr>Trebuchet MS</vt:lpstr>
      <vt:lpstr>Berlin</vt:lpstr>
      <vt:lpstr>Genotyping By Sequencing Introduction</vt:lpstr>
      <vt:lpstr>What is Genotyping-By-Sequencing?</vt:lpstr>
      <vt:lpstr>PowerPoint Presentation</vt:lpstr>
      <vt:lpstr>GBS conceptual Overview</vt:lpstr>
      <vt:lpstr>GBS restriction enzymes and adapters</vt:lpstr>
      <vt:lpstr>Barcode sets – design rules</vt:lpstr>
      <vt:lpstr>GBS  wet lab workflow</vt:lpstr>
      <vt:lpstr>GBS libraries enriched in small fragments</vt:lpstr>
      <vt:lpstr>PowerPoint Presentation</vt:lpstr>
      <vt:lpstr>PowerPoint Presentation</vt:lpstr>
      <vt:lpstr>GBS adapters and Illumina sequencing</vt:lpstr>
      <vt:lpstr>Variable length barcodes, good design produce even nucleotide distribution</vt:lpstr>
      <vt:lpstr>PowerPoint Presentation</vt:lpstr>
      <vt:lpstr>Experimental design considerations</vt:lpstr>
      <vt:lpstr>References</vt:lpstr>
      <vt:lpstr>TIME FOR A 15-MINUTE BREAK!</vt:lpstr>
      <vt:lpstr>GBS services at the CGRB Core Lab http://cgrb.oregonstate.edu/core/genotyping-sequencing</vt:lpstr>
      <vt:lpstr>PowerPoint Presentation</vt:lpstr>
      <vt:lpstr>PowerPoint Presentation</vt:lpstr>
      <vt:lpstr>GBS services at the CGRB Core Lab http://cgrb.oregonstate.edu/core/genotyping-sequencing</vt:lpstr>
      <vt:lpstr>GBS services at the CGRB http://cgrb.oregonstate.edu/core/genotyping-sequencing</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Genotyping by sequencing Introduction</dc:title>
  <dc:creator>Vining, Kelly</dc:creator>
  <cp:lastModifiedBy>Vining, Kelly</cp:lastModifiedBy>
  <cp:revision>95</cp:revision>
  <dcterms:created xsi:type="dcterms:W3CDTF">2015-04-23T17:42:23Z</dcterms:created>
  <dcterms:modified xsi:type="dcterms:W3CDTF">2015-05-11T21:11:21Z</dcterms:modified>
</cp:coreProperties>
</file>