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77" r:id="rId5"/>
    <p:sldId id="260" r:id="rId6"/>
    <p:sldId id="266" r:id="rId7"/>
    <p:sldId id="259" r:id="rId8"/>
    <p:sldId id="261" r:id="rId9"/>
    <p:sldId id="263" r:id="rId10"/>
    <p:sldId id="279" r:id="rId11"/>
    <p:sldId id="264" r:id="rId12"/>
    <p:sldId id="265" r:id="rId13"/>
    <p:sldId id="268" r:id="rId14"/>
    <p:sldId id="269" r:id="rId15"/>
    <p:sldId id="272" r:id="rId16"/>
    <p:sldId id="267" r:id="rId17"/>
    <p:sldId id="270" r:id="rId18"/>
    <p:sldId id="271" r:id="rId19"/>
    <p:sldId id="273" r:id="rId20"/>
    <p:sldId id="275" r:id="rId21"/>
    <p:sldId id="274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izegenetics.net/#!tassel/c17q9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roups.google.com/forum/#!forum/tassel" TargetMode="External"/><Relationship Id="rId5" Type="http://schemas.openxmlformats.org/officeDocument/2006/relationships/hyperlink" Target="https://bytebucket.org/tasseladmin/tassel-5-source/wiki/docs/TasselPipelineGBS.pdf?rev=35424013c39d1cc26ea88b9679679ceeb99365cb" TargetMode="External"/><Relationship Id="rId4" Type="http://schemas.openxmlformats.org/officeDocument/2006/relationships/hyperlink" Target="https://bitbucket.org/tasseladmin/tassel-5-source/wiki/Hom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33709"/>
            <a:ext cx="8367256" cy="1373070"/>
          </a:xfrm>
        </p:spPr>
        <p:txBody>
          <a:bodyPr/>
          <a:lstStyle/>
          <a:p>
            <a:r>
              <a:rPr lang="en-US" dirty="0" smtClean="0"/>
              <a:t>SNP Discovery with TASSEL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Oregon State University</a:t>
            </a:r>
          </a:p>
          <a:p>
            <a:r>
              <a:rPr lang="en-US" dirty="0"/>
              <a:t>Center for Genome Research and Biocomputing</a:t>
            </a:r>
          </a:p>
          <a:p>
            <a:r>
              <a:rPr lang="en-US" dirty="0"/>
              <a:t>May </a:t>
            </a:r>
            <a:r>
              <a:rPr lang="en-US" dirty="0" smtClean="0"/>
              <a:t>14, 2015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6816" y="2696344"/>
            <a:ext cx="15621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3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539" r="50731" b="6959"/>
          <a:stretch/>
        </p:blipFill>
        <p:spPr>
          <a:xfrm>
            <a:off x="25878" y="112143"/>
            <a:ext cx="10906338" cy="668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980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FastqToTagCount</a:t>
            </a:r>
            <a:r>
              <a:rPr lang="en-US" dirty="0" smtClean="0"/>
              <a:t> plugin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563" r="8388"/>
          <a:stretch/>
        </p:blipFill>
        <p:spPr>
          <a:xfrm>
            <a:off x="3131389" y="2108199"/>
            <a:ext cx="5727939" cy="46807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286" y="2199370"/>
            <a:ext cx="284732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Matches </a:t>
            </a:r>
            <a:r>
              <a:rPr lang="en-US" dirty="0" err="1" smtClean="0"/>
              <a:t>flowcell</a:t>
            </a:r>
            <a:r>
              <a:rPr lang="en-US" dirty="0" smtClean="0"/>
              <a:t>/lane combinations in key file with </a:t>
            </a:r>
            <a:r>
              <a:rPr lang="en-US" dirty="0" err="1" smtClean="0"/>
              <a:t>fastq</a:t>
            </a:r>
            <a:r>
              <a:rPr lang="en-US" dirty="0" smtClean="0"/>
              <a:t> files in </a:t>
            </a:r>
            <a:r>
              <a:rPr lang="en-US" dirty="0" err="1" smtClean="0"/>
              <a:t>Illumina</a:t>
            </a:r>
            <a:r>
              <a:rPr lang="en-US" dirty="0" smtClean="0"/>
              <a:t> directory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 err="1" smtClean="0"/>
              <a:t>fastq</a:t>
            </a:r>
            <a:r>
              <a:rPr lang="en-US" dirty="0" smtClean="0"/>
              <a:t> file(s), finds reads with expected barcodes, cut site remnants (e.g. CAGC or CTGC for </a:t>
            </a:r>
            <a:r>
              <a:rPr lang="en-US" dirty="0" err="1" smtClean="0"/>
              <a:t>ApeKI</a:t>
            </a:r>
            <a:r>
              <a:rPr lang="en-US" dirty="0" smtClean="0"/>
              <a:t>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Trims reads to 64-bp “tags”</a:t>
            </a:r>
          </a:p>
        </p:txBody>
      </p:sp>
      <p:sp>
        <p:nvSpPr>
          <p:cNvPr id="9" name="Rectangle 8"/>
          <p:cNvSpPr/>
          <p:nvPr/>
        </p:nvSpPr>
        <p:spPr>
          <a:xfrm>
            <a:off x="6189134" y="1726444"/>
            <a:ext cx="422486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https://bytebucket.org/tasseladmin/tassel-5-source/wiki/docs/TasselPipelineGBS.pdf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30264" y="2159001"/>
            <a:ext cx="2826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Output:</a:t>
            </a:r>
          </a:p>
          <a:p>
            <a:r>
              <a:rPr lang="en-US" dirty="0" smtClean="0"/>
              <a:t>one </a:t>
            </a:r>
            <a:r>
              <a:rPr lang="en-US" dirty="0"/>
              <a:t>.</a:t>
            </a:r>
            <a:r>
              <a:rPr lang="en-US" dirty="0" err="1"/>
              <a:t>cnt</a:t>
            </a:r>
            <a:r>
              <a:rPr lang="en-US" dirty="0"/>
              <a:t> file for each </a:t>
            </a:r>
            <a:r>
              <a:rPr lang="en-US" dirty="0" err="1"/>
              <a:t>Illumina</a:t>
            </a:r>
            <a:r>
              <a:rPr lang="en-US" dirty="0"/>
              <a:t> lane</a:t>
            </a:r>
          </a:p>
          <a:p>
            <a:endParaRPr lang="en-US" dirty="0" smtClean="0"/>
          </a:p>
        </p:txBody>
      </p:sp>
      <p:sp>
        <p:nvSpPr>
          <p:cNvPr id="14" name="Freeform 13"/>
          <p:cNvSpPr/>
          <p:nvPr/>
        </p:nvSpPr>
        <p:spPr>
          <a:xfrm>
            <a:off x="5099370" y="2104502"/>
            <a:ext cx="3785755" cy="1774831"/>
          </a:xfrm>
          <a:custGeom>
            <a:avLst/>
            <a:gdLst>
              <a:gd name="connsiteX0" fmla="*/ 343898 w 3785755"/>
              <a:gd name="connsiteY0" fmla="*/ 103860 h 1774831"/>
              <a:gd name="connsiteX1" fmla="*/ 76479 w 3785755"/>
              <a:gd name="connsiteY1" fmla="*/ 1087272 h 1774831"/>
              <a:gd name="connsiteX2" fmla="*/ 257634 w 3785755"/>
              <a:gd name="connsiteY2" fmla="*/ 1725626 h 1774831"/>
              <a:gd name="connsiteX3" fmla="*/ 1853521 w 3785755"/>
              <a:gd name="connsiteY3" fmla="*/ 1639362 h 1774831"/>
              <a:gd name="connsiteX4" fmla="*/ 2448743 w 3785755"/>
              <a:gd name="connsiteY4" fmla="*/ 906117 h 1774831"/>
              <a:gd name="connsiteX5" fmla="*/ 3483913 w 3785755"/>
              <a:gd name="connsiteY5" fmla="*/ 699083 h 1774831"/>
              <a:gd name="connsiteX6" fmla="*/ 3518419 w 3785755"/>
              <a:gd name="connsiteY6" fmla="*/ 95234 h 1774831"/>
              <a:gd name="connsiteX7" fmla="*/ 343898 w 3785755"/>
              <a:gd name="connsiteY7" fmla="*/ 103860 h 1774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85755" h="1774831">
                <a:moveTo>
                  <a:pt x="343898" y="103860"/>
                </a:moveTo>
                <a:cubicBezTo>
                  <a:pt x="-229759" y="269200"/>
                  <a:pt x="90856" y="816978"/>
                  <a:pt x="76479" y="1087272"/>
                </a:cubicBezTo>
                <a:cubicBezTo>
                  <a:pt x="62102" y="1357566"/>
                  <a:pt x="-38540" y="1633611"/>
                  <a:pt x="257634" y="1725626"/>
                </a:cubicBezTo>
                <a:cubicBezTo>
                  <a:pt x="553808" y="1817641"/>
                  <a:pt x="1488336" y="1775947"/>
                  <a:pt x="1853521" y="1639362"/>
                </a:cubicBezTo>
                <a:cubicBezTo>
                  <a:pt x="2218706" y="1502777"/>
                  <a:pt x="2177011" y="1062830"/>
                  <a:pt x="2448743" y="906117"/>
                </a:cubicBezTo>
                <a:cubicBezTo>
                  <a:pt x="2720475" y="749404"/>
                  <a:pt x="3305634" y="834230"/>
                  <a:pt x="3483913" y="699083"/>
                </a:cubicBezTo>
                <a:cubicBezTo>
                  <a:pt x="3662192" y="563936"/>
                  <a:pt x="4044630" y="193000"/>
                  <a:pt x="3518419" y="95234"/>
                </a:cubicBezTo>
                <a:cubicBezTo>
                  <a:pt x="2992208" y="-2532"/>
                  <a:pt x="917555" y="-61480"/>
                  <a:pt x="343898" y="103860"/>
                </a:cubicBezTo>
                <a:close/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3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MergeMultipleTagCount</a:t>
            </a:r>
            <a:r>
              <a:rPr lang="en-US" dirty="0" smtClean="0"/>
              <a:t> plugin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3799" y="2108199"/>
            <a:ext cx="6981095" cy="46807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9173" y="2199370"/>
            <a:ext cx="24608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Merges each tag count file into a single “master”</a:t>
            </a:r>
          </a:p>
          <a:p>
            <a:r>
              <a:rPr lang="en-US" dirty="0" smtClean="0"/>
              <a:t>tag list </a:t>
            </a:r>
          </a:p>
          <a:p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6189134" y="1726444"/>
            <a:ext cx="422486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https://bytebucket.org/tasseladmin/tassel-5-source/wiki/docs/TasselPipelineGBS.pdf</a:t>
            </a:r>
          </a:p>
        </p:txBody>
      </p:sp>
      <p:sp>
        <p:nvSpPr>
          <p:cNvPr id="3" name="Oval 2"/>
          <p:cNvSpPr/>
          <p:nvPr/>
        </p:nvSpPr>
        <p:spPr>
          <a:xfrm>
            <a:off x="4968817" y="3743865"/>
            <a:ext cx="2001328" cy="1578634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502809" y="2199370"/>
            <a:ext cx="24608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Output:</a:t>
            </a:r>
          </a:p>
          <a:p>
            <a:pPr marL="342900" indent="-342900">
              <a:buAutoNum type="arabicParenR"/>
            </a:pPr>
            <a:r>
              <a:rPr lang="en-US" dirty="0" smtClean="0"/>
              <a:t>.</a:t>
            </a:r>
            <a:r>
              <a:rPr lang="en-US" dirty="0" err="1" smtClean="0"/>
              <a:t>cnt</a:t>
            </a:r>
            <a:r>
              <a:rPr lang="en-US" dirty="0" smtClean="0"/>
              <a:t> file for population</a:t>
            </a:r>
          </a:p>
          <a:p>
            <a:pPr marL="342900" indent="-342900">
              <a:buAutoNum type="arabicParenR"/>
            </a:pPr>
            <a:r>
              <a:rPr lang="en-US" dirty="0" smtClean="0"/>
              <a:t>.</a:t>
            </a:r>
            <a:r>
              <a:rPr lang="en-US" dirty="0" err="1" smtClean="0"/>
              <a:t>fq</a:t>
            </a:r>
            <a:r>
              <a:rPr lang="en-US" dirty="0" smtClean="0"/>
              <a:t> file for alignment to reference genome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707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TagCountToFastq</a:t>
            </a:r>
            <a:r>
              <a:rPr lang="en-US" dirty="0" smtClean="0"/>
              <a:t> plugin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3799" y="2108199"/>
            <a:ext cx="6981095" cy="46807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287" y="2199370"/>
            <a:ext cx="2369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Generates </a:t>
            </a:r>
            <a:r>
              <a:rPr lang="en-US" dirty="0" err="1" smtClean="0"/>
              <a:t>fastq</a:t>
            </a:r>
            <a:r>
              <a:rPr lang="en-US" dirty="0" smtClean="0"/>
              <a:t> file  from master tags (.</a:t>
            </a:r>
            <a:r>
              <a:rPr lang="en-US" dirty="0" err="1" smtClean="0"/>
              <a:t>cnt</a:t>
            </a:r>
            <a:r>
              <a:rPr lang="en-US" dirty="0" smtClean="0"/>
              <a:t>) file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89134" y="1726444"/>
            <a:ext cx="422486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https://bytebucket.org/tasseladmin/tassel-5-source/wiki/docs/TasselPipelineGBS.pdf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95640" y="2159001"/>
            <a:ext cx="24608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Output:</a:t>
            </a:r>
          </a:p>
          <a:p>
            <a:r>
              <a:rPr lang="en-US" dirty="0" err="1" smtClean="0"/>
              <a:t>Fastq</a:t>
            </a:r>
            <a:r>
              <a:rPr lang="en-US" dirty="0" smtClean="0"/>
              <a:t> file for alignment to reference genome</a:t>
            </a:r>
          </a:p>
          <a:p>
            <a:endParaRPr lang="en-US" dirty="0" smtClean="0"/>
          </a:p>
        </p:txBody>
      </p:sp>
      <p:sp>
        <p:nvSpPr>
          <p:cNvPr id="3" name="Freeform 2"/>
          <p:cNvSpPr/>
          <p:nvPr/>
        </p:nvSpPr>
        <p:spPr>
          <a:xfrm>
            <a:off x="3249019" y="2660710"/>
            <a:ext cx="3934922" cy="2661788"/>
          </a:xfrm>
          <a:custGeom>
            <a:avLst/>
            <a:gdLst>
              <a:gd name="connsiteX0" fmla="*/ 201544 w 3934922"/>
              <a:gd name="connsiteY0" fmla="*/ 160128 h 2736944"/>
              <a:gd name="connsiteX1" fmla="*/ 1711166 w 3934922"/>
              <a:gd name="connsiteY1" fmla="*/ 177381 h 2736944"/>
              <a:gd name="connsiteX2" fmla="*/ 2133861 w 3934922"/>
              <a:gd name="connsiteY2" fmla="*/ 1617992 h 2736944"/>
              <a:gd name="connsiteX3" fmla="*/ 3755627 w 3934922"/>
              <a:gd name="connsiteY3" fmla="*/ 1695630 h 2736944"/>
              <a:gd name="connsiteX4" fmla="*/ 3677989 w 3934922"/>
              <a:gd name="connsiteY4" fmla="*/ 2627282 h 2736944"/>
              <a:gd name="connsiteX5" fmla="*/ 1831936 w 3934922"/>
              <a:gd name="connsiteY5" fmla="*/ 2601403 h 2736944"/>
              <a:gd name="connsiteX6" fmla="*/ 1486880 w 3934922"/>
              <a:gd name="connsiteY6" fmla="*/ 1574860 h 2736944"/>
              <a:gd name="connsiteX7" fmla="*/ 158412 w 3934922"/>
              <a:gd name="connsiteY7" fmla="*/ 1419584 h 2736944"/>
              <a:gd name="connsiteX8" fmla="*/ 201544 w 3934922"/>
              <a:gd name="connsiteY8" fmla="*/ 160128 h 273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922" h="2736944">
                <a:moveTo>
                  <a:pt x="201544" y="160128"/>
                </a:moveTo>
                <a:cubicBezTo>
                  <a:pt x="460336" y="-46906"/>
                  <a:pt x="1389113" y="-65596"/>
                  <a:pt x="1711166" y="177381"/>
                </a:cubicBezTo>
                <a:cubicBezTo>
                  <a:pt x="2033219" y="420358"/>
                  <a:pt x="1793118" y="1364951"/>
                  <a:pt x="2133861" y="1617992"/>
                </a:cubicBezTo>
                <a:cubicBezTo>
                  <a:pt x="2474605" y="1871034"/>
                  <a:pt x="3498272" y="1527415"/>
                  <a:pt x="3755627" y="1695630"/>
                </a:cubicBezTo>
                <a:cubicBezTo>
                  <a:pt x="4012982" y="1863845"/>
                  <a:pt x="3998604" y="2476320"/>
                  <a:pt x="3677989" y="2627282"/>
                </a:cubicBezTo>
                <a:cubicBezTo>
                  <a:pt x="3357374" y="2778244"/>
                  <a:pt x="2197121" y="2776807"/>
                  <a:pt x="1831936" y="2601403"/>
                </a:cubicBezTo>
                <a:cubicBezTo>
                  <a:pt x="1466751" y="2425999"/>
                  <a:pt x="1765801" y="1771830"/>
                  <a:pt x="1486880" y="1574860"/>
                </a:cubicBezTo>
                <a:cubicBezTo>
                  <a:pt x="1207959" y="1377890"/>
                  <a:pt x="378386" y="1655373"/>
                  <a:pt x="158412" y="1419584"/>
                </a:cubicBezTo>
                <a:cubicBezTo>
                  <a:pt x="-61562" y="1183795"/>
                  <a:pt x="-57248" y="367162"/>
                  <a:pt x="201544" y="160128"/>
                </a:cubicBezTo>
                <a:close/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6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to reference genome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3799" y="2108199"/>
            <a:ext cx="6981095" cy="46807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287" y="2199370"/>
            <a:ext cx="2369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Supported aligners:</a:t>
            </a:r>
          </a:p>
          <a:p>
            <a:r>
              <a:rPr lang="en-US" dirty="0" smtClean="0"/>
              <a:t>BWA, Bowtie2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89134" y="1726444"/>
            <a:ext cx="422486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https://bytebucket.org/tasseladmin/tassel-5-source/wiki/docs/TasselPipelineGBS.pdf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95640" y="2159001"/>
            <a:ext cx="2460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Output:</a:t>
            </a:r>
          </a:p>
          <a:p>
            <a:r>
              <a:rPr lang="en-US" dirty="0" smtClean="0"/>
              <a:t>Sequence Alignment Map (.</a:t>
            </a:r>
            <a:r>
              <a:rPr lang="en-US" dirty="0" err="1" smtClean="0"/>
              <a:t>sam</a:t>
            </a:r>
            <a:r>
              <a:rPr lang="en-US" dirty="0" smtClean="0"/>
              <a:t>) file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174521" y="2915728"/>
            <a:ext cx="1423358" cy="2363638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5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 Converter plugin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3799" y="2108199"/>
            <a:ext cx="6981095" cy="46807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287" y="2199370"/>
            <a:ext cx="2369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Converts .</a:t>
            </a:r>
            <a:r>
              <a:rPr lang="en-US" dirty="0" err="1" smtClean="0"/>
              <a:t>sam</a:t>
            </a:r>
            <a:r>
              <a:rPr lang="en-US" dirty="0" smtClean="0"/>
              <a:t> file to binary format that can be used by SNP calling plugin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89134" y="1726444"/>
            <a:ext cx="422486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https://bytebucket.org/tasseladmin/tassel-5-source/wiki/docs/TasselPipelineGBS.pdf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95640" y="2159001"/>
            <a:ext cx="2460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Output:</a:t>
            </a:r>
          </a:p>
          <a:p>
            <a:r>
              <a:rPr lang="en-US" dirty="0" smtClean="0"/>
              <a:t>Tags on physical map (.</a:t>
            </a:r>
            <a:r>
              <a:rPr lang="en-US" dirty="0" err="1" smtClean="0"/>
              <a:t>topm</a:t>
            </a:r>
            <a:r>
              <a:rPr lang="en-US" dirty="0" smtClean="0"/>
              <a:t>) file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174521" y="5236234"/>
            <a:ext cx="1423358" cy="1311214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7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FastqToTBT</a:t>
            </a:r>
            <a:r>
              <a:rPr lang="en-US" dirty="0" smtClean="0"/>
              <a:t> plugin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3799" y="2108199"/>
            <a:ext cx="6981095" cy="46807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287" y="2199370"/>
            <a:ext cx="24608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Inputs</a:t>
            </a:r>
            <a:r>
              <a:rPr lang="en-US" dirty="0" smtClean="0"/>
              <a:t> </a:t>
            </a:r>
          </a:p>
          <a:p>
            <a:pPr marL="342900" indent="-342900">
              <a:buAutoNum type="arabicParenR"/>
            </a:pPr>
            <a:r>
              <a:rPr lang="en-US" dirty="0" smtClean="0"/>
              <a:t>raw </a:t>
            </a:r>
            <a:r>
              <a:rPr lang="en-US" dirty="0" err="1" smtClean="0"/>
              <a:t>fastq</a:t>
            </a:r>
            <a:r>
              <a:rPr lang="en-US" dirty="0" smtClean="0"/>
              <a:t> files</a:t>
            </a:r>
          </a:p>
          <a:p>
            <a:pPr marL="342900" indent="-342900">
              <a:buAutoNum type="arabicParenR"/>
            </a:pPr>
            <a:r>
              <a:rPr lang="en-US" dirty="0" smtClean="0"/>
              <a:t>barcode key file</a:t>
            </a:r>
          </a:p>
          <a:p>
            <a:pPr marL="342900" indent="-342900">
              <a:buAutoNum type="arabicParenR"/>
            </a:pPr>
            <a:r>
              <a:rPr lang="en-US" dirty="0" smtClean="0"/>
              <a:t>master tags file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Tracks individuals by </a:t>
            </a:r>
            <a:r>
              <a:rPr lang="en-US" dirty="0"/>
              <a:t>barcoded </a:t>
            </a:r>
            <a:r>
              <a:rPr lang="en-US" dirty="0" smtClean="0"/>
              <a:t>adapters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89134" y="1726444"/>
            <a:ext cx="422486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https://bytebucket.org/tasseladmin/tassel-5-source/wiki/docs/TasselPipelineGBS.pdf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95640" y="2159001"/>
            <a:ext cx="2460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Output:</a:t>
            </a:r>
          </a:p>
          <a:p>
            <a:r>
              <a:rPr lang="en-US" dirty="0" err="1" smtClean="0"/>
              <a:t>TagsByTaxa</a:t>
            </a:r>
            <a:r>
              <a:rPr lang="en-US" dirty="0" smtClean="0"/>
              <a:t> (.</a:t>
            </a:r>
            <a:r>
              <a:rPr lang="en-US" dirty="0" err="1" smtClean="0"/>
              <a:t>tbt</a:t>
            </a:r>
            <a:r>
              <a:rPr lang="en-US" dirty="0" smtClean="0"/>
              <a:t>) file for each </a:t>
            </a:r>
            <a:r>
              <a:rPr lang="en-US" dirty="0" err="1" smtClean="0"/>
              <a:t>fastq</a:t>
            </a:r>
            <a:r>
              <a:rPr lang="en-US" dirty="0" smtClean="0"/>
              <a:t> file </a:t>
            </a:r>
          </a:p>
          <a:p>
            <a:endParaRPr lang="en-US" dirty="0" smtClean="0"/>
          </a:p>
        </p:txBody>
      </p:sp>
      <p:sp>
        <p:nvSpPr>
          <p:cNvPr id="6" name="Freeform 5"/>
          <p:cNvSpPr/>
          <p:nvPr/>
        </p:nvSpPr>
        <p:spPr>
          <a:xfrm>
            <a:off x="4959094" y="2100703"/>
            <a:ext cx="4318882" cy="3187287"/>
          </a:xfrm>
          <a:custGeom>
            <a:avLst/>
            <a:gdLst>
              <a:gd name="connsiteX0" fmla="*/ 950000 w 4318882"/>
              <a:gd name="connsiteY0" fmla="*/ 176668 h 3442883"/>
              <a:gd name="connsiteX1" fmla="*/ 950000 w 4318882"/>
              <a:gd name="connsiteY1" fmla="*/ 763264 h 3442883"/>
              <a:gd name="connsiteX2" fmla="*/ 1760883 w 4318882"/>
              <a:gd name="connsiteY2" fmla="*/ 832275 h 3442883"/>
              <a:gd name="connsiteX3" fmla="*/ 1648740 w 4318882"/>
              <a:gd name="connsiteY3" fmla="*/ 2316019 h 3442883"/>
              <a:gd name="connsiteX4" fmla="*/ 303019 w 4318882"/>
              <a:gd name="connsiteY4" fmla="*/ 2557558 h 3442883"/>
              <a:gd name="connsiteX5" fmla="*/ 130491 w 4318882"/>
              <a:gd name="connsiteY5" fmla="*/ 3290804 h 3442883"/>
              <a:gd name="connsiteX6" fmla="*/ 1907532 w 4318882"/>
              <a:gd name="connsiteY6" fmla="*/ 3342562 h 3442883"/>
              <a:gd name="connsiteX7" fmla="*/ 2537261 w 4318882"/>
              <a:gd name="connsiteY7" fmla="*/ 2169370 h 3442883"/>
              <a:gd name="connsiteX8" fmla="*/ 3977872 w 4318882"/>
              <a:gd name="connsiteY8" fmla="*/ 1988215 h 3442883"/>
              <a:gd name="connsiteX9" fmla="*/ 4055510 w 4318882"/>
              <a:gd name="connsiteY9" fmla="*/ 150788 h 3442883"/>
              <a:gd name="connsiteX10" fmla="*/ 950000 w 4318882"/>
              <a:gd name="connsiteY10" fmla="*/ 176668 h 3442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18882" h="3442883">
                <a:moveTo>
                  <a:pt x="950000" y="176668"/>
                </a:moveTo>
                <a:cubicBezTo>
                  <a:pt x="432415" y="278747"/>
                  <a:pt x="814853" y="653996"/>
                  <a:pt x="950000" y="763264"/>
                </a:cubicBezTo>
                <a:cubicBezTo>
                  <a:pt x="1085147" y="872532"/>
                  <a:pt x="1644426" y="573483"/>
                  <a:pt x="1760883" y="832275"/>
                </a:cubicBezTo>
                <a:cubicBezTo>
                  <a:pt x="1877340" y="1091068"/>
                  <a:pt x="1891717" y="2028472"/>
                  <a:pt x="1648740" y="2316019"/>
                </a:cubicBezTo>
                <a:cubicBezTo>
                  <a:pt x="1405763" y="2603566"/>
                  <a:pt x="556060" y="2395094"/>
                  <a:pt x="303019" y="2557558"/>
                </a:cubicBezTo>
                <a:cubicBezTo>
                  <a:pt x="49977" y="2720022"/>
                  <a:pt x="-136928" y="3159970"/>
                  <a:pt x="130491" y="3290804"/>
                </a:cubicBezTo>
                <a:cubicBezTo>
                  <a:pt x="397910" y="3421638"/>
                  <a:pt x="1506404" y="3529468"/>
                  <a:pt x="1907532" y="3342562"/>
                </a:cubicBezTo>
                <a:cubicBezTo>
                  <a:pt x="2308660" y="3155656"/>
                  <a:pt x="2192204" y="2395095"/>
                  <a:pt x="2537261" y="2169370"/>
                </a:cubicBezTo>
                <a:cubicBezTo>
                  <a:pt x="2882318" y="1943646"/>
                  <a:pt x="3724831" y="2324645"/>
                  <a:pt x="3977872" y="1988215"/>
                </a:cubicBezTo>
                <a:cubicBezTo>
                  <a:pt x="4230913" y="1651785"/>
                  <a:pt x="4558717" y="451275"/>
                  <a:pt x="4055510" y="150788"/>
                </a:cubicBezTo>
                <a:cubicBezTo>
                  <a:pt x="3552303" y="-149699"/>
                  <a:pt x="1467585" y="74589"/>
                  <a:pt x="950000" y="176668"/>
                </a:cubicBezTo>
                <a:close/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3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MergeTagsByTaxaFiles</a:t>
            </a:r>
            <a:r>
              <a:rPr lang="en-US" dirty="0" smtClean="0"/>
              <a:t> plugin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3799" y="2108199"/>
            <a:ext cx="6981095" cy="46807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287" y="2199370"/>
            <a:ext cx="2369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Merges Tags-By-Taxa files into a single file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89134" y="1726444"/>
            <a:ext cx="422486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https://bytebucket.org/tasseladmin/tassel-5-source/wiki/docs/TasselPipelineGBS.pdf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95640" y="2159001"/>
            <a:ext cx="2460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Output:</a:t>
            </a:r>
          </a:p>
          <a:p>
            <a:r>
              <a:rPr lang="en-US" dirty="0" smtClean="0"/>
              <a:t>Single .</a:t>
            </a:r>
            <a:r>
              <a:rPr lang="en-US" dirty="0" err="1" smtClean="0"/>
              <a:t>tbt</a:t>
            </a:r>
            <a:r>
              <a:rPr lang="en-US" dirty="0" smtClean="0"/>
              <a:t> file for population</a:t>
            </a:r>
          </a:p>
        </p:txBody>
      </p:sp>
      <p:sp>
        <p:nvSpPr>
          <p:cNvPr id="3" name="Oval 2"/>
          <p:cNvSpPr/>
          <p:nvPr/>
        </p:nvSpPr>
        <p:spPr>
          <a:xfrm>
            <a:off x="6935638" y="4071668"/>
            <a:ext cx="2044460" cy="1466490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8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87" y="753228"/>
            <a:ext cx="10199895" cy="1080938"/>
          </a:xfrm>
        </p:spPr>
        <p:txBody>
          <a:bodyPr/>
          <a:lstStyle/>
          <a:p>
            <a:r>
              <a:rPr lang="en-US" dirty="0" err="1" smtClean="0"/>
              <a:t>TagsToSNPByAlignment</a:t>
            </a:r>
            <a:r>
              <a:rPr lang="en-US" dirty="0" smtClean="0"/>
              <a:t> plugin: </a:t>
            </a:r>
            <a:br>
              <a:rPr lang="en-US" dirty="0" smtClean="0"/>
            </a:br>
            <a:r>
              <a:rPr lang="en-US" dirty="0" smtClean="0"/>
              <a:t>Discovery </a:t>
            </a:r>
            <a:r>
              <a:rPr lang="en-US" dirty="0"/>
              <a:t>SNP caller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3799" y="2108199"/>
            <a:ext cx="6981095" cy="46807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287" y="2199370"/>
            <a:ext cx="2369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Aligns tags mapped to same locus</a:t>
            </a:r>
          </a:p>
          <a:p>
            <a:r>
              <a:rPr lang="en-US" dirty="0" smtClean="0"/>
              <a:t>Calls SNPs from each 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189134" y="1726444"/>
            <a:ext cx="422486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https://bytebucket.org/tasseladmin/tassel-5-source/wiki/docs/TasselPipelineGBS.pdf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95640" y="2159001"/>
            <a:ext cx="2460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Output:</a:t>
            </a:r>
          </a:p>
          <a:p>
            <a:r>
              <a:rPr lang="en-US" dirty="0" smtClean="0"/>
              <a:t>One </a:t>
            </a:r>
            <a:r>
              <a:rPr lang="en-US" dirty="0" err="1" smtClean="0"/>
              <a:t>hapMap</a:t>
            </a:r>
            <a:r>
              <a:rPr lang="en-US" dirty="0" smtClean="0"/>
              <a:t> file per chromosome</a:t>
            </a:r>
          </a:p>
        </p:txBody>
      </p:sp>
      <p:sp>
        <p:nvSpPr>
          <p:cNvPr id="7" name="Freeform 6"/>
          <p:cNvSpPr/>
          <p:nvPr/>
        </p:nvSpPr>
        <p:spPr>
          <a:xfrm>
            <a:off x="2870842" y="4750187"/>
            <a:ext cx="5898994" cy="1940676"/>
          </a:xfrm>
          <a:custGeom>
            <a:avLst/>
            <a:gdLst>
              <a:gd name="connsiteX0" fmla="*/ 3046879 w 5898994"/>
              <a:gd name="connsiteY0" fmla="*/ 529179 h 1940676"/>
              <a:gd name="connsiteX1" fmla="*/ 2374018 w 5898994"/>
              <a:gd name="connsiteY1" fmla="*/ 563685 h 1940676"/>
              <a:gd name="connsiteX2" fmla="*/ 1606267 w 5898994"/>
              <a:gd name="connsiteY2" fmla="*/ 960500 h 1940676"/>
              <a:gd name="connsiteX3" fmla="*/ 234667 w 5898994"/>
              <a:gd name="connsiteY3" fmla="*/ 1012258 h 1940676"/>
              <a:gd name="connsiteX4" fmla="*/ 182909 w 5898994"/>
              <a:gd name="connsiteY4" fmla="*/ 1547096 h 1940676"/>
              <a:gd name="connsiteX5" fmla="*/ 2072094 w 5898994"/>
              <a:gd name="connsiteY5" fmla="*/ 1616107 h 1940676"/>
              <a:gd name="connsiteX6" fmla="*/ 2391271 w 5898994"/>
              <a:gd name="connsiteY6" fmla="*/ 1900779 h 1940676"/>
              <a:gd name="connsiteX7" fmla="*/ 4090675 w 5898994"/>
              <a:gd name="connsiteY7" fmla="*/ 1866273 h 1940676"/>
              <a:gd name="connsiteX8" fmla="*/ 3952652 w 5898994"/>
              <a:gd name="connsiteY8" fmla="*/ 1236545 h 1940676"/>
              <a:gd name="connsiteX9" fmla="*/ 4867052 w 5898994"/>
              <a:gd name="connsiteY9" fmla="*/ 727587 h 1940676"/>
              <a:gd name="connsiteX10" fmla="*/ 5781452 w 5898994"/>
              <a:gd name="connsiteY10" fmla="*/ 641322 h 1940676"/>
              <a:gd name="connsiteX11" fmla="*/ 5738320 w 5898994"/>
              <a:gd name="connsiteY11" fmla="*/ 89232 h 1940676"/>
              <a:gd name="connsiteX12" fmla="*/ 4427105 w 5898994"/>
              <a:gd name="connsiteY12" fmla="*/ 37473 h 1940676"/>
              <a:gd name="connsiteX13" fmla="*/ 3866388 w 5898994"/>
              <a:gd name="connsiteY13" fmla="*/ 460168 h 1940676"/>
              <a:gd name="connsiteX14" fmla="*/ 3046879 w 5898994"/>
              <a:gd name="connsiteY14" fmla="*/ 529179 h 194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898994" h="1940676">
                <a:moveTo>
                  <a:pt x="3046879" y="529179"/>
                </a:moveTo>
                <a:cubicBezTo>
                  <a:pt x="2798151" y="546432"/>
                  <a:pt x="2614120" y="491798"/>
                  <a:pt x="2374018" y="563685"/>
                </a:cubicBezTo>
                <a:cubicBezTo>
                  <a:pt x="2133916" y="635572"/>
                  <a:pt x="1962826" y="885738"/>
                  <a:pt x="1606267" y="960500"/>
                </a:cubicBezTo>
                <a:cubicBezTo>
                  <a:pt x="1249708" y="1035262"/>
                  <a:pt x="471893" y="914492"/>
                  <a:pt x="234667" y="1012258"/>
                </a:cubicBezTo>
                <a:cubicBezTo>
                  <a:pt x="-2559" y="1110024"/>
                  <a:pt x="-123329" y="1446454"/>
                  <a:pt x="182909" y="1547096"/>
                </a:cubicBezTo>
                <a:cubicBezTo>
                  <a:pt x="489147" y="1647738"/>
                  <a:pt x="1704034" y="1557160"/>
                  <a:pt x="2072094" y="1616107"/>
                </a:cubicBezTo>
                <a:cubicBezTo>
                  <a:pt x="2440154" y="1675054"/>
                  <a:pt x="2054841" y="1859085"/>
                  <a:pt x="2391271" y="1900779"/>
                </a:cubicBezTo>
                <a:cubicBezTo>
                  <a:pt x="2727701" y="1942473"/>
                  <a:pt x="3830445" y="1976979"/>
                  <a:pt x="4090675" y="1866273"/>
                </a:cubicBezTo>
                <a:cubicBezTo>
                  <a:pt x="4350905" y="1755567"/>
                  <a:pt x="3823256" y="1426326"/>
                  <a:pt x="3952652" y="1236545"/>
                </a:cubicBezTo>
                <a:cubicBezTo>
                  <a:pt x="4082048" y="1046764"/>
                  <a:pt x="4562252" y="826791"/>
                  <a:pt x="4867052" y="727587"/>
                </a:cubicBezTo>
                <a:cubicBezTo>
                  <a:pt x="5171852" y="628383"/>
                  <a:pt x="5636241" y="747714"/>
                  <a:pt x="5781452" y="641322"/>
                </a:cubicBezTo>
                <a:cubicBezTo>
                  <a:pt x="5926663" y="534930"/>
                  <a:pt x="5964044" y="189873"/>
                  <a:pt x="5738320" y="89232"/>
                </a:cubicBezTo>
                <a:cubicBezTo>
                  <a:pt x="5512596" y="-11409"/>
                  <a:pt x="4739094" y="-24350"/>
                  <a:pt x="4427105" y="37473"/>
                </a:cubicBezTo>
                <a:cubicBezTo>
                  <a:pt x="4115116" y="99296"/>
                  <a:pt x="4092113" y="373904"/>
                  <a:pt x="3866388" y="460168"/>
                </a:cubicBezTo>
                <a:cubicBezTo>
                  <a:pt x="3640663" y="546432"/>
                  <a:pt x="3295607" y="511926"/>
                  <a:pt x="3046879" y="529179"/>
                </a:cubicBezTo>
                <a:close/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9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90487"/>
            <a:ext cx="9286875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2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TASSEL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T</a:t>
            </a:r>
            <a:r>
              <a:rPr lang="en-US" dirty="0" smtClean="0"/>
              <a:t>rait </a:t>
            </a:r>
            <a:r>
              <a:rPr lang="en-US" b="1" dirty="0" smtClean="0">
                <a:solidFill>
                  <a:srgbClr val="FFFF00"/>
                </a:solidFill>
              </a:rPr>
              <a:t>A</a:t>
            </a:r>
            <a:r>
              <a:rPr lang="en-US" dirty="0" smtClean="0"/>
              <a:t>nalysis by </a:t>
            </a:r>
            <a:r>
              <a:rPr lang="en-US" dirty="0" err="1" smtClean="0"/>
              <a:t>a</a:t>
            </a:r>
            <a:r>
              <a:rPr lang="en-US" b="1" dirty="0" err="1" smtClean="0">
                <a:solidFill>
                  <a:srgbClr val="FFFF00"/>
                </a:solidFill>
              </a:rPr>
              <a:t>SS</a:t>
            </a:r>
            <a:r>
              <a:rPr lang="en-US" dirty="0" err="1" smtClean="0"/>
              <a:t>ociation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E</a:t>
            </a:r>
            <a:r>
              <a:rPr lang="en-US" dirty="0" smtClean="0"/>
              <a:t>volution and </a:t>
            </a:r>
            <a:r>
              <a:rPr lang="en-US" b="1" dirty="0" smtClean="0">
                <a:solidFill>
                  <a:srgbClr val="FFFF00"/>
                </a:solidFill>
              </a:rPr>
              <a:t>L</a:t>
            </a:r>
            <a:r>
              <a:rPr lang="en-US" dirty="0" smtClean="0"/>
              <a:t>inkage</a:t>
            </a:r>
            <a:endParaRPr lang="en-US" dirty="0"/>
          </a:p>
          <a:p>
            <a:r>
              <a:rPr lang="en-US" dirty="0" smtClean="0"/>
              <a:t>Java-based bioinformatics pipeline for SNP discovery, population analysis, genome-wide association analysis (GWAS)</a:t>
            </a:r>
          </a:p>
          <a:p>
            <a:r>
              <a:rPr lang="en-US" dirty="0" smtClean="0"/>
              <a:t>Developed by Buckler lab, Cornell -&gt; maize genetics</a:t>
            </a:r>
          </a:p>
          <a:p>
            <a:r>
              <a:rPr lang="en-US" dirty="0" smtClean="0"/>
              <a:t>Current version: 5.0</a:t>
            </a:r>
          </a:p>
          <a:p>
            <a:r>
              <a:rPr lang="en-US" dirty="0" smtClean="0"/>
              <a:t>TASSEL -&gt; reference genome-based</a:t>
            </a:r>
            <a:br>
              <a:rPr lang="en-US" dirty="0" smtClean="0"/>
            </a:br>
            <a:r>
              <a:rPr lang="en-US" dirty="0" smtClean="0"/>
              <a:t>UNEAK -&gt; Non-reference-genome pipeline</a:t>
            </a:r>
          </a:p>
          <a:p>
            <a:r>
              <a:rPr lang="en-US" dirty="0" smtClean="0"/>
              <a:t>Command-line interface</a:t>
            </a:r>
          </a:p>
          <a:p>
            <a:r>
              <a:rPr lang="en-US" dirty="0" smtClean="0"/>
              <a:t>Graphical user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46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027" y="0"/>
            <a:ext cx="7634377" cy="6835839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802923" y="5934974"/>
            <a:ext cx="5469147" cy="923026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532190" y="4632385"/>
            <a:ext cx="2458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Tags aligned to each other instead of reference genome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81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722" t="714" r="53157" b="5808"/>
          <a:stretch/>
        </p:blipFill>
        <p:spPr>
          <a:xfrm>
            <a:off x="0" y="6329"/>
            <a:ext cx="12192000" cy="685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5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TASSEL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62335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MergeDuplicateSNPs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Merges SNPs from overlapping tags (on opposite DNA strands)</a:t>
            </a:r>
          </a:p>
          <a:p>
            <a:r>
              <a:rPr lang="en-US" dirty="0" err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MergeIdenticalTaxa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Merges SNPs from genotypes with identical names</a:t>
            </a:r>
          </a:p>
          <a:p>
            <a:r>
              <a:rPr lang="en-US" dirty="0" err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GBSHapMapFilters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Filters SNPs with low coverage (missing data for most genotypes), high </a:t>
            </a:r>
            <a:r>
              <a:rPr lang="en-US" sz="1800" dirty="0" err="1" smtClean="0"/>
              <a:t>heterozygosity</a:t>
            </a:r>
            <a:r>
              <a:rPr lang="en-US" sz="1800" dirty="0" smtClean="0"/>
              <a:t>, low/high minor allele frequency, or SNPs that are not in linkage disequilibrium with at least one other SNP.</a:t>
            </a:r>
          </a:p>
          <a:p>
            <a:r>
              <a:rPr lang="en-US" dirty="0" err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BinaryToText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Reads a binary file (.</a:t>
            </a:r>
            <a:r>
              <a:rPr lang="en-US" sz="1800" dirty="0" err="1" smtClean="0"/>
              <a:t>topm</a:t>
            </a:r>
            <a:r>
              <a:rPr lang="en-US" sz="1800" dirty="0" smtClean="0"/>
              <a:t>, .</a:t>
            </a:r>
            <a:r>
              <a:rPr lang="en-US" sz="1800" dirty="0" err="1" smtClean="0"/>
              <a:t>tbt</a:t>
            </a:r>
            <a:r>
              <a:rPr lang="en-US" sz="1800" dirty="0" smtClean="0"/>
              <a:t>, </a:t>
            </a:r>
            <a:r>
              <a:rPr lang="en-US" sz="1800" dirty="0" err="1" smtClean="0"/>
              <a:t>etc</a:t>
            </a:r>
            <a:r>
              <a:rPr lang="en-US" sz="1800" dirty="0" smtClean="0"/>
              <a:t>) and outputs text format</a:t>
            </a:r>
          </a:p>
        </p:txBody>
      </p:sp>
    </p:spTree>
    <p:extLst>
      <p:ext uri="{BB962C8B-B14F-4D97-AF65-F5344CB8AC3E}">
        <p14:creationId xmlns:p14="http://schemas.microsoft.com/office/powerpoint/2010/main" val="260157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TASSEL resources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2530" y="2087988"/>
            <a:ext cx="4752447" cy="22856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21" y="2336873"/>
            <a:ext cx="6928177" cy="35993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TASSEL 5.0 home page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>
                <a:hlinkClick r:id="rId3"/>
              </a:rPr>
              <a:t>http://www.maizegenetics.net/#!</a:t>
            </a:r>
            <a:r>
              <a:rPr lang="en-US" sz="1800" dirty="0" smtClean="0">
                <a:hlinkClick r:id="rId3"/>
              </a:rPr>
              <a:t>tassel/c17q9</a:t>
            </a:r>
            <a:endParaRPr lang="en-US" sz="1800" dirty="0"/>
          </a:p>
          <a:p>
            <a:r>
              <a:rPr lang="en-US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Wiki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bitbucket.org/tasseladmin/tassel-5-source/wiki/Home</a:t>
            </a:r>
            <a:endParaRPr lang="en-US" sz="1800" dirty="0" smtClean="0"/>
          </a:p>
          <a:p>
            <a:r>
              <a:rPr lang="en-US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Pipeline documentation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bytebucket.org/tasseladmin/tassel-5-source/wiki/docs/TasselPipelineGBS.pdf?rev=35424013c39d1cc26ea88b9679679ceeb99365cb</a:t>
            </a:r>
            <a:r>
              <a:rPr lang="en-US" sz="1800" dirty="0" smtClean="0"/>
              <a:t> </a:t>
            </a:r>
          </a:p>
          <a:p>
            <a:r>
              <a:rPr lang="en-US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group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>
                <a:hlinkClick r:id="rId6"/>
              </a:rPr>
              <a:t>https://groups.google.com/forum/#!</a:t>
            </a:r>
            <a:r>
              <a:rPr lang="en-US" sz="1800" dirty="0" smtClean="0">
                <a:hlinkClick r:id="rId6"/>
              </a:rPr>
              <a:t>forum/tassel</a:t>
            </a:r>
            <a:endParaRPr lang="en-US" sz="18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1301" y="4261050"/>
            <a:ext cx="4706876" cy="24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22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297" y="25878"/>
            <a:ext cx="5595178" cy="68251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619991" y="6380759"/>
            <a:ext cx="35346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 err="1"/>
              <a:t>Glaubitz</a:t>
            </a:r>
            <a:r>
              <a:rPr lang="en-US" sz="800" b="1" dirty="0"/>
              <a:t> JC, </a:t>
            </a:r>
            <a:r>
              <a:rPr lang="en-US" sz="800" b="1" dirty="0" err="1"/>
              <a:t>Casstevens</a:t>
            </a:r>
            <a:r>
              <a:rPr lang="en-US" sz="800" b="1" dirty="0"/>
              <a:t> TM, Lu F, Harriman J, </a:t>
            </a:r>
            <a:r>
              <a:rPr lang="en-US" sz="800" b="1" dirty="0" err="1"/>
              <a:t>Elshire</a:t>
            </a:r>
            <a:r>
              <a:rPr lang="en-US" sz="800" b="1" dirty="0"/>
              <a:t> RJ, Sun Q, Buckler ES</a:t>
            </a:r>
            <a:r>
              <a:rPr lang="en-US" sz="800" dirty="0"/>
              <a:t>. </a:t>
            </a:r>
            <a:r>
              <a:rPr lang="en-US" sz="800" b="1" dirty="0"/>
              <a:t>2014</a:t>
            </a:r>
            <a:r>
              <a:rPr lang="en-US" sz="800" dirty="0"/>
              <a:t>. TASSEL-GBS: A High Capacity Genotyping by Sequencing Analysis Pipeline. </a:t>
            </a:r>
            <a:r>
              <a:rPr lang="en-US" sz="800" i="1" dirty="0" err="1"/>
              <a:t>PLoS</a:t>
            </a:r>
            <a:r>
              <a:rPr lang="en-US" sz="800" i="1" dirty="0"/>
              <a:t> ONE</a:t>
            </a:r>
            <a:r>
              <a:rPr lang="en-US" sz="800" dirty="0"/>
              <a:t> </a:t>
            </a:r>
            <a:r>
              <a:rPr lang="en-US" sz="800" b="1" dirty="0"/>
              <a:t>9</a:t>
            </a:r>
            <a:r>
              <a:rPr lang="en-US" sz="800" dirty="0"/>
              <a:t>: e90346.</a:t>
            </a:r>
            <a:endParaRPr lang="en-US" sz="800" dirty="0">
              <a:effectLst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81916" y="986140"/>
            <a:ext cx="2137460" cy="2153874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TASSEL SNP Discovery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5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Discovery pipeline plugins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3799" y="2108199"/>
            <a:ext cx="6981095" cy="46807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987" y="3629372"/>
            <a:ext cx="172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 genome-based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11866" y="4102853"/>
            <a:ext cx="1473200" cy="34570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189134" y="1726444"/>
            <a:ext cx="422486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https://bytebucket.org/tasseladmin/tassel-5-source/wiki/docs/TasselPipelineGBS.pdf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95254" y="2807382"/>
            <a:ext cx="172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Intermediate files in binary format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504267" y="3132667"/>
            <a:ext cx="5596087" cy="2827866"/>
            <a:chOff x="4504267" y="3132667"/>
            <a:chExt cx="5596087" cy="2827866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8506668" y="3132667"/>
              <a:ext cx="1544838" cy="697312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4504267" y="3382056"/>
              <a:ext cx="5547239" cy="2578477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8415867" y="3647634"/>
              <a:ext cx="1684487" cy="1356935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132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TASSEL project directory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4667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FF00"/>
                </a:solidFill>
              </a:rPr>
              <a:t>./</a:t>
            </a:r>
            <a:r>
              <a:rPr lang="en-US" b="1" dirty="0" err="1" smtClean="0">
                <a:solidFill>
                  <a:srgbClr val="FFFF00"/>
                </a:solidFill>
              </a:rPr>
              <a:t>Illumina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/>
              <a:t>-&gt; </a:t>
            </a:r>
            <a:r>
              <a:rPr lang="en-US" dirty="0" smtClean="0"/>
              <a:t>original </a:t>
            </a:r>
            <a:r>
              <a:rPr lang="en-US" dirty="0"/>
              <a:t>raw data files, one file per </a:t>
            </a:r>
            <a:r>
              <a:rPr lang="en-US" dirty="0" err="1" smtClean="0"/>
              <a:t>flowcell</a:t>
            </a:r>
            <a:r>
              <a:rPr lang="en-US" dirty="0" smtClean="0"/>
              <a:t> lane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./</a:t>
            </a:r>
            <a:r>
              <a:rPr lang="en-US" b="1" dirty="0" err="1">
                <a:solidFill>
                  <a:srgbClr val="FFFF00"/>
                </a:solidFill>
              </a:rPr>
              <a:t>tagCounts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dirty="0"/>
              <a:t>-&gt; </a:t>
            </a:r>
            <a:r>
              <a:rPr lang="en-US" dirty="0" smtClean="0"/>
              <a:t>output </a:t>
            </a:r>
            <a:r>
              <a:rPr lang="en-US" dirty="0"/>
              <a:t>from </a:t>
            </a:r>
            <a:r>
              <a:rPr lang="en-US" dirty="0" err="1" smtClean="0"/>
              <a:t>FastqToTagCountPlugin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./</a:t>
            </a:r>
            <a:r>
              <a:rPr lang="en-US" b="1" dirty="0" err="1">
                <a:solidFill>
                  <a:srgbClr val="FFFF00"/>
                </a:solidFill>
              </a:rPr>
              <a:t>mergedTagCounts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dirty="0"/>
              <a:t>-&gt; </a:t>
            </a:r>
            <a:r>
              <a:rPr lang="en-US" dirty="0" smtClean="0"/>
              <a:t>output </a:t>
            </a:r>
            <a:r>
              <a:rPr lang="en-US" dirty="0"/>
              <a:t>from </a:t>
            </a:r>
            <a:r>
              <a:rPr lang="en-US" dirty="0" err="1" smtClean="0"/>
              <a:t>MergeMultipleTagCountPlugin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./</a:t>
            </a:r>
            <a:r>
              <a:rPr lang="en-US" b="1" dirty="0" err="1">
                <a:solidFill>
                  <a:srgbClr val="FFFF00"/>
                </a:solidFill>
              </a:rPr>
              <a:t>topm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dirty="0"/>
              <a:t>-&gt; </a:t>
            </a:r>
            <a:r>
              <a:rPr lang="en-US" dirty="0" smtClean="0"/>
              <a:t>output </a:t>
            </a:r>
            <a:r>
              <a:rPr lang="en-US" dirty="0"/>
              <a:t>from </a:t>
            </a:r>
            <a:r>
              <a:rPr lang="en-US" dirty="0" err="1" smtClean="0"/>
              <a:t>SAMConverterPlugin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./</a:t>
            </a:r>
            <a:r>
              <a:rPr lang="en-US" b="1" dirty="0" err="1">
                <a:solidFill>
                  <a:srgbClr val="FFFF00"/>
                </a:solidFill>
              </a:rPr>
              <a:t>tbt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dirty="0"/>
              <a:t>-&gt; </a:t>
            </a:r>
            <a:r>
              <a:rPr lang="en-US" dirty="0" smtClean="0"/>
              <a:t>output </a:t>
            </a:r>
            <a:r>
              <a:rPr lang="en-US" dirty="0"/>
              <a:t>from </a:t>
            </a:r>
            <a:r>
              <a:rPr lang="en-US" dirty="0" err="1" smtClean="0"/>
              <a:t>FastqToTBTPlugin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./</a:t>
            </a:r>
            <a:r>
              <a:rPr lang="en-US" b="1" dirty="0" err="1">
                <a:solidFill>
                  <a:srgbClr val="FFFF00"/>
                </a:solidFill>
              </a:rPr>
              <a:t>mergedTBT</a:t>
            </a:r>
            <a:r>
              <a:rPr lang="en-US" dirty="0"/>
              <a:t> </a:t>
            </a:r>
            <a:r>
              <a:rPr lang="en-US" dirty="0" smtClean="0"/>
              <a:t>-&gt; output </a:t>
            </a:r>
            <a:r>
              <a:rPr lang="en-US" dirty="0"/>
              <a:t>from </a:t>
            </a:r>
            <a:r>
              <a:rPr lang="en-US" dirty="0" err="1" smtClean="0"/>
              <a:t>MergeTagsByTaxaFilesPlugin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./</a:t>
            </a:r>
            <a:r>
              <a:rPr lang="en-US" b="1" dirty="0" err="1">
                <a:solidFill>
                  <a:srgbClr val="FFFF00"/>
                </a:solidFill>
              </a:rPr>
              <a:t>hapmap</a:t>
            </a:r>
            <a:endParaRPr lang="en-US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FF00"/>
                </a:solidFill>
              </a:rPr>
              <a:t>	./</a:t>
            </a:r>
            <a:r>
              <a:rPr lang="en-US" b="1" dirty="0" err="1">
                <a:solidFill>
                  <a:srgbClr val="FFFF00"/>
                </a:solidFill>
              </a:rPr>
              <a:t>hapmap</a:t>
            </a:r>
            <a:r>
              <a:rPr lang="en-US" b="1" dirty="0">
                <a:solidFill>
                  <a:srgbClr val="FFFF00"/>
                </a:solidFill>
              </a:rPr>
              <a:t>/raw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output from </a:t>
            </a:r>
            <a:r>
              <a:rPr lang="en-US" dirty="0" err="1" smtClean="0"/>
              <a:t>TagsToSNPByAlignmentPlugin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FFFF00"/>
                </a:solidFill>
              </a:rPr>
              <a:t>	./</a:t>
            </a:r>
            <a:r>
              <a:rPr lang="en-US" b="1" dirty="0" err="1">
                <a:solidFill>
                  <a:srgbClr val="FFFF00"/>
                </a:solidFill>
              </a:rPr>
              <a:t>hapmap</a:t>
            </a:r>
            <a:r>
              <a:rPr lang="en-US" b="1" dirty="0">
                <a:solidFill>
                  <a:srgbClr val="FFFF00"/>
                </a:solidFill>
              </a:rPr>
              <a:t>/</a:t>
            </a:r>
            <a:r>
              <a:rPr lang="en-US" b="1" dirty="0" err="1">
                <a:solidFill>
                  <a:srgbClr val="FFFF00"/>
                </a:solidFill>
              </a:rPr>
              <a:t>mergedSNPs</a:t>
            </a:r>
            <a:r>
              <a:rPr lang="en-US" dirty="0"/>
              <a:t> -&gt;</a:t>
            </a:r>
            <a:r>
              <a:rPr lang="en-US" dirty="0" smtClean="0"/>
              <a:t> </a:t>
            </a:r>
            <a:r>
              <a:rPr lang="en-US" dirty="0"/>
              <a:t>output from </a:t>
            </a:r>
            <a:r>
              <a:rPr lang="en-US" dirty="0" err="1" smtClean="0"/>
              <a:t>MergeDuplicateSNPsPlugin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FFFF00"/>
                </a:solidFill>
              </a:rPr>
              <a:t>	./</a:t>
            </a:r>
            <a:r>
              <a:rPr lang="en-US" b="1" dirty="0" err="1">
                <a:solidFill>
                  <a:srgbClr val="FFFF00"/>
                </a:solidFill>
              </a:rPr>
              <a:t>hapmap</a:t>
            </a:r>
            <a:r>
              <a:rPr lang="en-US" b="1" dirty="0">
                <a:solidFill>
                  <a:srgbClr val="FFFF00"/>
                </a:solidFill>
              </a:rPr>
              <a:t>/</a:t>
            </a:r>
            <a:r>
              <a:rPr lang="en-US" b="1" dirty="0" err="1">
                <a:solidFill>
                  <a:srgbClr val="FFFF00"/>
                </a:solidFill>
              </a:rPr>
              <a:t>filt</a:t>
            </a:r>
            <a:r>
              <a:rPr lang="en-US" dirty="0"/>
              <a:t> -&gt; </a:t>
            </a:r>
            <a:r>
              <a:rPr lang="en-US" dirty="0" smtClean="0"/>
              <a:t>output </a:t>
            </a:r>
            <a:r>
              <a:rPr lang="en-US" dirty="0"/>
              <a:t>from </a:t>
            </a:r>
            <a:r>
              <a:rPr lang="en-US" dirty="0" err="1" smtClean="0"/>
              <a:t>GBSHapMapFiltersPlugin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FFFF00"/>
                </a:solidFill>
              </a:rPr>
              <a:t>	./</a:t>
            </a:r>
            <a:r>
              <a:rPr lang="en-US" b="1" dirty="0" err="1">
                <a:solidFill>
                  <a:srgbClr val="FFFF00"/>
                </a:solidFill>
              </a:rPr>
              <a:t>hapmap</a:t>
            </a:r>
            <a:r>
              <a:rPr lang="en-US" b="1" dirty="0">
                <a:solidFill>
                  <a:srgbClr val="FFFF00"/>
                </a:solidFill>
              </a:rPr>
              <a:t>/</a:t>
            </a:r>
            <a:r>
              <a:rPr lang="en-US" b="1" dirty="0" err="1">
                <a:solidFill>
                  <a:srgbClr val="FFFF00"/>
                </a:solidFill>
              </a:rPr>
              <a:t>bpec</a:t>
            </a:r>
            <a:r>
              <a:rPr lang="en-US" dirty="0"/>
              <a:t> -&gt;</a:t>
            </a:r>
            <a:r>
              <a:rPr lang="en-US" dirty="0" smtClean="0"/>
              <a:t> </a:t>
            </a:r>
            <a:r>
              <a:rPr lang="en-US" dirty="0"/>
              <a:t>output from </a:t>
            </a:r>
            <a:r>
              <a:rPr lang="en-US" dirty="0" err="1" smtClean="0"/>
              <a:t>BiParentalErrorCorrectionPlugin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7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file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hapMap</a:t>
            </a:r>
            <a:endParaRPr lang="en-US" dirty="0" smtClean="0"/>
          </a:p>
          <a:p>
            <a:r>
              <a:rPr lang="en-US" dirty="0" err="1" smtClean="0"/>
              <a:t>Fasta</a:t>
            </a:r>
            <a:endParaRPr lang="en-US" dirty="0" smtClean="0"/>
          </a:p>
          <a:p>
            <a:r>
              <a:rPr lang="en-US" dirty="0" err="1" smtClean="0"/>
              <a:t>Vcf</a:t>
            </a:r>
            <a:endParaRPr lang="en-US" dirty="0" smtClean="0"/>
          </a:p>
          <a:p>
            <a:r>
              <a:rPr lang="en-US" dirty="0" err="1" smtClean="0"/>
              <a:t>Phylip</a:t>
            </a:r>
            <a:endParaRPr lang="en-US" dirty="0" smtClean="0"/>
          </a:p>
          <a:p>
            <a:r>
              <a:rPr lang="en-US" dirty="0" smtClean="0"/>
              <a:t>Plink</a:t>
            </a:r>
          </a:p>
          <a:p>
            <a:r>
              <a:rPr lang="en-US" dirty="0" smtClean="0"/>
              <a:t>Hdf5 (more memory-efficient)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90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Discovery pipeline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3799" y="2108199"/>
            <a:ext cx="6981095" cy="46807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9173" y="2199371"/>
            <a:ext cx="2652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inputs: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Sequence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Barcode key file</a:t>
            </a:r>
          </a:p>
        </p:txBody>
      </p:sp>
      <p:sp>
        <p:nvSpPr>
          <p:cNvPr id="9" name="Rectangle 8"/>
          <p:cNvSpPr/>
          <p:nvPr/>
        </p:nvSpPr>
        <p:spPr>
          <a:xfrm>
            <a:off x="6189134" y="1726444"/>
            <a:ext cx="422486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https://bytebucket.org/tasseladmin/tassel-5-source/wiki/docs/TasselPipelineGBS.pdf</a:t>
            </a:r>
          </a:p>
        </p:txBody>
      </p:sp>
      <p:sp>
        <p:nvSpPr>
          <p:cNvPr id="8" name="Oval 7"/>
          <p:cNvSpPr/>
          <p:nvPr/>
        </p:nvSpPr>
        <p:spPr>
          <a:xfrm>
            <a:off x="5954346" y="2125742"/>
            <a:ext cx="1242321" cy="78936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342880" y="2134209"/>
            <a:ext cx="1242321" cy="78936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4294967295"/>
          </p:nvPr>
        </p:nvSpPr>
        <p:spPr>
          <a:xfrm>
            <a:off x="372532" y="574146"/>
            <a:ext cx="4697413" cy="693737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Fastq</a:t>
            </a:r>
            <a:r>
              <a:rPr lang="en-US" sz="3200" dirty="0" smtClean="0"/>
              <a:t> file</a:t>
            </a:r>
            <a:endParaRPr lang="en-US" sz="32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5701772" y="575733"/>
            <a:ext cx="4475162" cy="69215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Barcode key file</a:t>
            </a:r>
            <a:endParaRPr lang="en-US" sz="3200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974268"/>
              </p:ext>
            </p:extLst>
          </p:nvPr>
        </p:nvGraphicFramePr>
        <p:xfrm>
          <a:off x="5977028" y="1074082"/>
          <a:ext cx="5800104" cy="5529927"/>
        </p:xfrm>
        <a:graphic>
          <a:graphicData uri="http://schemas.openxmlformats.org/drawingml/2006/table">
            <a:tbl>
              <a:tblPr/>
              <a:tblGrid>
                <a:gridCol w="533031"/>
                <a:gridCol w="433652"/>
                <a:gridCol w="433652"/>
                <a:gridCol w="433652"/>
                <a:gridCol w="2168265"/>
                <a:gridCol w="234895"/>
                <a:gridCol w="433652"/>
                <a:gridCol w="623376"/>
                <a:gridCol w="505929"/>
              </a:tblGrid>
              <a:tr h="14179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Flowcell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Lane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Barcode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PlateName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LibraryPrepID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Comments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14179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C4Y4VACXX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AGTGGC  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Esp-1392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9-24-12ORFieldFrag-Spanishcoll-10BRubusGBS-G1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14179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C4Y4VACXX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ACCGCT  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Esp-1392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9-24-12ORFieldFrag-Spanishcoll-10BRubusGBS-G1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14179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C4Y4VACXX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TCATGAC  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Esp-1392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9-24-12ORFieldFrag-Spanishcoll-10BRubusGBS-G1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14179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C4Y4VACXX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ATGCGT  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Esp-232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1322-07-25-13FragAxiom3A-B3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14179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C4Y4VACXX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CACGTT  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Esp-232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1322-07-25-13FragAxiom3A-B3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14179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C4Y4VACXX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GGTACAC  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Esp-232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9-24-12ORFieldFrag-Spanishcoll-10BRubusGBS-F1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14179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C4Y4VACXX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CGCAT  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Esp-93-11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9-24-12ORFieldFrag-Spanishcoll-10BRubusGBS-C1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14179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C4Y4VACXX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AGCTA  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Esp-93-12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9-24-12ORFieldFrag-Spanishcoll-10BRubusGBS-D1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14179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C4Y4VACXX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CAGCCT  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Esp-93-15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9-24-12ORFieldFrag-Spanishcoll-10BRubusGBS-F2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14179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C4Y4VACXX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CCAGTC  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Esp-93-16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9-24-12ORFieldFrag-Spanishcoll-10BRubusGBS-G2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14179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C4Y4VACXX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ATTCAGT  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Esp-93-21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9-24-12ORFieldFrag-Spanishcoll-10BRubusGBS-H2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14179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C4Y4VACXX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TAGTGC  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Esp-93-24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9-24-12ORFieldFrag-Spanishcoll-10BRubusGBS-A2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14179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C4Y4VACXX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CATCGC  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Esp-93-26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9-24-12ORFieldFrag-Spanishcoll-10BRubusGBS-B2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14179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C4Y4VACXX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AGGTCT  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Esp-93-32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9-24-12ORFieldFrag-Spanishcoll-10BRubusGBS-C2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14179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C4Y4VACXX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CTTGAC  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Esp-93-33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9-24-12ORFieldFrag-Spanishcoll-10BRubusGBS-D2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14179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C4Y4VACXX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TTGCAGA  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Esp-93-36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9-24-12ORFieldFrag-Spanishcoll-10BRubusGBS-F3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14179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C4Y4VACXX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AACTTGT  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Esp-93-37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9-24-12ORFieldFrag-Spanishcoll-10BRubusGBS-G3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14179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C4Y4VACXX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CTAGCT  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Esp-93-4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9-24-12ORFieldFrag-Spanishcoll-10BRubusGBS-H1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14179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C4Y4VACXX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TACTGAT  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Esp-93-42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1321-07-25-13FragAxiom2A-F11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14179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C4Y4VACXX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TCTAGGA  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Esp-93-46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9-24-12ORFieldFrag-Spanishcoll-10BRubusGBS-A3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14179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C4Y4VACXX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ACACGGT  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Esp-93-47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1321-07-25-13FragAxiom2A-G11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14179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C4Y4VACXX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GGCTAGA  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Esp-93-50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9-24-12ORFieldFrag-Spanishcoll-10BRubusGBS-C3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14179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C4Y4VACXX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TACGGTA  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Esp-93-54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9-24-12ORFieldFrag-Spanishcoll-10BRubusGBS-D3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14179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C4Y4VACXX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CGTGAAT  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Esp-93-56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9-24-12ORFieldFrag-Spanishcoll-10BRubusGBS-E3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14179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C4Y4VACXX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TGCAATA  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Esp-93-57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9-24-12ORFieldFrag-Spanishcoll-10BRubusGBS-B4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14179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C4Y4VACXX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GCATTGA  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Esp-93-58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9-24-12ORFieldFrag-Spanishcoll-10BRubusGBS-A4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14179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C4Y4VACXX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ATATCGT  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Esp-93-59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9-24-12ORFieldFrag-Spanishcoll-10BRubusGBS-C4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14179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C4Y4VACXX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GATT  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Esp-93-6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9-24-12ORFieldFrag-Spanishcoll-10BRubusGBS-A1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14179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C4Y4VACXX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AGTCTAT  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Esp-93-60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9-24-12ORFieldFrag-Spanishcoll-10BRubusGBS-D4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14179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C4Y4VACXX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GTCTGAA  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Esp-93-61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9-24-12ORFieldFrag-Spanishcoll-10BRubusGBS-E4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14179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C4Y4VACXX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CAGTTGA  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Esp-93-62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9-24-12ORFieldFrag-Spanishcoll-10BRubusGBS-F4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14179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C4Y4VACXX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CTAATGT  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Esp-93-64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9-24-12ORFieldFrag-Spanishcoll-10BRubusGBS-G4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14179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C4Y4VACXX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GCGTAAT  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Esp-93-65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9-24-12ORFieldFrag-Spanishcoll-10BRubusGBS-H4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14179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C4Y4VACXX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GTTACGA  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Esp-93-66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9-24-12ORFieldFrag-Spanishcoll-10BRubusGBS-A5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14179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C4Y4VACXX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CAGCGTA  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Esp-93-69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9-24-12ORFieldFrag-Spanishcoll-10BRubusGBS-B5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14179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C4Y4VACXX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AGTTCGA  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Esp-93-70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9-24-12ORFieldFrag-Spanishcoll-10BRubusGBS-C5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14179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C4Y4VACXX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CTTAGAT  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Esp-93-72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9-24-12ORFieldFrag-Spanishcoll-10BRubusGBS-D5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  <a:tr h="14179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C4Y4VACXX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ATGTCAA  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Esp-93-73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9-24-12ORFieldFrag-Spanishcoll-10BRubusGBS-E5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14" marR="4614" marT="46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458" r="71288" b="6737"/>
          <a:stretch/>
        </p:blipFill>
        <p:spPr>
          <a:xfrm>
            <a:off x="280701" y="1104800"/>
            <a:ext cx="4881074" cy="57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6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506</TotalTime>
  <Words>802</Words>
  <Application>Microsoft Office PowerPoint</Application>
  <PresentationFormat>Widescreen</PresentationFormat>
  <Paragraphs>457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Trebuchet MS</vt:lpstr>
      <vt:lpstr>Berlin</vt:lpstr>
      <vt:lpstr>SNP Discovery with TASSEL</vt:lpstr>
      <vt:lpstr>TASSEL overview</vt:lpstr>
      <vt:lpstr>TASSEL resources</vt:lpstr>
      <vt:lpstr>PowerPoint Presentation</vt:lpstr>
      <vt:lpstr>Discovery pipeline plugins</vt:lpstr>
      <vt:lpstr>TASSEL project directory structure</vt:lpstr>
      <vt:lpstr>Supported file formats</vt:lpstr>
      <vt:lpstr>Discovery pipeline</vt:lpstr>
      <vt:lpstr>PowerPoint Presentation</vt:lpstr>
      <vt:lpstr>PowerPoint Presentation</vt:lpstr>
      <vt:lpstr>FastqToTagCount plugin</vt:lpstr>
      <vt:lpstr>MergeMultipleTagCount plugin</vt:lpstr>
      <vt:lpstr>TagCountToFastq plugin</vt:lpstr>
      <vt:lpstr>Alignment to reference genome</vt:lpstr>
      <vt:lpstr>SAM Converter plugin</vt:lpstr>
      <vt:lpstr>FastqToTBT plugin</vt:lpstr>
      <vt:lpstr>MergeTagsByTaxaFiles plugin</vt:lpstr>
      <vt:lpstr>TagsToSNPByAlignment plugin:  Discovery SNP caller</vt:lpstr>
      <vt:lpstr>PowerPoint Presentation</vt:lpstr>
      <vt:lpstr>PowerPoint Presentation</vt:lpstr>
      <vt:lpstr>PowerPoint Presentation</vt:lpstr>
      <vt:lpstr>More TASSEL plugins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SNP Discovery with TASSEL</dc:title>
  <dc:creator>Vining, Kelly</dc:creator>
  <cp:lastModifiedBy>Vining, Kelly</cp:lastModifiedBy>
  <cp:revision>49</cp:revision>
  <dcterms:created xsi:type="dcterms:W3CDTF">2015-04-24T20:46:05Z</dcterms:created>
  <dcterms:modified xsi:type="dcterms:W3CDTF">2015-05-13T21:56:41Z</dcterms:modified>
</cp:coreProperties>
</file>