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277" r:id="rId3"/>
    <p:sldId id="257" r:id="rId4"/>
    <p:sldId id="258" r:id="rId5"/>
    <p:sldId id="259" r:id="rId6"/>
    <p:sldId id="260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62" r:id="rId16"/>
    <p:sldId id="263" r:id="rId17"/>
    <p:sldId id="264" r:id="rId18"/>
    <p:sldId id="265" r:id="rId19"/>
    <p:sldId id="267" r:id="rId20"/>
    <p:sldId id="26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DCDCD"/>
    <a:srgbClr val="AD4845"/>
    <a:srgbClr val="008000"/>
    <a:srgbClr val="FF250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199"/>
  </p:normalViewPr>
  <p:slideViewPr>
    <p:cSldViewPr snapToGrid="0" snapToObjects="1">
      <p:cViewPr varScale="1">
        <p:scale>
          <a:sx n="114" d="100"/>
          <a:sy n="11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00"/>
            </a:solidFill>
            <a:ln>
              <a:solidFill>
                <a:srgbClr val="FFFF00"/>
              </a:solidFill>
            </a:ln>
          </c:spPr>
          <c:invertIfNegative val="0"/>
          <c:cat>
            <c:strRef>
              <c:f>Sheet1!$E$2:$E$6</c:f>
              <c:strCache>
                <c:ptCount val="5"/>
                <c:pt idx="0">
                  <c:v>dDocent</c:v>
                </c:pt>
                <c:pt idx="1">
                  <c:v>Stacks</c:v>
                </c:pt>
                <c:pt idx="2">
                  <c:v>pyRAD</c:v>
                </c:pt>
                <c:pt idx="3">
                  <c:v>aftrRAD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0.0</c:v>
                </c:pt>
                <c:pt idx="1">
                  <c:v>8.0</c:v>
                </c:pt>
                <c:pt idx="2">
                  <c:v>0.0</c:v>
                </c:pt>
                <c:pt idx="3">
                  <c:v>0.0</c:v>
                </c:pt>
                <c:pt idx="4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168992"/>
        <c:axId val="-2142166240"/>
      </c:barChart>
      <c:catAx>
        <c:axId val="-2142168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endParaRPr lang="en-US"/>
          </a:p>
        </c:txPr>
        <c:crossAx val="-2142166240"/>
        <c:crosses val="autoZero"/>
        <c:auto val="1"/>
        <c:lblAlgn val="ctr"/>
        <c:lblOffset val="100"/>
        <c:noMultiLvlLbl val="0"/>
      </c:catAx>
      <c:valAx>
        <c:axId val="-2142166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-2142168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82EF-DF42-BE49-A4B7-DE4BDAE7F519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77592-5355-8645-956C-436C94C9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" y="962494"/>
            <a:ext cx="1002702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9682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1629" y="63323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4859" y="6332352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" y="962494"/>
            <a:ext cx="500230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5493219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549321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2400" y="5493219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823" y="0"/>
            <a:ext cx="10027024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5042647" y="962494"/>
            <a:ext cx="500230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4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2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82" y="21494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0894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0894" y="21494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894" y="6000750"/>
            <a:ext cx="2743200" cy="365125"/>
          </a:xfrm>
        </p:spPr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7294" y="60007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99294" y="6000750"/>
            <a:ext cx="2743200" cy="365125"/>
          </a:xfrm>
        </p:spPr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515600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9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717" y="0"/>
            <a:ext cx="10515600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6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6C19-FFD4-0046-85A8-3C428FEF46A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4D97-BC5B-F44E-A15B-EC5F64B99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556C19-FFD4-0046-85A8-3C428FEF46AB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F74D97-BC5B-F44E-A15B-EC5F64B998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659" y="570252"/>
            <a:ext cx="8152341" cy="1470025"/>
          </a:xfrm>
          <a:noFill/>
        </p:spPr>
        <p:txBody>
          <a:bodyPr>
            <a:noAutofit/>
          </a:bodyPr>
          <a:lstStyle/>
          <a:p>
            <a:r>
              <a:rPr lang="en-US" sz="5400" dirty="0" smtClean="0"/>
              <a:t>RADseq Pipelines: </a:t>
            </a:r>
            <a:br>
              <a:rPr lang="en-US" sz="5400" dirty="0" smtClean="0"/>
            </a:br>
            <a:r>
              <a:rPr lang="en-US" sz="4000" dirty="0" smtClean="0"/>
              <a:t>an overview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0472" y="2812130"/>
            <a:ext cx="5010780" cy="2125600"/>
          </a:xfrm>
          <a:noFill/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Jonathan B. Puritz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Marine Science Center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Northeastern University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2036" y="132522"/>
            <a:ext cx="91440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5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  @  </a:t>
            </a:r>
            <a:r>
              <a:rPr lang="en-US" sz="115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G</a:t>
            </a:r>
            <a:r>
              <a:rPr lang="en-US" sz="11500" baseline="30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2</a:t>
            </a:r>
            <a:endParaRPr lang="en-US" sz="115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36" y="1543432"/>
            <a:ext cx="10881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  <a:p>
            <a:pPr algn="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for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r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m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c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4737" y="1547184"/>
            <a:ext cx="1088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d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p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a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t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1523" y="1556366"/>
            <a:ext cx="1088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e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n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o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m</a:t>
            </a:r>
          </a:p>
          <a:p>
            <a:pPr algn="ctr"/>
            <a:r>
              <a:rPr lang="en-US" sz="2400" dirty="0" err="1">
                <a:solidFill>
                  <a:srgbClr val="87FF23"/>
                </a:solidFill>
                <a:latin typeface="Andale Mono"/>
                <a:cs typeface="Andale Mono"/>
              </a:rPr>
              <a:t>i</a:t>
            </a:r>
            <a:endParaRPr lang="en-US" sz="2400" dirty="0">
              <a:solidFill>
                <a:srgbClr val="87FF23"/>
              </a:solidFill>
              <a:latin typeface="Andale Mono"/>
              <a:cs typeface="Andale Mono"/>
            </a:endParaRP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c</a:t>
            </a:r>
          </a:p>
          <a:p>
            <a:pPr algn="ctr"/>
            <a:r>
              <a:rPr lang="en-US" sz="2400" dirty="0">
                <a:solidFill>
                  <a:srgbClr val="87FF23"/>
                </a:solidFill>
                <a:latin typeface="Andale Mono"/>
                <a:cs typeface="Andale Mono"/>
              </a:rPr>
              <a:t>s</a:t>
            </a:r>
          </a:p>
        </p:txBody>
      </p:sp>
      <p:pic>
        <p:nvPicPr>
          <p:cNvPr id="6" name="Picture 5" descr="Screen Shot 2015-02-27 at 8.23.08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1" b="89462" l="2609" r="96261">
                        <a14:foregroundMark x1="20348" y1="18925" x2="20348" y2="18925"/>
                        <a14:foregroundMark x1="91826" y1="9247" x2="91826" y2="9247"/>
                        <a14:foregroundMark x1="34348" y1="63656" x2="34348" y2="63656"/>
                        <a14:foregroundMark x1="23826" y1="54624" x2="23826" y2="54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478" y="4446995"/>
            <a:ext cx="5962702" cy="2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INDELS matter...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9338" y="2730668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9337" y="3407503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1663"/>
          <a:stretch/>
        </p:blipFill>
        <p:spPr>
          <a:xfrm>
            <a:off x="10995202" y="717783"/>
            <a:ext cx="1084735" cy="2344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0112"/>
          <a:stretch/>
        </p:blipFill>
        <p:spPr>
          <a:xfrm>
            <a:off x="10995202" y="717783"/>
            <a:ext cx="1084735" cy="30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INDELS matter...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9338" y="2730668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9337" y="3407503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1663"/>
          <a:stretch/>
        </p:blipFill>
        <p:spPr>
          <a:xfrm>
            <a:off x="10995202" y="717783"/>
            <a:ext cx="1084735" cy="2344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39238"/>
          <a:stretch/>
        </p:blipFill>
        <p:spPr>
          <a:xfrm>
            <a:off x="10995202" y="717783"/>
            <a:ext cx="1084735" cy="37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5150" y="2940580"/>
            <a:ext cx="10706095" cy="3751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Reads from one homologous locus will not cluster together</a:t>
            </a:r>
          </a:p>
          <a:p>
            <a:endParaRPr lang="en-US" sz="3200" dirty="0"/>
          </a:p>
          <a:p>
            <a:r>
              <a:rPr lang="en-US" sz="3200" dirty="0" smtClean="0"/>
              <a:t>Three possible outcomes:</a:t>
            </a:r>
          </a:p>
          <a:p>
            <a:pPr lvl="1"/>
            <a:r>
              <a:rPr lang="en-US" sz="2800" dirty="0" smtClean="0"/>
              <a:t>Locus is thrown out all together</a:t>
            </a:r>
          </a:p>
          <a:p>
            <a:pPr lvl="1"/>
            <a:r>
              <a:rPr lang="en-US" sz="2800" dirty="0" smtClean="0"/>
              <a:t>Locus is split into two loci</a:t>
            </a:r>
          </a:p>
          <a:p>
            <a:pPr lvl="1"/>
            <a:r>
              <a:rPr lang="en-US" sz="2800" dirty="0" smtClean="0"/>
              <a:t>Rare alleles linked to INDELS are removed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5150" y="1130925"/>
            <a:ext cx="4947067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4178" y="1130925"/>
            <a:ext cx="4947067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39238"/>
          <a:stretch/>
        </p:blipFill>
        <p:spPr>
          <a:xfrm>
            <a:off x="10995202" y="717783"/>
            <a:ext cx="1084735" cy="37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dDocent vs. Stacks vs. </a:t>
            </a:r>
            <a:r>
              <a:rPr lang="en-US" dirty="0" err="1" smtClean="0"/>
              <a:t>aftrRAD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" y="983368"/>
            <a:ext cx="10780916" cy="5740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29724"/>
          <a:stretch/>
        </p:blipFill>
        <p:spPr>
          <a:xfrm>
            <a:off x="10995202" y="717783"/>
            <a:ext cx="1084735" cy="4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dDocent vs. </a:t>
            </a:r>
            <a:r>
              <a:rPr lang="en-US" dirty="0" err="1" smtClean="0"/>
              <a:t>pyRAD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095664"/>
            <a:ext cx="10641571" cy="55268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29724"/>
          <a:stretch/>
        </p:blipFill>
        <p:spPr>
          <a:xfrm>
            <a:off x="10995202" y="717783"/>
            <a:ext cx="1084735" cy="4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By far the most developed software option.  </a:t>
            </a:r>
          </a:p>
          <a:p>
            <a:r>
              <a:rPr lang="en-US" dirty="0" smtClean="0"/>
              <a:t>Syncs with a MySQL database</a:t>
            </a:r>
          </a:p>
          <a:p>
            <a:r>
              <a:rPr lang="en-US" dirty="0" smtClean="0"/>
              <a:t>Can handle reference based analysis or </a:t>
            </a:r>
            <a:r>
              <a:rPr lang="en-US" i="1" dirty="0" smtClean="0"/>
              <a:t>de novo </a:t>
            </a:r>
            <a:r>
              <a:rPr lang="en-US" dirty="0" smtClean="0"/>
              <a:t> assembly</a:t>
            </a:r>
          </a:p>
          <a:p>
            <a:r>
              <a:rPr lang="en-US" dirty="0" smtClean="0"/>
              <a:t>Can output multiple formats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de novo </a:t>
            </a:r>
            <a:r>
              <a:rPr lang="en-US" dirty="0" smtClean="0"/>
              <a:t>assembly method cannot handle INDEL variation at all.  </a:t>
            </a:r>
            <a:endParaRPr lang="en-US" dirty="0"/>
          </a:p>
          <a:p>
            <a:pPr lvl="1"/>
            <a:r>
              <a:rPr lang="en-US" dirty="0" smtClean="0"/>
              <a:t>Reads with INDELs will not cluster together</a:t>
            </a:r>
          </a:p>
          <a:p>
            <a:r>
              <a:rPr lang="en-US" dirty="0" smtClean="0"/>
              <a:t>Reads must remain a fixed length, so low quality reads are removed instead of trimmed</a:t>
            </a:r>
          </a:p>
          <a:p>
            <a:r>
              <a:rPr lang="en-US" dirty="0" smtClean="0"/>
              <a:t>Does not call SNPs in PE reads</a:t>
            </a:r>
          </a:p>
          <a:p>
            <a:r>
              <a:rPr lang="en-US" dirty="0" smtClean="0"/>
              <a:t>Has a single sample, single base pair model for SNP calling</a:t>
            </a:r>
          </a:p>
          <a:p>
            <a:pPr lvl="1"/>
            <a:r>
              <a:rPr lang="en-US" dirty="0" err="1" smtClean="0"/>
              <a:t>rxstacks</a:t>
            </a:r>
            <a:r>
              <a:rPr lang="en-US" dirty="0" smtClean="0"/>
              <a:t> does improved SNP calls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9756"/>
          <a:stretch/>
        </p:blipFill>
        <p:spPr>
          <a:xfrm>
            <a:off x="10995202" y="717783"/>
            <a:ext cx="1084735" cy="49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dDocent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read trimming and is INDEL aware for assembly and read mapping</a:t>
            </a:r>
          </a:p>
          <a:p>
            <a:r>
              <a:rPr lang="en-US" dirty="0" smtClean="0"/>
              <a:t>Follows a stepwise, traditional NGS workflow</a:t>
            </a:r>
          </a:p>
          <a:p>
            <a:r>
              <a:rPr lang="en-US" dirty="0" smtClean="0"/>
              <a:t>Has a novel data reduction method for </a:t>
            </a:r>
            <a:r>
              <a:rPr lang="en-US" i="1" dirty="0" smtClean="0"/>
              <a:t>de novo </a:t>
            </a:r>
            <a:r>
              <a:rPr lang="en-US" dirty="0" smtClean="0"/>
              <a:t>assembly</a:t>
            </a:r>
          </a:p>
          <a:p>
            <a:r>
              <a:rPr lang="en-US" dirty="0" smtClean="0"/>
              <a:t>Open source BASH code that is easy to customize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Currently the final output is limited to VCF files.</a:t>
            </a:r>
          </a:p>
          <a:p>
            <a:endParaRPr lang="en-US" dirty="0" smtClean="0"/>
          </a:p>
          <a:p>
            <a:r>
              <a:rPr lang="en-US" dirty="0" smtClean="0"/>
              <a:t>Requires several different software dependencies and can be difficult to install.</a:t>
            </a:r>
          </a:p>
          <a:p>
            <a:endParaRPr lang="en-US" dirty="0"/>
          </a:p>
          <a:p>
            <a:r>
              <a:rPr lang="en-US" dirty="0" smtClean="0"/>
              <a:t>Limited by the development of dependent packages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9756"/>
          <a:stretch/>
        </p:blipFill>
        <p:spPr>
          <a:xfrm>
            <a:off x="10995202" y="717783"/>
            <a:ext cx="1084735" cy="49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pyRAD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package designed to handle multiple different </a:t>
            </a:r>
            <a:r>
              <a:rPr lang="en-US" dirty="0" err="1" smtClean="0"/>
              <a:t>RADseq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Open source, easy to read python code</a:t>
            </a:r>
          </a:p>
          <a:p>
            <a:r>
              <a:rPr lang="en-US" dirty="0" smtClean="0"/>
              <a:t>Performs clustering and alignment, so INDELS are properly handled</a:t>
            </a:r>
            <a:endParaRPr lang="en-US" dirty="0"/>
          </a:p>
          <a:p>
            <a:r>
              <a:rPr lang="en-US" dirty="0" smtClean="0"/>
              <a:t>Can output several different output types directly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Cannot handle a reference genome.   Only does </a:t>
            </a:r>
            <a:r>
              <a:rPr lang="en-US" i="1" dirty="0" smtClean="0"/>
              <a:t>de novo </a:t>
            </a:r>
            <a:r>
              <a:rPr lang="en-US" dirty="0" smtClean="0"/>
              <a:t> assembly</a:t>
            </a:r>
          </a:p>
          <a:p>
            <a:endParaRPr lang="en-US" dirty="0"/>
          </a:p>
          <a:p>
            <a:r>
              <a:rPr lang="en-US" dirty="0"/>
              <a:t>Has a </a:t>
            </a:r>
            <a:r>
              <a:rPr lang="en-US" dirty="0" smtClean="0"/>
              <a:t>single </a:t>
            </a:r>
            <a:r>
              <a:rPr lang="en-US" dirty="0"/>
              <a:t>sample, single base pair model for SNP calling</a:t>
            </a:r>
          </a:p>
          <a:p>
            <a:endParaRPr lang="en-US" dirty="0" smtClean="0"/>
          </a:p>
          <a:p>
            <a:r>
              <a:rPr lang="en-US" dirty="0" smtClean="0"/>
              <a:t>Is designed mostly for phylogenetics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9562"/>
          <a:stretch/>
        </p:blipFill>
        <p:spPr>
          <a:xfrm>
            <a:off x="10995202" y="717782"/>
            <a:ext cx="1084735" cy="55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aftrRAD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Performs clustering and alignment, so INDELS are properly handled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 tuned to be more sensitive than </a:t>
            </a:r>
            <a:r>
              <a:rPr lang="en-US" dirty="0" err="1" smtClean="0"/>
              <a:t>pyRAD</a:t>
            </a:r>
            <a:r>
              <a:rPr lang="en-US" dirty="0" smtClean="0"/>
              <a:t> for polymorphic loci</a:t>
            </a:r>
          </a:p>
          <a:p>
            <a:endParaRPr lang="en-US" dirty="0"/>
          </a:p>
          <a:p>
            <a:r>
              <a:rPr lang="en-US" dirty="0" smtClean="0"/>
              <a:t>Output can be converted to a variety of formats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handle a reference genome.   Only does </a:t>
            </a:r>
            <a:r>
              <a:rPr lang="en-US" i="1" dirty="0" smtClean="0"/>
              <a:t>de novo </a:t>
            </a:r>
            <a:r>
              <a:rPr lang="en-US" dirty="0" smtClean="0"/>
              <a:t> assembly</a:t>
            </a:r>
          </a:p>
          <a:p>
            <a:endParaRPr lang="en-US" dirty="0"/>
          </a:p>
          <a:p>
            <a:r>
              <a:rPr lang="en-US" dirty="0"/>
              <a:t>Has a </a:t>
            </a:r>
            <a:r>
              <a:rPr lang="en-US" dirty="0" smtClean="0"/>
              <a:t>single </a:t>
            </a:r>
            <a:r>
              <a:rPr lang="en-US" dirty="0"/>
              <a:t>sample, single base pair model for SNP calling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-407"/>
          <a:stretch/>
        </p:blipFill>
        <p:spPr>
          <a:xfrm>
            <a:off x="10995202" y="717784"/>
            <a:ext cx="1084735" cy="614021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2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Discussion?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Survey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1351"/>
              </p:ext>
            </p:extLst>
          </p:nvPr>
        </p:nvGraphicFramePr>
        <p:xfrm>
          <a:off x="1296019" y="2916456"/>
          <a:ext cx="85282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148"/>
                <a:gridCol w="1263629"/>
                <a:gridCol w="1064725"/>
                <a:gridCol w="1439134"/>
                <a:gridCol w="1415734"/>
                <a:gridCol w="1346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Pipeline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dDocent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Stacks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pyRAD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aftrRAD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Other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Participants Familiar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with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pipleine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90057"/>
          <a:stretch/>
        </p:blipFill>
        <p:spPr>
          <a:xfrm>
            <a:off x="10995202" y="717784"/>
            <a:ext cx="1084735" cy="60777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57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270" y="782223"/>
            <a:ext cx="12133730" cy="4525963"/>
          </a:xfrm>
        </p:spPr>
        <p:txBody>
          <a:bodyPr>
            <a:noAutofit/>
          </a:bodyPr>
          <a:lstStyle/>
          <a:p>
            <a:r>
              <a:rPr lang="en-US" sz="4400" dirty="0" smtClean="0"/>
              <a:t>bash </a:t>
            </a:r>
            <a:r>
              <a:rPr lang="en-US" sz="4000" dirty="0"/>
              <a:t>/</a:t>
            </a:r>
            <a:r>
              <a:rPr lang="en-US" sz="4000" dirty="0" smtClean="0"/>
              <a:t>gdc_home5/groups/bag2016/</a:t>
            </a:r>
            <a:r>
              <a:rPr lang="en-US" sz="4000" dirty="0" err="1" smtClean="0"/>
              <a:t>monday</a:t>
            </a:r>
            <a:r>
              <a:rPr lang="en-US" sz="4000" dirty="0" smtClean="0"/>
              <a:t>/</a:t>
            </a:r>
            <a:r>
              <a:rPr lang="en-US" sz="4000" dirty="0" err="1" smtClean="0"/>
              <a:t>Install.sh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err="1" smtClean="0"/>
              <a:t>RefEx</a:t>
            </a:r>
            <a:r>
              <a:rPr lang="en-US" sz="4400" dirty="0" smtClean="0"/>
              <a:t>, </a:t>
            </a:r>
            <a:r>
              <a:rPr lang="en-US" sz="4400" dirty="0" err="1" smtClean="0"/>
              <a:t>MapEx</a:t>
            </a:r>
            <a:r>
              <a:rPr lang="en-US" sz="4400" dirty="0" smtClean="0"/>
              <a:t>, </a:t>
            </a:r>
            <a:r>
              <a:rPr lang="en-US" sz="4400" dirty="0" err="1" smtClean="0"/>
              <a:t>FilterEx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Markdown </a:t>
            </a:r>
            <a:r>
              <a:rPr lang="en-US" sz="4400" dirty="0"/>
              <a:t>Format exercises can be found at https://</a:t>
            </a:r>
            <a:r>
              <a:rPr lang="en-US" sz="4400" dirty="0" err="1" smtClean="0"/>
              <a:t>github.com</a:t>
            </a:r>
            <a:r>
              <a:rPr lang="en-US" sz="4400" dirty="0" smtClean="0"/>
              <a:t>/</a:t>
            </a:r>
            <a:r>
              <a:rPr lang="en-US" sz="4400" dirty="0" err="1" smtClean="0"/>
              <a:t>jpuritz</a:t>
            </a:r>
            <a:r>
              <a:rPr lang="en-US" sz="4400" dirty="0" smtClean="0"/>
              <a:t>/WinterSchool.2016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88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270" y="782223"/>
            <a:ext cx="1213373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bash </a:t>
            </a:r>
            <a:r>
              <a:rPr lang="en-US" sz="2000" dirty="0"/>
              <a:t>/</a:t>
            </a:r>
            <a:r>
              <a:rPr lang="en-US" sz="2000" dirty="0" smtClean="0"/>
              <a:t>gdc_home5/groups/bag2016/</a:t>
            </a:r>
            <a:r>
              <a:rPr lang="en-US" sz="2000" dirty="0" err="1" smtClean="0"/>
              <a:t>monday</a:t>
            </a:r>
            <a:r>
              <a:rPr lang="en-US" sz="2000" dirty="0" smtClean="0"/>
              <a:t>/</a:t>
            </a:r>
            <a:r>
              <a:rPr lang="en-US" sz="2000" dirty="0" err="1" smtClean="0"/>
              <a:t>Install.sh</a:t>
            </a:r>
            <a:endParaRPr lang="en-US" sz="2400" dirty="0" smtClean="0"/>
          </a:p>
          <a:p>
            <a:r>
              <a:rPr lang="en-US" sz="2400" dirty="0" err="1" smtClean="0"/>
              <a:t>RefEx</a:t>
            </a:r>
            <a:r>
              <a:rPr lang="en-US" sz="2400" dirty="0" smtClean="0"/>
              <a:t>, </a:t>
            </a:r>
            <a:r>
              <a:rPr lang="en-US" sz="2400" dirty="0" err="1" smtClean="0"/>
              <a:t>MapEx</a:t>
            </a:r>
            <a:r>
              <a:rPr lang="en-US" sz="2400" dirty="0" smtClean="0"/>
              <a:t>, </a:t>
            </a:r>
            <a:r>
              <a:rPr lang="en-US" sz="2400" dirty="0" err="1" smtClean="0"/>
              <a:t>FilterEx</a:t>
            </a:r>
            <a:endParaRPr lang="en-US" sz="2400" dirty="0" smtClean="0"/>
          </a:p>
          <a:p>
            <a:r>
              <a:rPr lang="en-US" sz="2400" dirty="0"/>
              <a:t>Markdown Format exercises can be found at 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jpuritz</a:t>
            </a:r>
            <a:r>
              <a:rPr lang="en-US" sz="2400" dirty="0" smtClean="0"/>
              <a:t>/WinterSchool.2016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4400" dirty="0" smtClean="0"/>
              <a:t>Thank you to ETH and B@G for inviting me back!</a:t>
            </a:r>
          </a:p>
          <a:p>
            <a:r>
              <a:rPr lang="en-US" sz="4400" dirty="0" smtClean="0"/>
              <a:t>Thanks to all of you for your attention!</a:t>
            </a:r>
          </a:p>
          <a:p>
            <a:pPr lvl="1"/>
            <a:r>
              <a:rPr lang="en-US" sz="3200" dirty="0" smtClean="0"/>
              <a:t>Find me online!</a:t>
            </a:r>
          </a:p>
          <a:p>
            <a:pPr lvl="2"/>
            <a:r>
              <a:rPr lang="en-US" sz="2800" dirty="0" err="1" smtClean="0"/>
              <a:t>jpuritz@gmail.com</a:t>
            </a:r>
            <a:endParaRPr lang="en-US" sz="2800" dirty="0" smtClean="0"/>
          </a:p>
          <a:p>
            <a:pPr lvl="2"/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www.researchgate.net</a:t>
            </a:r>
            <a:r>
              <a:rPr lang="en-US" sz="2800" dirty="0"/>
              <a:t>/profile/</a:t>
            </a:r>
            <a:r>
              <a:rPr lang="en-US" sz="2800" dirty="0" err="1"/>
              <a:t>Jonathan_Puritz</a:t>
            </a:r>
            <a:endParaRPr lang="en-US" sz="2800" dirty="0" smtClean="0"/>
          </a:p>
          <a:p>
            <a:pPr lvl="2"/>
            <a:r>
              <a:rPr lang="en-US" sz="2800" dirty="0" smtClean="0"/>
              <a:t>Twitter: @</a:t>
            </a:r>
            <a:r>
              <a:rPr lang="en-US" sz="2800" dirty="0" err="1" smtClean="0"/>
              <a:t>jonpuritz</a:t>
            </a:r>
            <a:endParaRPr lang="en-US" sz="2800" dirty="0" smtClean="0"/>
          </a:p>
          <a:p>
            <a:pPr lvl="2"/>
            <a:r>
              <a:rPr lang="en-US" sz="2800" dirty="0" smtClean="0"/>
              <a:t>Instagram: @</a:t>
            </a:r>
            <a:r>
              <a:rPr lang="en-US" sz="2800" dirty="0" err="1" smtClean="0"/>
              <a:t>jonpuritz</a:t>
            </a:r>
            <a:endParaRPr lang="en-US" sz="2800" dirty="0" smtClean="0"/>
          </a:p>
          <a:p>
            <a:pPr lvl="2"/>
            <a:r>
              <a:rPr lang="en-US" sz="2800" dirty="0" smtClean="0"/>
              <a:t>Website: http</a:t>
            </a:r>
            <a:r>
              <a:rPr lang="en-US" sz="2800" dirty="0"/>
              <a:t>://</a:t>
            </a:r>
            <a:r>
              <a:rPr lang="en-US" sz="2800" dirty="0" err="1" smtClean="0"/>
              <a:t>staff.tamucc.edu</a:t>
            </a:r>
            <a:r>
              <a:rPr lang="en-US" sz="2800" dirty="0" smtClean="0"/>
              <a:t>/</a:t>
            </a:r>
            <a:r>
              <a:rPr lang="en-US" sz="2800" dirty="0" err="1" smtClean="0"/>
              <a:t>jpuritz</a:t>
            </a:r>
            <a:r>
              <a:rPr lang="en-US" sz="2800" dirty="0" smtClean="0"/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0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RADseq</a:t>
            </a:r>
            <a:r>
              <a:rPr lang="en-US" dirty="0"/>
              <a:t> </a:t>
            </a:r>
            <a:r>
              <a:rPr lang="en-US" dirty="0" smtClean="0"/>
              <a:t>Pipelines: class familiarity in 2015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524000" y="1372964"/>
          <a:ext cx="9144000" cy="548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80242"/>
          <a:stretch/>
        </p:blipFill>
        <p:spPr>
          <a:xfrm>
            <a:off x="10995202" y="717784"/>
            <a:ext cx="1084735" cy="120799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63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1274"/>
            <a:ext cx="9144000" cy="5865090"/>
          </a:xfrm>
        </p:spPr>
        <p:txBody>
          <a:bodyPr>
            <a:normAutofit/>
          </a:bodyPr>
          <a:lstStyle/>
          <a:p>
            <a:r>
              <a:rPr lang="en-US" dirty="0"/>
              <a:t>Stacks (</a:t>
            </a:r>
            <a:r>
              <a:rPr lang="en-US" dirty="0" err="1"/>
              <a:t>Catchen</a:t>
            </a:r>
            <a:r>
              <a:rPr lang="en-US" dirty="0"/>
              <a:t> et al. 2013)</a:t>
            </a:r>
          </a:p>
          <a:p>
            <a:pPr lvl="1"/>
            <a:r>
              <a:rPr lang="en-US" dirty="0"/>
              <a:t>The first mainstream </a:t>
            </a:r>
            <a:r>
              <a:rPr lang="en-US" dirty="0" err="1"/>
              <a:t>RADseq</a:t>
            </a:r>
            <a:r>
              <a:rPr lang="en-US" dirty="0"/>
              <a:t> software</a:t>
            </a:r>
          </a:p>
          <a:p>
            <a:pPr lvl="1"/>
            <a:r>
              <a:rPr lang="en-US" dirty="0"/>
              <a:t>Designed specifically for </a:t>
            </a:r>
            <a:r>
              <a:rPr lang="en-US" dirty="0" err="1"/>
              <a:t>mbRAd</a:t>
            </a:r>
            <a:r>
              <a:rPr lang="en-US" dirty="0"/>
              <a:t> but can handle </a:t>
            </a:r>
            <a:r>
              <a:rPr lang="en-US" dirty="0" err="1"/>
              <a:t>ddRAD</a:t>
            </a:r>
            <a:endParaRPr lang="en-US" dirty="0"/>
          </a:p>
          <a:p>
            <a:r>
              <a:rPr lang="en-US" dirty="0"/>
              <a:t>dDocent (Puritz et al. 2014)</a:t>
            </a:r>
          </a:p>
          <a:p>
            <a:pPr lvl="1"/>
            <a:r>
              <a:rPr lang="en-US" dirty="0"/>
              <a:t>Simple customizable backbone for bioinformatics</a:t>
            </a:r>
          </a:p>
          <a:p>
            <a:pPr lvl="1"/>
            <a:r>
              <a:rPr lang="en-US" dirty="0"/>
              <a:t>Designed specifically for </a:t>
            </a:r>
            <a:r>
              <a:rPr lang="en-US" dirty="0" err="1"/>
              <a:t>ddRAD</a:t>
            </a:r>
            <a:r>
              <a:rPr lang="en-US" dirty="0"/>
              <a:t> and </a:t>
            </a:r>
            <a:r>
              <a:rPr lang="en-US" dirty="0" err="1"/>
              <a:t>ezRAD</a:t>
            </a:r>
            <a:endParaRPr lang="en-US" dirty="0"/>
          </a:p>
          <a:p>
            <a:r>
              <a:rPr lang="en-US" dirty="0" err="1"/>
              <a:t>pyRAD</a:t>
            </a:r>
            <a:r>
              <a:rPr lang="en-US" dirty="0"/>
              <a:t> (Eaton 2014)</a:t>
            </a:r>
          </a:p>
          <a:p>
            <a:pPr lvl="1"/>
            <a:r>
              <a:rPr lang="en-US" dirty="0"/>
              <a:t>Analysis pipeline written in python</a:t>
            </a:r>
          </a:p>
          <a:p>
            <a:pPr lvl="1"/>
            <a:r>
              <a:rPr lang="en-US" dirty="0"/>
              <a:t>Can handle many </a:t>
            </a:r>
            <a:r>
              <a:rPr lang="en-US" dirty="0" err="1"/>
              <a:t>RADseq</a:t>
            </a:r>
            <a:r>
              <a:rPr lang="en-US" dirty="0"/>
              <a:t> types, focused on </a:t>
            </a:r>
            <a:r>
              <a:rPr lang="en-US" dirty="0" err="1"/>
              <a:t>phylogentics</a:t>
            </a:r>
            <a:endParaRPr lang="en-US" dirty="0"/>
          </a:p>
          <a:p>
            <a:r>
              <a:rPr lang="en-US" dirty="0" err="1"/>
              <a:t>aftrRAD</a:t>
            </a:r>
            <a:r>
              <a:rPr lang="en-US" dirty="0"/>
              <a:t> (</a:t>
            </a:r>
            <a:r>
              <a:rPr lang="en-US" dirty="0" err="1"/>
              <a:t>Sovic</a:t>
            </a:r>
            <a:r>
              <a:rPr lang="en-US" dirty="0"/>
              <a:t> et al. 2015)</a:t>
            </a:r>
          </a:p>
          <a:p>
            <a:pPr lvl="1"/>
            <a:r>
              <a:rPr lang="en-US" dirty="0"/>
              <a:t>Newest kid on the blog</a:t>
            </a:r>
          </a:p>
          <a:p>
            <a:pPr lvl="1"/>
            <a:r>
              <a:rPr lang="en-US" dirty="0"/>
              <a:t>Offers a blend between Stacks and </a:t>
            </a:r>
            <a:r>
              <a:rPr lang="en-US" dirty="0" err="1"/>
              <a:t>pyRAD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80242"/>
          <a:stretch/>
        </p:blipFill>
        <p:spPr>
          <a:xfrm>
            <a:off x="10995202" y="717784"/>
            <a:ext cx="1084735" cy="12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4527"/>
          <a:stretch/>
        </p:blipFill>
        <p:spPr>
          <a:xfrm>
            <a:off x="1649382" y="1355678"/>
            <a:ext cx="8855090" cy="4479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6472" y="1164245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Adopted from Emerson et al. 2010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70048"/>
          <a:stretch/>
        </p:blipFill>
        <p:spPr>
          <a:xfrm>
            <a:off x="10995202" y="717784"/>
            <a:ext cx="1084735" cy="18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4527"/>
          <a:stretch/>
        </p:blipFill>
        <p:spPr>
          <a:xfrm>
            <a:off x="1649382" y="1355678"/>
            <a:ext cx="8855090" cy="4479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9382" y="5927652"/>
            <a:ext cx="885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FF00"/>
                </a:solidFill>
              </a:rPr>
              <a:t>pyRAD</a:t>
            </a:r>
            <a:r>
              <a:rPr lang="en-US" sz="2000" dirty="0">
                <a:solidFill>
                  <a:srgbClr val="FFFF00"/>
                </a:solidFill>
              </a:rPr>
              <a:t> and </a:t>
            </a:r>
            <a:r>
              <a:rPr lang="en-US" sz="2000" dirty="0" err="1">
                <a:solidFill>
                  <a:srgbClr val="FFFF00"/>
                </a:solidFill>
              </a:rPr>
              <a:t>aftrRAD</a:t>
            </a:r>
            <a:r>
              <a:rPr lang="en-US" sz="2000" dirty="0">
                <a:solidFill>
                  <a:srgbClr val="FFFF00"/>
                </a:solidFill>
              </a:rPr>
              <a:t> have a similar methodology except that they perform alignments along with </a:t>
            </a:r>
            <a:r>
              <a:rPr lang="en-US" sz="2000" dirty="0" smtClean="0">
                <a:solidFill>
                  <a:srgbClr val="FFFF00"/>
                </a:solidFill>
              </a:rPr>
              <a:t>clustering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6472" y="1162444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Adopted from Emerson et al. 2010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2016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70048"/>
          <a:stretch/>
        </p:blipFill>
        <p:spPr>
          <a:xfrm>
            <a:off x="10995202" y="717784"/>
            <a:ext cx="1084735" cy="18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dDocent</a:t>
            </a:r>
            <a:r>
              <a:rPr lang="en-US" dirty="0" smtClean="0"/>
              <a:t>: </a:t>
            </a:r>
            <a:r>
              <a:rPr lang="en-US" dirty="0" err="1" smtClean="0"/>
              <a:t>ddRAD</a:t>
            </a:r>
            <a:r>
              <a:rPr lang="en-US" dirty="0" smtClean="0"/>
              <a:t> Analysis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04" y="2490611"/>
            <a:ext cx="8899989" cy="435133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3200" dirty="0"/>
              <a:t>dDocent is a customizable BASH pipeline that follows the traditional NGS bioinformatic </a:t>
            </a:r>
            <a:r>
              <a:rPr lang="en-US" sz="3200" dirty="0" smtClean="0"/>
              <a:t>workflow</a:t>
            </a:r>
          </a:p>
          <a:p>
            <a:r>
              <a:rPr lang="en-US" sz="3200" dirty="0" smtClean="0"/>
              <a:t>Specifically designed to handle high levels of polymorphism</a:t>
            </a:r>
          </a:p>
          <a:p>
            <a:pPr lvl="1"/>
            <a:r>
              <a:rPr lang="en-US" dirty="0" smtClean="0"/>
              <a:t>Can handle INDEL polymorphisms</a:t>
            </a:r>
          </a:p>
          <a:p>
            <a:pPr marL="285750" indent="-285750"/>
            <a:r>
              <a:rPr lang="en-US" sz="3200" dirty="0" smtClean="0"/>
              <a:t>It </a:t>
            </a:r>
            <a:r>
              <a:rPr lang="en-US" sz="3200" dirty="0"/>
              <a:t>uses a novel data reduction method to help with reference </a:t>
            </a:r>
            <a:r>
              <a:rPr lang="en-US" sz="3200" dirty="0" smtClean="0"/>
              <a:t>assembly</a:t>
            </a:r>
            <a:endParaRPr lang="en-US" sz="3200" dirty="0"/>
          </a:p>
          <a:p>
            <a:pPr marL="285750" indent="-285750"/>
            <a:r>
              <a:rPr lang="en-US" sz="3200" dirty="0"/>
              <a:t>It uses BWA for mapping and </a:t>
            </a:r>
            <a:r>
              <a:rPr lang="en-US" sz="3200" dirty="0" err="1"/>
              <a:t>FreeBayes</a:t>
            </a:r>
            <a:r>
              <a:rPr lang="en-US" sz="3200" dirty="0"/>
              <a:t> for Variant calling</a:t>
            </a:r>
          </a:p>
          <a:p>
            <a:endParaRPr lang="en-US" sz="3200" dirty="0"/>
          </a:p>
        </p:txBody>
      </p:sp>
      <p:sp>
        <p:nvSpPr>
          <p:cNvPr id="17" name="L-Shape 16"/>
          <p:cNvSpPr/>
          <p:nvPr/>
        </p:nvSpPr>
        <p:spPr>
          <a:xfrm rot="5400000" flipH="1" flipV="1">
            <a:off x="1519898" y="886469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 17"/>
          <p:cNvSpPr/>
          <p:nvPr/>
        </p:nvSpPr>
        <p:spPr>
          <a:xfrm>
            <a:off x="1225262" y="1226852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Quality Filtering</a:t>
            </a:r>
          </a:p>
        </p:txBody>
      </p:sp>
      <p:sp>
        <p:nvSpPr>
          <p:cNvPr id="20" name="L-Shape 19"/>
          <p:cNvSpPr/>
          <p:nvPr/>
        </p:nvSpPr>
        <p:spPr>
          <a:xfrm rot="5400000" flipH="1" flipV="1">
            <a:off x="3258455" y="1852053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2963818" y="2192436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De Novo Assembly</a:t>
            </a:r>
          </a:p>
        </p:txBody>
      </p:sp>
      <p:sp>
        <p:nvSpPr>
          <p:cNvPr id="23" name="L-Shape 22"/>
          <p:cNvSpPr/>
          <p:nvPr/>
        </p:nvSpPr>
        <p:spPr>
          <a:xfrm rot="5400000" flipH="1" flipV="1">
            <a:off x="4987124" y="2857757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4692488" y="3198140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Read Mapping</a:t>
            </a:r>
          </a:p>
        </p:txBody>
      </p:sp>
      <p:sp>
        <p:nvSpPr>
          <p:cNvPr id="26" name="L-Shape 25"/>
          <p:cNvSpPr/>
          <p:nvPr/>
        </p:nvSpPr>
        <p:spPr>
          <a:xfrm rot="5400000" flipH="1" flipV="1">
            <a:off x="6709567" y="3865268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6414930" y="4205651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SNP Calling</a:t>
            </a:r>
          </a:p>
        </p:txBody>
      </p:sp>
      <p:sp>
        <p:nvSpPr>
          <p:cNvPr id="29" name="L-Shape 28"/>
          <p:cNvSpPr/>
          <p:nvPr/>
        </p:nvSpPr>
        <p:spPr>
          <a:xfrm rot="5400000" flipH="1" flipV="1">
            <a:off x="8434514" y="4872780"/>
            <a:ext cx="1013304" cy="1682489"/>
          </a:xfrm>
          <a:prstGeom prst="corner">
            <a:avLst>
              <a:gd name="adj1" fmla="val 16120"/>
              <a:gd name="adj2" fmla="val 1611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>
            <a:off x="8150115" y="5213163"/>
            <a:ext cx="1518961" cy="1334328"/>
          </a:xfrm>
          <a:custGeom>
            <a:avLst/>
            <a:gdLst>
              <a:gd name="connsiteX0" fmla="*/ 0 w 1522235"/>
              <a:gd name="connsiteY0" fmla="*/ 0 h 1334328"/>
              <a:gd name="connsiteX1" fmla="*/ 1522235 w 1522235"/>
              <a:gd name="connsiteY1" fmla="*/ 0 h 1334328"/>
              <a:gd name="connsiteX2" fmla="*/ 1522235 w 1522235"/>
              <a:gd name="connsiteY2" fmla="*/ 1334328 h 1334328"/>
              <a:gd name="connsiteX3" fmla="*/ 0 w 1522235"/>
              <a:gd name="connsiteY3" fmla="*/ 1334328 h 1334328"/>
              <a:gd name="connsiteX4" fmla="*/ 0 w 1522235"/>
              <a:gd name="connsiteY4" fmla="*/ 0 h 13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235" h="1334328">
                <a:moveTo>
                  <a:pt x="0" y="0"/>
                </a:moveTo>
                <a:lnTo>
                  <a:pt x="1522235" y="0"/>
                </a:lnTo>
                <a:lnTo>
                  <a:pt x="1522235" y="1334328"/>
                </a:lnTo>
                <a:lnTo>
                  <a:pt x="0" y="13343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FFFF"/>
                </a:solidFill>
              </a:rPr>
              <a:t>SNP Filtering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0"/>
          <a:stretch/>
        </p:blipFill>
        <p:spPr>
          <a:xfrm>
            <a:off x="10995202" y="717784"/>
            <a:ext cx="1084735" cy="8017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9532"/>
          <a:stretch/>
        </p:blipFill>
        <p:spPr>
          <a:xfrm>
            <a:off x="10995202" y="717783"/>
            <a:ext cx="1084735" cy="24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00117 -0.04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0117 -0.0405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-0.1800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-0.18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4.58333E-6 -0.326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8.33333E-7 -0.326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4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1.45833E-6 -0.4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-0.4729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8.33333E-7 -0.6194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-0.6194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1" grpId="0"/>
      <p:bldP spid="24" grpId="0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INDELS matter...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9338" y="2730668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9337" y="3407503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9532"/>
          <a:stretch/>
        </p:blipFill>
        <p:spPr>
          <a:xfrm>
            <a:off x="10995202" y="717783"/>
            <a:ext cx="1084735" cy="24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INDELS matter...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9338" y="2730668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9337" y="3407503"/>
            <a:ext cx="494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AA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6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5400" b="1" dirty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5400" b="1" dirty="0" smtClean="0">
                <a:solidFill>
                  <a:schemeClr val="accent5"/>
                </a:solidFill>
                <a:latin typeface="Helvetica Neue" charset="0"/>
                <a:ea typeface="Helvetica Neue" charset="0"/>
                <a:cs typeface="Helvetica Neue" charset="0"/>
              </a:rPr>
              <a:t>G</a:t>
            </a:r>
            <a:r>
              <a:rPr lang="en-US" sz="5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5400" b="1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0112"/>
          <a:stretch/>
        </p:blipFill>
        <p:spPr>
          <a:xfrm>
            <a:off x="10995202" y="717783"/>
            <a:ext cx="1084735" cy="30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itzDefault" id="{F7178656-44DD-5F47-AF34-8AA935E0FA3A}" vid="{CCB72634-50BB-0B4A-98A4-7101B18A6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PuritzDefault</Template>
  <TotalTime>1383</TotalTime>
  <Words>697</Words>
  <Application>Microsoft Macintosh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Andale Mono</vt:lpstr>
      <vt:lpstr>Avenir Next Condensed Regular</vt:lpstr>
      <vt:lpstr>Calibri</vt:lpstr>
      <vt:lpstr>Calibri Light</vt:lpstr>
      <vt:lpstr>Helvetica</vt:lpstr>
      <vt:lpstr>Helvetica Neue</vt:lpstr>
      <vt:lpstr>Arial</vt:lpstr>
      <vt:lpstr>Office Theme</vt:lpstr>
      <vt:lpstr>RADseq Pipelines:  an overview</vt:lpstr>
      <vt:lpstr>Class Survey</vt:lpstr>
      <vt:lpstr>RADseq Pipelines: class familiarity in 2015</vt:lpstr>
      <vt:lpstr>The pipelines</vt:lpstr>
      <vt:lpstr>The Stacks Model</vt:lpstr>
      <vt:lpstr>The Stacks Model</vt:lpstr>
      <vt:lpstr>dDocent: ddRAD Analysis Pipeline</vt:lpstr>
      <vt:lpstr>Why INDELS matter...</vt:lpstr>
      <vt:lpstr>Why INDELS matter...</vt:lpstr>
      <vt:lpstr>Why INDELS matter...</vt:lpstr>
      <vt:lpstr>Why INDELS matter...</vt:lpstr>
      <vt:lpstr>STACKS</vt:lpstr>
      <vt:lpstr>dDocent vs. Stacks vs. aftrRAD</vt:lpstr>
      <vt:lpstr>dDocent vs. pyRAD</vt:lpstr>
      <vt:lpstr>Stacks</vt:lpstr>
      <vt:lpstr>dDocent</vt:lpstr>
      <vt:lpstr>pyRAD</vt:lpstr>
      <vt:lpstr>aftrRAD</vt:lpstr>
      <vt:lpstr>Discussion? Questions?</vt:lpstr>
      <vt:lpstr>Exercises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RADseq Pipelines</dc:title>
  <dc:creator>Jonathan Puritz</dc:creator>
  <cp:lastModifiedBy>Jonathan Puritz</cp:lastModifiedBy>
  <cp:revision>40</cp:revision>
  <dcterms:created xsi:type="dcterms:W3CDTF">2016-02-28T10:42:23Z</dcterms:created>
  <dcterms:modified xsi:type="dcterms:W3CDTF">2016-03-01T00:27:58Z</dcterms:modified>
</cp:coreProperties>
</file>