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7" r:id="rId2"/>
    <p:sldId id="258" r:id="rId3"/>
    <p:sldId id="259" r:id="rId4"/>
    <p:sldId id="260" r:id="rId5"/>
    <p:sldId id="261" r:id="rId6"/>
    <p:sldId id="262" r:id="rId7"/>
    <p:sldId id="263" r:id="rId8"/>
    <p:sldId id="264" r:id="rId9"/>
    <p:sldId id="265" r:id="rId10"/>
    <p:sldId id="269" r:id="rId11"/>
    <p:sldId id="270" r:id="rId12"/>
    <p:sldId id="271" r:id="rId13"/>
    <p:sldId id="272" r:id="rId14"/>
    <p:sldId id="273" r:id="rId15"/>
    <p:sldId id="274" r:id="rId16"/>
    <p:sldId id="266" r:id="rId17"/>
    <p:sldId id="267" r:id="rId18"/>
    <p:sldId id="275"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77"/>
  </p:normalViewPr>
  <p:slideViewPr>
    <p:cSldViewPr snapToGrid="0">
      <p:cViewPr varScale="1">
        <p:scale>
          <a:sx n="90" d="100"/>
          <a:sy n="90" d="100"/>
        </p:scale>
        <p:origin x="984"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1fae96e8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1fae96e8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370ff81a96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370ff81a96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370ff81a96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370ff81a96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370ff81a96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370ff81a96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91ae660253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91ae660253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91ae660253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91ae660253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a3f5077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a3f5077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9a3f50777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9a3f50777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9a3f50777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9a3f50777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370ff81a96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370ff81a9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a3f50777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9a3f50777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da"/>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sz="2700" dirty="0"/>
              <a:t>03.01.01 - Research</a:t>
            </a:r>
            <a:endParaRPr sz="2700" dirty="0"/>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b="1" dirty="0"/>
              <a:t>Navn:</a:t>
            </a:r>
            <a:r>
              <a:rPr lang="da" dirty="0"/>
              <a:t> [Simon Melbye Andersen]</a:t>
            </a:r>
            <a:endParaRPr dirty="0"/>
          </a:p>
          <a:p>
            <a:pPr marL="0" lvl="0" indent="0" algn="l" rtl="0">
              <a:spcBef>
                <a:spcPts val="1600"/>
              </a:spcBef>
              <a:spcAft>
                <a:spcPts val="1600"/>
              </a:spcAft>
              <a:buNone/>
            </a:pPr>
            <a:r>
              <a:rPr lang="da" b="1" dirty="0"/>
              <a:t>Dato:</a:t>
            </a:r>
            <a:r>
              <a:rPr lang="da" dirty="0"/>
              <a:t> [10-Marts-1994]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lede 2">
            <a:extLst>
              <a:ext uri="{FF2B5EF4-FFF2-40B4-BE49-F238E27FC236}">
                <a16:creationId xmlns:a16="http://schemas.microsoft.com/office/drawing/2014/main" id="{5F59BF05-A532-BA83-EC0B-340CE6EC7214}"/>
              </a:ext>
            </a:extLst>
          </p:cNvPr>
          <p:cNvPicPr>
            <a:picLocks noChangeAspect="1"/>
          </p:cNvPicPr>
          <p:nvPr/>
        </p:nvPicPr>
        <p:blipFill>
          <a:blip r:embed="rId2"/>
          <a:stretch>
            <a:fillRect/>
          </a:stretch>
        </p:blipFill>
        <p:spPr>
          <a:xfrm>
            <a:off x="842962" y="995362"/>
            <a:ext cx="7458075" cy="3152775"/>
          </a:xfrm>
          <a:prstGeom prst="rect">
            <a:avLst/>
          </a:prstGeom>
        </p:spPr>
      </p:pic>
    </p:spTree>
    <p:extLst>
      <p:ext uri="{BB962C8B-B14F-4D97-AF65-F5344CB8AC3E}">
        <p14:creationId xmlns:p14="http://schemas.microsoft.com/office/powerpoint/2010/main" val="2503081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lede 2">
            <a:extLst>
              <a:ext uri="{FF2B5EF4-FFF2-40B4-BE49-F238E27FC236}">
                <a16:creationId xmlns:a16="http://schemas.microsoft.com/office/drawing/2014/main" id="{5CB4BC89-29F0-1192-7D87-5A4E86515B9F}"/>
              </a:ext>
            </a:extLst>
          </p:cNvPr>
          <p:cNvPicPr>
            <a:picLocks noChangeAspect="1"/>
          </p:cNvPicPr>
          <p:nvPr/>
        </p:nvPicPr>
        <p:blipFill>
          <a:blip r:embed="rId2"/>
          <a:stretch>
            <a:fillRect/>
          </a:stretch>
        </p:blipFill>
        <p:spPr>
          <a:xfrm>
            <a:off x="881062" y="995362"/>
            <a:ext cx="7381875" cy="3152775"/>
          </a:xfrm>
          <a:prstGeom prst="rect">
            <a:avLst/>
          </a:prstGeom>
        </p:spPr>
      </p:pic>
    </p:spTree>
    <p:extLst>
      <p:ext uri="{BB962C8B-B14F-4D97-AF65-F5344CB8AC3E}">
        <p14:creationId xmlns:p14="http://schemas.microsoft.com/office/powerpoint/2010/main" val="1025098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lede 2">
            <a:extLst>
              <a:ext uri="{FF2B5EF4-FFF2-40B4-BE49-F238E27FC236}">
                <a16:creationId xmlns:a16="http://schemas.microsoft.com/office/drawing/2014/main" id="{EF1FB562-5607-54E3-4F45-D3D6415773B9}"/>
              </a:ext>
            </a:extLst>
          </p:cNvPr>
          <p:cNvPicPr>
            <a:picLocks noChangeAspect="1"/>
          </p:cNvPicPr>
          <p:nvPr/>
        </p:nvPicPr>
        <p:blipFill>
          <a:blip r:embed="rId2"/>
          <a:stretch>
            <a:fillRect/>
          </a:stretch>
        </p:blipFill>
        <p:spPr>
          <a:xfrm>
            <a:off x="852487" y="1023937"/>
            <a:ext cx="7439025" cy="3095625"/>
          </a:xfrm>
          <a:prstGeom prst="rect">
            <a:avLst/>
          </a:prstGeom>
        </p:spPr>
      </p:pic>
    </p:spTree>
    <p:extLst>
      <p:ext uri="{BB962C8B-B14F-4D97-AF65-F5344CB8AC3E}">
        <p14:creationId xmlns:p14="http://schemas.microsoft.com/office/powerpoint/2010/main" val="1231347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lede 2">
            <a:extLst>
              <a:ext uri="{FF2B5EF4-FFF2-40B4-BE49-F238E27FC236}">
                <a16:creationId xmlns:a16="http://schemas.microsoft.com/office/drawing/2014/main" id="{CFDE97AD-69F2-BC93-6F67-E491B0271A39}"/>
              </a:ext>
            </a:extLst>
          </p:cNvPr>
          <p:cNvPicPr>
            <a:picLocks noChangeAspect="1"/>
          </p:cNvPicPr>
          <p:nvPr/>
        </p:nvPicPr>
        <p:blipFill>
          <a:blip r:embed="rId2"/>
          <a:stretch>
            <a:fillRect/>
          </a:stretch>
        </p:blipFill>
        <p:spPr>
          <a:xfrm>
            <a:off x="847725" y="823912"/>
            <a:ext cx="7448550" cy="3495675"/>
          </a:xfrm>
          <a:prstGeom prst="rect">
            <a:avLst/>
          </a:prstGeom>
        </p:spPr>
      </p:pic>
    </p:spTree>
    <p:extLst>
      <p:ext uri="{BB962C8B-B14F-4D97-AF65-F5344CB8AC3E}">
        <p14:creationId xmlns:p14="http://schemas.microsoft.com/office/powerpoint/2010/main" val="1536606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lede 2">
            <a:extLst>
              <a:ext uri="{FF2B5EF4-FFF2-40B4-BE49-F238E27FC236}">
                <a16:creationId xmlns:a16="http://schemas.microsoft.com/office/drawing/2014/main" id="{937AC29B-28E0-7749-EDE3-A9E11E73C4EB}"/>
              </a:ext>
            </a:extLst>
          </p:cNvPr>
          <p:cNvPicPr>
            <a:picLocks noChangeAspect="1"/>
          </p:cNvPicPr>
          <p:nvPr/>
        </p:nvPicPr>
        <p:blipFill>
          <a:blip r:embed="rId2"/>
          <a:stretch>
            <a:fillRect/>
          </a:stretch>
        </p:blipFill>
        <p:spPr>
          <a:xfrm>
            <a:off x="862012" y="985837"/>
            <a:ext cx="7419975" cy="3171825"/>
          </a:xfrm>
          <a:prstGeom prst="rect">
            <a:avLst/>
          </a:prstGeom>
        </p:spPr>
      </p:pic>
    </p:spTree>
    <p:extLst>
      <p:ext uri="{BB962C8B-B14F-4D97-AF65-F5344CB8AC3E}">
        <p14:creationId xmlns:p14="http://schemas.microsoft.com/office/powerpoint/2010/main" val="909426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lede 2">
            <a:extLst>
              <a:ext uri="{FF2B5EF4-FFF2-40B4-BE49-F238E27FC236}">
                <a16:creationId xmlns:a16="http://schemas.microsoft.com/office/drawing/2014/main" id="{F46B895C-9612-89A9-3EAA-C5F47492D412}"/>
              </a:ext>
            </a:extLst>
          </p:cNvPr>
          <p:cNvPicPr>
            <a:picLocks noChangeAspect="1"/>
          </p:cNvPicPr>
          <p:nvPr/>
        </p:nvPicPr>
        <p:blipFill>
          <a:blip r:embed="rId2"/>
          <a:stretch>
            <a:fillRect/>
          </a:stretch>
        </p:blipFill>
        <p:spPr>
          <a:xfrm>
            <a:off x="838200" y="1023937"/>
            <a:ext cx="7467600" cy="3095625"/>
          </a:xfrm>
          <a:prstGeom prst="rect">
            <a:avLst/>
          </a:prstGeom>
        </p:spPr>
      </p:pic>
    </p:spTree>
    <p:extLst>
      <p:ext uri="{BB962C8B-B14F-4D97-AF65-F5344CB8AC3E}">
        <p14:creationId xmlns:p14="http://schemas.microsoft.com/office/powerpoint/2010/main" val="2189941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666666"/>
        </a:solidFill>
        <a:effectLst/>
      </p:bgPr>
    </p:bg>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dirty="0">
                <a:latin typeface="+mj-lt"/>
              </a:rPr>
              <a:t>Indsigter:</a:t>
            </a:r>
            <a:r>
              <a:rPr lang="da" b="1" dirty="0">
                <a:latin typeface="+mj-lt"/>
              </a:rPr>
              <a:t> Survey		</a:t>
            </a:r>
            <a:r>
              <a:rPr lang="da" dirty="0">
                <a:latin typeface="+mj-lt"/>
              </a:rPr>
              <a:t>Emne:</a:t>
            </a:r>
            <a:r>
              <a:rPr lang="da" b="1" dirty="0">
                <a:latin typeface="+mj-lt"/>
              </a:rPr>
              <a:t> [bærdygtighed]</a:t>
            </a:r>
            <a:endParaRPr b="1" dirty="0">
              <a:latin typeface="+mj-lt"/>
            </a:endParaRPr>
          </a:p>
        </p:txBody>
      </p:sp>
      <p:sp>
        <p:nvSpPr>
          <p:cNvPr id="150" name="Google Shape;150;p23"/>
          <p:cNvSpPr txBox="1">
            <a:spLocks noGrp="1"/>
          </p:cNvSpPr>
          <p:nvPr>
            <p:ph type="body" idx="4294967295"/>
          </p:nvPr>
        </p:nvSpPr>
        <p:spPr>
          <a:xfrm>
            <a:off x="311700" y="1213725"/>
            <a:ext cx="1628400" cy="16125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DK" dirty="0">
                <a:solidFill>
                  <a:schemeClr val="accent2"/>
                </a:solidFill>
                <a:latin typeface="+mj-lt"/>
                <a:ea typeface="PT Sans Narrow"/>
                <a:cs typeface="PT Sans Narrow"/>
                <a:sym typeface="PT Sans Narrow"/>
              </a:rPr>
              <a:t>F</a:t>
            </a:r>
            <a:r>
              <a:rPr lang="da" dirty="0">
                <a:solidFill>
                  <a:schemeClr val="accent2"/>
                </a:solidFill>
                <a:latin typeface="+mj-lt"/>
                <a:ea typeface="PT Sans Narrow"/>
                <a:cs typeface="PT Sans Narrow"/>
                <a:sym typeface="PT Sans Narrow"/>
              </a:rPr>
              <a:t>lest unge svarede på mit survey</a:t>
            </a:r>
            <a:endParaRPr dirty="0">
              <a:solidFill>
                <a:schemeClr val="accent2"/>
              </a:solidFill>
              <a:latin typeface="+mj-lt"/>
              <a:ea typeface="PT Sans Narrow"/>
              <a:cs typeface="PT Sans Narrow"/>
              <a:sym typeface="PT Sans Narrow"/>
            </a:endParaRPr>
          </a:p>
        </p:txBody>
      </p:sp>
      <p:sp>
        <p:nvSpPr>
          <p:cNvPr id="151" name="Google Shape;151;p23"/>
          <p:cNvSpPr txBox="1">
            <a:spLocks noGrp="1"/>
          </p:cNvSpPr>
          <p:nvPr>
            <p:ph type="body" idx="4294967295"/>
          </p:nvPr>
        </p:nvSpPr>
        <p:spPr>
          <a:xfrm>
            <a:off x="7203900" y="1213725"/>
            <a:ext cx="1628400" cy="16125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DK" sz="1400" dirty="0">
                <a:solidFill>
                  <a:schemeClr val="accent2"/>
                </a:solidFill>
                <a:latin typeface="+mn-lt"/>
                <a:ea typeface="PT Sans Narrow"/>
                <a:cs typeface="PT Sans Narrow"/>
                <a:sym typeface="PT Sans Narrow"/>
              </a:rPr>
              <a:t>Meget balancerede i forhold til om folk går op i </a:t>
            </a:r>
            <a:r>
              <a:rPr lang="da-DK" sz="1400" dirty="0" err="1">
                <a:solidFill>
                  <a:schemeClr val="accent2"/>
                </a:solidFill>
                <a:latin typeface="+mn-lt"/>
                <a:ea typeface="PT Sans Narrow"/>
                <a:cs typeface="PT Sans Narrow"/>
                <a:sym typeface="PT Sans Narrow"/>
              </a:rPr>
              <a:t>bærdygtighed</a:t>
            </a:r>
            <a:r>
              <a:rPr lang="da-DK" sz="1400" dirty="0">
                <a:solidFill>
                  <a:schemeClr val="accent2"/>
                </a:solidFill>
                <a:latin typeface="+mn-lt"/>
                <a:ea typeface="PT Sans Narrow"/>
                <a:cs typeface="PT Sans Narrow"/>
                <a:sym typeface="PT Sans Narrow"/>
              </a:rPr>
              <a:t> eller ej</a:t>
            </a:r>
            <a:endParaRPr sz="1400" dirty="0">
              <a:solidFill>
                <a:schemeClr val="accent2"/>
              </a:solidFill>
              <a:latin typeface="+mn-lt"/>
              <a:ea typeface="PT Sans Narrow"/>
              <a:cs typeface="PT Sans Narrow"/>
              <a:sym typeface="PT Sans Narrow"/>
            </a:endParaRPr>
          </a:p>
        </p:txBody>
      </p:sp>
      <p:sp>
        <p:nvSpPr>
          <p:cNvPr id="152" name="Google Shape;152;p23"/>
          <p:cNvSpPr txBox="1">
            <a:spLocks noGrp="1"/>
          </p:cNvSpPr>
          <p:nvPr>
            <p:ph type="body" idx="4294967295"/>
          </p:nvPr>
        </p:nvSpPr>
        <p:spPr>
          <a:xfrm>
            <a:off x="5480850" y="1213725"/>
            <a:ext cx="1628400" cy="16125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DK" dirty="0">
                <a:solidFill>
                  <a:schemeClr val="accent2"/>
                </a:solidFill>
                <a:latin typeface="+mn-lt"/>
                <a:ea typeface="PT Sans Narrow"/>
                <a:cs typeface="PT Sans Narrow"/>
                <a:sym typeface="PT Sans Narrow"/>
              </a:rPr>
              <a:t>F</a:t>
            </a:r>
            <a:r>
              <a:rPr lang="da" dirty="0">
                <a:solidFill>
                  <a:schemeClr val="accent2"/>
                </a:solidFill>
                <a:latin typeface="+mn-lt"/>
                <a:ea typeface="PT Sans Narrow"/>
                <a:cs typeface="PT Sans Narrow"/>
                <a:sym typeface="PT Sans Narrow"/>
              </a:rPr>
              <a:t>olk går mest om i kvaliteten</a:t>
            </a:r>
            <a:endParaRPr dirty="0">
              <a:solidFill>
                <a:schemeClr val="accent2"/>
              </a:solidFill>
              <a:latin typeface="+mn-lt"/>
              <a:ea typeface="PT Sans Narrow"/>
              <a:cs typeface="PT Sans Narrow"/>
              <a:sym typeface="PT Sans Narrow"/>
            </a:endParaRPr>
          </a:p>
        </p:txBody>
      </p:sp>
      <p:sp>
        <p:nvSpPr>
          <p:cNvPr id="153" name="Google Shape;153;p23"/>
          <p:cNvSpPr txBox="1">
            <a:spLocks noGrp="1"/>
          </p:cNvSpPr>
          <p:nvPr>
            <p:ph type="body" idx="4294967295"/>
          </p:nvPr>
        </p:nvSpPr>
        <p:spPr>
          <a:xfrm>
            <a:off x="3757800" y="1213725"/>
            <a:ext cx="1628400" cy="16125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DK" dirty="0">
                <a:solidFill>
                  <a:schemeClr val="accent2"/>
                </a:solidFill>
                <a:latin typeface="+mn-lt"/>
                <a:ea typeface="PT Sans Narrow"/>
                <a:cs typeface="PT Sans Narrow"/>
                <a:sym typeface="PT Sans Narrow"/>
              </a:rPr>
              <a:t>L</a:t>
            </a:r>
            <a:r>
              <a:rPr lang="da" dirty="0">
                <a:solidFill>
                  <a:schemeClr val="accent2"/>
                </a:solidFill>
                <a:latin typeface="+mn-lt"/>
                <a:ea typeface="PT Sans Narrow"/>
                <a:cs typeface="PT Sans Narrow"/>
                <a:sym typeface="PT Sans Narrow"/>
              </a:rPr>
              <a:t>idt flere shopper lokalt end online men ikke mange</a:t>
            </a:r>
            <a:endParaRPr dirty="0">
              <a:solidFill>
                <a:schemeClr val="accent2"/>
              </a:solidFill>
              <a:latin typeface="+mn-lt"/>
              <a:ea typeface="PT Sans Narrow"/>
              <a:cs typeface="PT Sans Narrow"/>
              <a:sym typeface="PT Sans Narrow"/>
            </a:endParaRPr>
          </a:p>
        </p:txBody>
      </p:sp>
      <p:sp>
        <p:nvSpPr>
          <p:cNvPr id="154" name="Google Shape;154;p23"/>
          <p:cNvSpPr txBox="1">
            <a:spLocks noGrp="1"/>
          </p:cNvSpPr>
          <p:nvPr>
            <p:ph type="body" idx="4294967295"/>
          </p:nvPr>
        </p:nvSpPr>
        <p:spPr>
          <a:xfrm>
            <a:off x="2034750" y="1213725"/>
            <a:ext cx="1628400" cy="16125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50 50 af køn</a:t>
            </a:r>
            <a:endParaRPr dirty="0">
              <a:solidFill>
                <a:schemeClr val="accent2"/>
              </a:solidFill>
              <a:latin typeface="+mn-lt"/>
              <a:ea typeface="PT Sans Narrow"/>
              <a:cs typeface="PT Sans Narrow"/>
              <a:sym typeface="PT Sans Narrow"/>
            </a:endParaRPr>
          </a:p>
        </p:txBody>
      </p:sp>
      <p:sp>
        <p:nvSpPr>
          <p:cNvPr id="155" name="Google Shape;155;p23"/>
          <p:cNvSpPr txBox="1">
            <a:spLocks noGrp="1"/>
          </p:cNvSpPr>
          <p:nvPr>
            <p:ph type="body" idx="4294967295"/>
          </p:nvPr>
        </p:nvSpPr>
        <p:spPr>
          <a:xfrm>
            <a:off x="311700" y="3042591"/>
            <a:ext cx="1628400" cy="16125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DK" dirty="0">
                <a:solidFill>
                  <a:schemeClr val="accent2"/>
                </a:solidFill>
                <a:latin typeface="+mj-lt"/>
                <a:ea typeface="PT Sans Narrow"/>
                <a:cs typeface="PT Sans Narrow"/>
                <a:sym typeface="PT Sans Narrow"/>
              </a:rPr>
              <a:t>F</a:t>
            </a:r>
            <a:r>
              <a:rPr lang="da" dirty="0">
                <a:solidFill>
                  <a:schemeClr val="accent2"/>
                </a:solidFill>
                <a:latin typeface="+mj-lt"/>
                <a:ea typeface="PT Sans Narrow"/>
                <a:cs typeface="PT Sans Narrow"/>
                <a:sym typeface="PT Sans Narrow"/>
              </a:rPr>
              <a:t>olk vil helst ha T-shirts uden print</a:t>
            </a:r>
            <a:endParaRPr dirty="0">
              <a:solidFill>
                <a:schemeClr val="accent2"/>
              </a:solidFill>
              <a:latin typeface="+mj-lt"/>
              <a:ea typeface="PT Sans Narrow"/>
              <a:cs typeface="PT Sans Narrow"/>
              <a:sym typeface="PT Sans Narrow"/>
            </a:endParaRPr>
          </a:p>
        </p:txBody>
      </p:sp>
      <p:sp>
        <p:nvSpPr>
          <p:cNvPr id="156" name="Google Shape;156;p23"/>
          <p:cNvSpPr txBox="1">
            <a:spLocks noGrp="1"/>
          </p:cNvSpPr>
          <p:nvPr>
            <p:ph type="body" idx="4294967295"/>
          </p:nvPr>
        </p:nvSpPr>
        <p:spPr>
          <a:xfrm>
            <a:off x="7203900" y="3042591"/>
            <a:ext cx="1628400" cy="16125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a:solidFill>
                  <a:schemeClr val="accent2"/>
                </a:solidFill>
                <a:latin typeface="+mn-lt"/>
                <a:ea typeface="PT Sans Narrow"/>
                <a:cs typeface="PT Sans Narrow"/>
                <a:sym typeface="PT Sans Narrow"/>
              </a:rPr>
              <a:t>Indsigt 10</a:t>
            </a:r>
            <a:endParaRPr>
              <a:solidFill>
                <a:schemeClr val="accent2"/>
              </a:solidFill>
              <a:latin typeface="+mn-lt"/>
              <a:ea typeface="PT Sans Narrow"/>
              <a:cs typeface="PT Sans Narrow"/>
              <a:sym typeface="PT Sans Narrow"/>
            </a:endParaRPr>
          </a:p>
        </p:txBody>
      </p:sp>
      <p:sp>
        <p:nvSpPr>
          <p:cNvPr id="157" name="Google Shape;157;p23"/>
          <p:cNvSpPr txBox="1">
            <a:spLocks noGrp="1"/>
          </p:cNvSpPr>
          <p:nvPr>
            <p:ph type="body" idx="4294967295"/>
          </p:nvPr>
        </p:nvSpPr>
        <p:spPr>
          <a:xfrm>
            <a:off x="5480850" y="3042591"/>
            <a:ext cx="1628400" cy="16125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a:solidFill>
                  <a:schemeClr val="accent2"/>
                </a:solidFill>
                <a:latin typeface="+mn-lt"/>
                <a:ea typeface="PT Sans Narrow"/>
                <a:cs typeface="PT Sans Narrow"/>
                <a:sym typeface="PT Sans Narrow"/>
              </a:rPr>
              <a:t>Indsigt 9</a:t>
            </a:r>
            <a:endParaRPr>
              <a:solidFill>
                <a:schemeClr val="accent2"/>
              </a:solidFill>
              <a:latin typeface="+mn-lt"/>
              <a:ea typeface="PT Sans Narrow"/>
              <a:cs typeface="PT Sans Narrow"/>
              <a:sym typeface="PT Sans Narrow"/>
            </a:endParaRPr>
          </a:p>
        </p:txBody>
      </p:sp>
      <p:sp>
        <p:nvSpPr>
          <p:cNvPr id="158" name="Google Shape;158;p23"/>
          <p:cNvSpPr txBox="1">
            <a:spLocks noGrp="1"/>
          </p:cNvSpPr>
          <p:nvPr>
            <p:ph type="body" idx="4294967295"/>
          </p:nvPr>
        </p:nvSpPr>
        <p:spPr>
          <a:xfrm>
            <a:off x="3757800" y="3042591"/>
            <a:ext cx="1628400" cy="16125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a:solidFill>
                  <a:schemeClr val="accent2"/>
                </a:solidFill>
                <a:latin typeface="+mn-lt"/>
                <a:ea typeface="PT Sans Narrow"/>
                <a:cs typeface="PT Sans Narrow"/>
                <a:sym typeface="PT Sans Narrow"/>
              </a:rPr>
              <a:t>Indsigt 8</a:t>
            </a:r>
            <a:endParaRPr>
              <a:solidFill>
                <a:schemeClr val="accent2"/>
              </a:solidFill>
              <a:latin typeface="+mn-lt"/>
              <a:ea typeface="PT Sans Narrow"/>
              <a:cs typeface="PT Sans Narrow"/>
              <a:sym typeface="PT Sans Narrow"/>
            </a:endParaRPr>
          </a:p>
        </p:txBody>
      </p:sp>
      <p:sp>
        <p:nvSpPr>
          <p:cNvPr id="159" name="Google Shape;159;p23"/>
          <p:cNvSpPr txBox="1">
            <a:spLocks noGrp="1"/>
          </p:cNvSpPr>
          <p:nvPr>
            <p:ph type="body" idx="4294967295"/>
          </p:nvPr>
        </p:nvSpPr>
        <p:spPr>
          <a:xfrm>
            <a:off x="2034750" y="3042591"/>
            <a:ext cx="1628400" cy="16125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DK" dirty="0">
                <a:solidFill>
                  <a:schemeClr val="accent2"/>
                </a:solidFill>
                <a:latin typeface="+mn-lt"/>
                <a:ea typeface="PT Sans Narrow"/>
                <a:cs typeface="PT Sans Narrow"/>
                <a:sym typeface="PT Sans Narrow"/>
              </a:rPr>
              <a:t>F</a:t>
            </a:r>
            <a:r>
              <a:rPr lang="da" dirty="0">
                <a:solidFill>
                  <a:schemeClr val="accent2"/>
                </a:solidFill>
                <a:latin typeface="+mn-lt"/>
                <a:ea typeface="PT Sans Narrow"/>
                <a:cs typeface="PT Sans Narrow"/>
                <a:sym typeface="PT Sans Narrow"/>
              </a:rPr>
              <a:t>lest køber t-shirt hver 3rd måned.</a:t>
            </a:r>
            <a:endParaRPr dirty="0">
              <a:solidFill>
                <a:schemeClr val="accent2"/>
              </a:solidFill>
              <a:latin typeface="+mn-lt"/>
              <a:ea typeface="PT Sans Narrow"/>
              <a:cs typeface="PT Sans Narrow"/>
              <a:sym typeface="PT Sans Narrow"/>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a" dirty="0"/>
              <a:t>Koncept</a:t>
            </a:r>
            <a:endParaRPr dirty="0"/>
          </a:p>
        </p:txBody>
      </p:sp>
      <p:sp>
        <p:nvSpPr>
          <p:cNvPr id="165" name="Google Shape;165;p2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a" dirty="0"/>
              <a:t>[MiSo]</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882007-80A8-E1C0-90DF-609DFDDCA41A}"/>
              </a:ext>
            </a:extLst>
          </p:cNvPr>
          <p:cNvSpPr>
            <a:spLocks noGrp="1"/>
          </p:cNvSpPr>
          <p:nvPr>
            <p:ph type="title"/>
          </p:nvPr>
        </p:nvSpPr>
        <p:spPr>
          <a:xfrm>
            <a:off x="265500" y="264987"/>
            <a:ext cx="4045200" cy="840338"/>
          </a:xfrm>
        </p:spPr>
        <p:txBody>
          <a:bodyPr/>
          <a:lstStyle/>
          <a:p>
            <a:r>
              <a:rPr lang="en-US" dirty="0" err="1"/>
              <a:t>MiSo</a:t>
            </a:r>
            <a:r>
              <a:rPr lang="en-US" dirty="0"/>
              <a:t> T-shirts</a:t>
            </a:r>
            <a:endParaRPr lang="en-DK" dirty="0"/>
          </a:p>
        </p:txBody>
      </p:sp>
      <p:sp>
        <p:nvSpPr>
          <p:cNvPr id="3" name="Undertitel 2">
            <a:extLst>
              <a:ext uri="{FF2B5EF4-FFF2-40B4-BE49-F238E27FC236}">
                <a16:creationId xmlns:a16="http://schemas.microsoft.com/office/drawing/2014/main" id="{E6779B79-7581-7775-F2CA-EF0A84C6C338}"/>
              </a:ext>
            </a:extLst>
          </p:cNvPr>
          <p:cNvSpPr>
            <a:spLocks noGrp="1"/>
          </p:cNvSpPr>
          <p:nvPr>
            <p:ph type="subTitle" idx="1"/>
          </p:nvPr>
        </p:nvSpPr>
        <p:spPr>
          <a:xfrm>
            <a:off x="-379960" y="1183413"/>
            <a:ext cx="4865898" cy="3695100"/>
          </a:xfrm>
        </p:spPr>
        <p:txBody>
          <a:bodyPr/>
          <a:lstStyle/>
          <a:p>
            <a:pPr lvl="1" algn="l"/>
            <a:r>
              <a:rPr lang="da-DK" dirty="0"/>
              <a:t>    </a:t>
            </a:r>
            <a:r>
              <a:rPr lang="da-DK" sz="1800" dirty="0"/>
              <a:t>Jeg tror på, at økologisk tøj er det rigtige valg, fordi det kan være med til at passe på miljøet og mennesker derfor har jeg valgt at lave en t-shirt som er Økologisk tøj, høj kvalitet og overkommelige priser. </a:t>
            </a:r>
          </a:p>
          <a:p>
            <a:pPr lvl="1" algn="l"/>
            <a:endParaRPr lang="da-DK" sz="1800" dirty="0"/>
          </a:p>
          <a:p>
            <a:pPr lvl="1" algn="l"/>
            <a:r>
              <a:rPr lang="da-DK" sz="1800" dirty="0"/>
              <a:t>Jeg er inspireret af den danske natur</a:t>
            </a:r>
          </a:p>
          <a:p>
            <a:pPr lvl="1" algn="l"/>
            <a:r>
              <a:rPr lang="da-DK" sz="1800" dirty="0"/>
              <a:t>og den morderne urbane street kultur.</a:t>
            </a:r>
          </a:p>
          <a:p>
            <a:pPr lvl="1" algn="l"/>
            <a:r>
              <a:rPr lang="da-DK" sz="1800" dirty="0"/>
              <a:t>Derfor har jeg planer om at lave en</a:t>
            </a:r>
          </a:p>
          <a:p>
            <a:pPr lvl="1" algn="l"/>
            <a:r>
              <a:rPr lang="da-DK" sz="1800" dirty="0"/>
              <a:t>T-shirt der indehold minimalistisk print</a:t>
            </a:r>
          </a:p>
          <a:p>
            <a:pPr lvl="1" algn="l"/>
            <a:r>
              <a:rPr lang="da-DK" sz="1800" dirty="0"/>
              <a:t>Naturen rundt omkring i Danmark</a:t>
            </a:r>
            <a:endParaRPr lang="en-DK" sz="1800" dirty="0"/>
          </a:p>
        </p:txBody>
      </p:sp>
      <p:sp>
        <p:nvSpPr>
          <p:cNvPr id="4" name="Pladsholder til tekst 3">
            <a:extLst>
              <a:ext uri="{FF2B5EF4-FFF2-40B4-BE49-F238E27FC236}">
                <a16:creationId xmlns:a16="http://schemas.microsoft.com/office/drawing/2014/main" id="{62B21A8E-9567-D913-8F76-1A16B2D53784}"/>
              </a:ext>
            </a:extLst>
          </p:cNvPr>
          <p:cNvSpPr>
            <a:spLocks noGrp="1"/>
          </p:cNvSpPr>
          <p:nvPr>
            <p:ph type="body" idx="2"/>
          </p:nvPr>
        </p:nvSpPr>
        <p:spPr>
          <a:xfrm>
            <a:off x="4939500" y="724200"/>
            <a:ext cx="3837000" cy="3695100"/>
          </a:xfrm>
        </p:spPr>
        <p:txBody>
          <a:bodyPr/>
          <a:lstStyle/>
          <a:p>
            <a:pPr>
              <a:lnSpc>
                <a:spcPct val="250000"/>
              </a:lnSpc>
            </a:pPr>
            <a:r>
              <a:rPr lang="en-US" dirty="0"/>
              <a:t>18-35 </a:t>
            </a:r>
            <a:r>
              <a:rPr lang="en-US" dirty="0" err="1"/>
              <a:t>år</a:t>
            </a:r>
            <a:endParaRPr lang="en-US" dirty="0"/>
          </a:p>
          <a:p>
            <a:pPr>
              <a:lnSpc>
                <a:spcPct val="250000"/>
              </a:lnSpc>
            </a:pPr>
            <a:r>
              <a:rPr lang="en-US" dirty="0"/>
              <a:t>150-300 </a:t>
            </a:r>
            <a:r>
              <a:rPr lang="en-US" dirty="0" err="1"/>
              <a:t>kr</a:t>
            </a:r>
            <a:endParaRPr lang="en-US" dirty="0"/>
          </a:p>
          <a:p>
            <a:pPr>
              <a:lnSpc>
                <a:spcPct val="250000"/>
              </a:lnSpc>
            </a:pPr>
            <a:r>
              <a:rPr lang="en-US" dirty="0" err="1"/>
              <a:t>Bomuld</a:t>
            </a:r>
            <a:r>
              <a:rPr lang="en-US" dirty="0"/>
              <a:t> &amp; Polyester</a:t>
            </a:r>
          </a:p>
          <a:p>
            <a:pPr>
              <a:lnSpc>
                <a:spcPct val="250000"/>
              </a:lnSpc>
            </a:pPr>
            <a:r>
              <a:rPr lang="en-US" dirty="0" err="1"/>
              <a:t>Minimalistik</a:t>
            </a:r>
            <a:r>
              <a:rPr lang="en-US" dirty="0"/>
              <a:t> print </a:t>
            </a:r>
            <a:r>
              <a:rPr lang="en-US" dirty="0" err="1"/>
              <a:t>og</a:t>
            </a:r>
            <a:r>
              <a:rPr lang="en-US" dirty="0"/>
              <a:t> </a:t>
            </a:r>
            <a:r>
              <a:rPr lang="en-US" dirty="0" err="1"/>
              <a:t>nogle</a:t>
            </a:r>
            <a:r>
              <a:rPr lang="en-US" dirty="0"/>
              <a:t> plain</a:t>
            </a:r>
          </a:p>
          <a:p>
            <a:pPr>
              <a:lnSpc>
                <a:spcPct val="250000"/>
              </a:lnSpc>
            </a:pPr>
            <a:r>
              <a:rPr lang="en-US" dirty="0" err="1"/>
              <a:t>Vil</a:t>
            </a:r>
            <a:r>
              <a:rPr lang="en-US" dirty="0"/>
              <a:t> </a:t>
            </a:r>
            <a:r>
              <a:rPr lang="en-US" dirty="0" err="1"/>
              <a:t>sælge</a:t>
            </a:r>
            <a:r>
              <a:rPr lang="en-US" dirty="0"/>
              <a:t> T-shirt </a:t>
            </a:r>
            <a:r>
              <a:rPr lang="en-US" dirty="0" err="1"/>
              <a:t>og</a:t>
            </a:r>
            <a:r>
              <a:rPr lang="en-US" dirty="0"/>
              <a:t> Krus</a:t>
            </a:r>
          </a:p>
        </p:txBody>
      </p:sp>
    </p:spTree>
    <p:extLst>
      <p:ext uri="{BB962C8B-B14F-4D97-AF65-F5344CB8AC3E}">
        <p14:creationId xmlns:p14="http://schemas.microsoft.com/office/powerpoint/2010/main" val="118225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a"/>
              <a:t>Indledende research</a:t>
            </a:r>
            <a:endParaRPr/>
          </a:p>
        </p:txBody>
      </p:sp>
      <p:sp>
        <p:nvSpPr>
          <p:cNvPr id="67" name="Google Shape;67;p1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a" dirty="0"/>
              <a:t>Præsentation af research udført af [Simon Melbye]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a:t>Desk research</a:t>
            </a:r>
            <a:endParaRPr/>
          </a:p>
        </p:txBody>
      </p:sp>
      <p:sp>
        <p:nvSpPr>
          <p:cNvPr id="73" name="Google Shape;73;p16"/>
          <p:cNvSpPr txBox="1">
            <a:spLocks noGrp="1"/>
          </p:cNvSpPr>
          <p:nvPr>
            <p:ph type="body" idx="1"/>
          </p:nvPr>
        </p:nvSpPr>
        <p:spPr>
          <a:xfrm>
            <a:off x="311700" y="1509750"/>
            <a:ext cx="3060000" cy="28363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dirty="0"/>
              <a:t>Desk research er den research vi laver ved vores skrivebord eller på biblioteket, det er en metode som ikke kræver feltarbejde. Desk research er en metode som kan hjælpe med at præcisere og fokusere ens egen undersøgelse. Så det er også en metode som er med til at hjælpe vores feltarbejde på vej da vi kommer forberedt og ikke kommer uanede ud i felten.</a:t>
            </a:r>
            <a:endParaRPr dirty="0"/>
          </a:p>
          <a:p>
            <a:pPr marL="0" lvl="0" indent="0" algn="l" rtl="0">
              <a:spcBef>
                <a:spcPts val="1600"/>
              </a:spcBef>
              <a:spcAft>
                <a:spcPts val="1600"/>
              </a:spcAft>
              <a:buNone/>
            </a:pPr>
            <a:r>
              <a:rPr lang="da-DK" dirty="0"/>
              <a:t>https://retailinstitute.dk/fem-trends-i-forbrugeradf%C3%A6rden-lige-nu/</a:t>
            </a:r>
            <a:endParaRPr dirty="0"/>
          </a:p>
        </p:txBody>
      </p:sp>
      <p:sp>
        <p:nvSpPr>
          <p:cNvPr id="74" name="Google Shape;74;p16"/>
          <p:cNvSpPr txBox="1">
            <a:spLocks noGrp="1"/>
          </p:cNvSpPr>
          <p:nvPr>
            <p:ph type="body" idx="2"/>
          </p:nvPr>
        </p:nvSpPr>
        <p:spPr>
          <a:xfrm>
            <a:off x="3854100" y="273344"/>
            <a:ext cx="4978200" cy="4870156"/>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da" dirty="0"/>
              <a:t>Jeg startede ud med at google “T-shirt trends 2023” hvor jeg fandt mange artikler men mest beskrev trends i USA, hvor jeg måske gerne vil fokusere på lokalt her i københavn. Det jeg fandt ud af var dog at de har mange flashy trends som.</a:t>
            </a:r>
          </a:p>
          <a:p>
            <a:pPr marL="285750" indent="-285750">
              <a:spcAft>
                <a:spcPts val="1600"/>
              </a:spcAft>
            </a:pPr>
            <a:r>
              <a:rPr lang="da-DK" dirty="0" err="1"/>
              <a:t>Psychedelic</a:t>
            </a:r>
            <a:r>
              <a:rPr lang="da-DK" dirty="0"/>
              <a:t> </a:t>
            </a:r>
            <a:r>
              <a:rPr lang="da-DK" dirty="0" err="1"/>
              <a:t>T-Shirts</a:t>
            </a:r>
            <a:endParaRPr lang="da-DK" dirty="0"/>
          </a:p>
          <a:p>
            <a:pPr marL="285750" indent="-285750">
              <a:spcAft>
                <a:spcPts val="1600"/>
              </a:spcAft>
            </a:pPr>
            <a:r>
              <a:rPr lang="da-DK" dirty="0" err="1"/>
              <a:t>Famous</a:t>
            </a:r>
            <a:r>
              <a:rPr lang="da-DK" dirty="0"/>
              <a:t> </a:t>
            </a:r>
            <a:r>
              <a:rPr lang="da-DK" dirty="0" err="1"/>
              <a:t>Quotes</a:t>
            </a:r>
            <a:r>
              <a:rPr lang="da-DK" dirty="0"/>
              <a:t> and </a:t>
            </a:r>
            <a:r>
              <a:rPr lang="da-DK" dirty="0" err="1"/>
              <a:t>Sayings</a:t>
            </a:r>
            <a:endParaRPr lang="da-DK" dirty="0"/>
          </a:p>
          <a:p>
            <a:pPr marL="285750" indent="-285750">
              <a:spcAft>
                <a:spcPts val="1600"/>
              </a:spcAft>
            </a:pPr>
            <a:r>
              <a:rPr lang="da-DK" dirty="0" err="1"/>
              <a:t>Superheroes</a:t>
            </a:r>
            <a:r>
              <a:rPr lang="da-DK" dirty="0"/>
              <a:t> and Comic </a:t>
            </a:r>
            <a:r>
              <a:rPr lang="da-DK" dirty="0" err="1"/>
              <a:t>Characters</a:t>
            </a:r>
            <a:endParaRPr lang="da-DK" dirty="0"/>
          </a:p>
          <a:p>
            <a:pPr marL="0" indent="0">
              <a:spcAft>
                <a:spcPts val="1600"/>
              </a:spcAft>
              <a:buNone/>
            </a:pPr>
            <a:r>
              <a:rPr lang="da-DK" dirty="0"/>
              <a:t>Derefter prøvede jeg at søge på t-shirt trends i </a:t>
            </a:r>
            <a:r>
              <a:rPr lang="da-DK" dirty="0" err="1"/>
              <a:t>københavn</a:t>
            </a:r>
            <a:r>
              <a:rPr lang="da-DK" dirty="0"/>
              <a:t> 2023. hvor jeg fandt 5 trends der handlede om shopping trends, som jeg fandt lidt </a:t>
            </a:r>
            <a:r>
              <a:rPr lang="da-DK" dirty="0" err="1"/>
              <a:t>interresant</a:t>
            </a:r>
            <a:r>
              <a:rPr lang="da-DK" dirty="0"/>
              <a:t>. </a:t>
            </a:r>
          </a:p>
          <a:p>
            <a:pPr marL="0" indent="0">
              <a:spcAft>
                <a:spcPts val="1600"/>
              </a:spcAft>
              <a:buNone/>
            </a:pPr>
            <a:r>
              <a:rPr lang="da-DK" dirty="0"/>
              <a:t>Trend 1: Øget involvering i fællesskaber og gruppeindkøb.  Trend 2: Sted-baseret shopping.                                     Trend 3: købe lokalt.			              Trend 4: Co-</a:t>
            </a:r>
            <a:r>
              <a:rPr lang="da-DK" dirty="0" err="1"/>
              <a:t>creation</a:t>
            </a:r>
            <a:r>
              <a:rPr lang="da-DK" dirty="0"/>
              <a:t>. 			              Trend 5: Etiske virksomheder.</a:t>
            </a:r>
            <a:endParaRPr lang="da" dirty="0"/>
          </a:p>
        </p:txBody>
      </p:sp>
      <p:sp>
        <p:nvSpPr>
          <p:cNvPr id="75" name="Google Shape;75;p16"/>
          <p:cNvSpPr txBox="1">
            <a:spLocks noGrp="1"/>
          </p:cNvSpPr>
          <p:nvPr>
            <p:ph type="body" idx="1"/>
          </p:nvPr>
        </p:nvSpPr>
        <p:spPr>
          <a:xfrm>
            <a:off x="311700" y="1042200"/>
            <a:ext cx="8520600" cy="414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da-DK" b="1" dirty="0"/>
              <a:t>Emne:</a:t>
            </a:r>
            <a:r>
              <a:rPr lang="da-DK" dirty="0"/>
              <a:t> [B. T-shirt trends hos forbrugerne]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dirty="0">
                <a:latin typeface="+mn-lt"/>
              </a:rPr>
              <a:t>Indsigter:</a:t>
            </a:r>
            <a:r>
              <a:rPr lang="da" b="1" dirty="0">
                <a:latin typeface="+mn-lt"/>
              </a:rPr>
              <a:t> Desk research	</a:t>
            </a:r>
            <a:r>
              <a:rPr lang="da" dirty="0">
                <a:latin typeface="+mn-lt"/>
              </a:rPr>
              <a:t>Emne:</a:t>
            </a:r>
            <a:r>
              <a:rPr lang="da" b="1" dirty="0">
                <a:latin typeface="+mn-lt"/>
              </a:rPr>
              <a:t> [Trends]</a:t>
            </a:r>
            <a:endParaRPr b="1" dirty="0">
              <a:latin typeface="+mn-lt"/>
            </a:endParaRPr>
          </a:p>
        </p:txBody>
      </p:sp>
      <p:sp>
        <p:nvSpPr>
          <p:cNvPr id="81" name="Google Shape;81;p17"/>
          <p:cNvSpPr txBox="1">
            <a:spLocks noGrp="1"/>
          </p:cNvSpPr>
          <p:nvPr>
            <p:ph type="body" idx="4294967295"/>
          </p:nvPr>
        </p:nvSpPr>
        <p:spPr>
          <a:xfrm>
            <a:off x="311700" y="1213725"/>
            <a:ext cx="1628400" cy="16125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Købe lokalt</a:t>
            </a:r>
            <a:endParaRPr dirty="0">
              <a:solidFill>
                <a:schemeClr val="accent2"/>
              </a:solidFill>
              <a:latin typeface="+mn-lt"/>
              <a:ea typeface="PT Sans Narrow"/>
              <a:cs typeface="PT Sans Narrow"/>
              <a:sym typeface="PT Sans Narrow"/>
            </a:endParaRPr>
          </a:p>
        </p:txBody>
      </p:sp>
      <p:sp>
        <p:nvSpPr>
          <p:cNvPr id="82" name="Google Shape;82;p17"/>
          <p:cNvSpPr txBox="1">
            <a:spLocks noGrp="1"/>
          </p:cNvSpPr>
          <p:nvPr>
            <p:ph type="body" idx="4294967295"/>
          </p:nvPr>
        </p:nvSpPr>
        <p:spPr>
          <a:xfrm>
            <a:off x="7203900" y="1213725"/>
            <a:ext cx="1628400" cy="16125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DK" dirty="0">
                <a:solidFill>
                  <a:schemeClr val="accent2"/>
                </a:solidFill>
                <a:latin typeface="+mn-lt"/>
                <a:ea typeface="PT Sans Narrow"/>
                <a:cs typeface="PT Sans Narrow"/>
                <a:sym typeface="PT Sans Narrow"/>
              </a:rPr>
              <a:t>F</a:t>
            </a:r>
            <a:r>
              <a:rPr lang="da" dirty="0">
                <a:solidFill>
                  <a:schemeClr val="accent2"/>
                </a:solidFill>
                <a:latin typeface="+mn-lt"/>
                <a:ea typeface="PT Sans Narrow"/>
                <a:cs typeface="PT Sans Narrow"/>
                <a:sym typeface="PT Sans Narrow"/>
              </a:rPr>
              <a:t>ælleskaber &amp; gruppeinskøb</a:t>
            </a:r>
            <a:endParaRPr dirty="0">
              <a:solidFill>
                <a:schemeClr val="accent2"/>
              </a:solidFill>
              <a:latin typeface="+mn-lt"/>
              <a:ea typeface="PT Sans Narrow"/>
              <a:cs typeface="PT Sans Narrow"/>
              <a:sym typeface="PT Sans Narrow"/>
            </a:endParaRPr>
          </a:p>
        </p:txBody>
      </p:sp>
      <p:sp>
        <p:nvSpPr>
          <p:cNvPr id="83" name="Google Shape;83;p17"/>
          <p:cNvSpPr txBox="1">
            <a:spLocks noGrp="1"/>
          </p:cNvSpPr>
          <p:nvPr>
            <p:ph type="body" idx="4294967295"/>
          </p:nvPr>
        </p:nvSpPr>
        <p:spPr>
          <a:xfrm>
            <a:off x="5480850" y="1213725"/>
            <a:ext cx="1628400" cy="16125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Sted-baseret shopping.</a:t>
            </a:r>
            <a:endParaRPr dirty="0">
              <a:solidFill>
                <a:schemeClr val="accent2"/>
              </a:solidFill>
              <a:latin typeface="+mn-lt"/>
              <a:ea typeface="PT Sans Narrow"/>
              <a:cs typeface="PT Sans Narrow"/>
              <a:sym typeface="PT Sans Narrow"/>
            </a:endParaRPr>
          </a:p>
        </p:txBody>
      </p:sp>
      <p:sp>
        <p:nvSpPr>
          <p:cNvPr id="84" name="Google Shape;84;p17"/>
          <p:cNvSpPr txBox="1">
            <a:spLocks noGrp="1"/>
          </p:cNvSpPr>
          <p:nvPr>
            <p:ph type="body" idx="4294967295"/>
          </p:nvPr>
        </p:nvSpPr>
        <p:spPr>
          <a:xfrm>
            <a:off x="3757800" y="1213725"/>
            <a:ext cx="1628400" cy="16125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Etiske virksomheder</a:t>
            </a:r>
            <a:endParaRPr dirty="0">
              <a:solidFill>
                <a:schemeClr val="accent2"/>
              </a:solidFill>
              <a:latin typeface="+mn-lt"/>
              <a:ea typeface="PT Sans Narrow"/>
              <a:cs typeface="PT Sans Narrow"/>
              <a:sym typeface="PT Sans Narrow"/>
            </a:endParaRPr>
          </a:p>
        </p:txBody>
      </p:sp>
      <p:sp>
        <p:nvSpPr>
          <p:cNvPr id="85" name="Google Shape;85;p17"/>
          <p:cNvSpPr txBox="1">
            <a:spLocks noGrp="1"/>
          </p:cNvSpPr>
          <p:nvPr>
            <p:ph type="body" idx="4294967295"/>
          </p:nvPr>
        </p:nvSpPr>
        <p:spPr>
          <a:xfrm>
            <a:off x="2034750" y="1213725"/>
            <a:ext cx="1628400" cy="16125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Co-creation</a:t>
            </a:r>
            <a:endParaRPr dirty="0">
              <a:solidFill>
                <a:schemeClr val="accent2"/>
              </a:solidFill>
              <a:latin typeface="+mn-lt"/>
              <a:ea typeface="PT Sans Narrow"/>
              <a:cs typeface="PT Sans Narrow"/>
              <a:sym typeface="PT Sans Narrow"/>
            </a:endParaRPr>
          </a:p>
        </p:txBody>
      </p:sp>
      <p:sp>
        <p:nvSpPr>
          <p:cNvPr id="86" name="Google Shape;86;p17"/>
          <p:cNvSpPr txBox="1">
            <a:spLocks noGrp="1"/>
          </p:cNvSpPr>
          <p:nvPr>
            <p:ph type="body" idx="4294967295"/>
          </p:nvPr>
        </p:nvSpPr>
        <p:spPr>
          <a:xfrm>
            <a:off x="311700" y="3042591"/>
            <a:ext cx="1628400" cy="16125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Bæredygtig</a:t>
            </a:r>
            <a:endParaRPr dirty="0">
              <a:solidFill>
                <a:schemeClr val="accent2"/>
              </a:solidFill>
              <a:latin typeface="+mn-lt"/>
              <a:ea typeface="PT Sans Narrow"/>
              <a:cs typeface="PT Sans Narrow"/>
              <a:sym typeface="PT Sans Narrow"/>
            </a:endParaRPr>
          </a:p>
        </p:txBody>
      </p:sp>
      <p:sp>
        <p:nvSpPr>
          <p:cNvPr id="87" name="Google Shape;87;p17"/>
          <p:cNvSpPr txBox="1">
            <a:spLocks noGrp="1"/>
          </p:cNvSpPr>
          <p:nvPr>
            <p:ph type="body" idx="4294967295"/>
          </p:nvPr>
        </p:nvSpPr>
        <p:spPr>
          <a:xfrm>
            <a:off x="7203900" y="3042591"/>
            <a:ext cx="1628400" cy="16125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a:solidFill>
                  <a:schemeClr val="accent2"/>
                </a:solidFill>
                <a:latin typeface="+mn-lt"/>
                <a:ea typeface="PT Sans Narrow"/>
                <a:cs typeface="PT Sans Narrow"/>
                <a:sym typeface="PT Sans Narrow"/>
              </a:rPr>
              <a:t>Indsigt 10</a:t>
            </a:r>
            <a:endParaRPr>
              <a:solidFill>
                <a:schemeClr val="accent2"/>
              </a:solidFill>
              <a:latin typeface="+mn-lt"/>
              <a:ea typeface="PT Sans Narrow"/>
              <a:cs typeface="PT Sans Narrow"/>
              <a:sym typeface="PT Sans Narrow"/>
            </a:endParaRPr>
          </a:p>
        </p:txBody>
      </p:sp>
      <p:sp>
        <p:nvSpPr>
          <p:cNvPr id="88" name="Google Shape;88;p17"/>
          <p:cNvSpPr txBox="1">
            <a:spLocks noGrp="1"/>
          </p:cNvSpPr>
          <p:nvPr>
            <p:ph type="body" idx="4294967295"/>
          </p:nvPr>
        </p:nvSpPr>
        <p:spPr>
          <a:xfrm>
            <a:off x="5480850" y="3042591"/>
            <a:ext cx="1628400" cy="16125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a:solidFill>
                  <a:schemeClr val="accent2"/>
                </a:solidFill>
                <a:latin typeface="+mn-lt"/>
                <a:ea typeface="PT Sans Narrow"/>
                <a:cs typeface="PT Sans Narrow"/>
                <a:sym typeface="PT Sans Narrow"/>
              </a:rPr>
              <a:t>Indsigt 9</a:t>
            </a:r>
            <a:endParaRPr>
              <a:solidFill>
                <a:schemeClr val="accent2"/>
              </a:solidFill>
              <a:latin typeface="+mn-lt"/>
              <a:ea typeface="PT Sans Narrow"/>
              <a:cs typeface="PT Sans Narrow"/>
              <a:sym typeface="PT Sans Narrow"/>
            </a:endParaRPr>
          </a:p>
        </p:txBody>
      </p:sp>
      <p:sp>
        <p:nvSpPr>
          <p:cNvPr id="89" name="Google Shape;89;p17"/>
          <p:cNvSpPr txBox="1">
            <a:spLocks noGrp="1"/>
          </p:cNvSpPr>
          <p:nvPr>
            <p:ph type="body" idx="4294967295"/>
          </p:nvPr>
        </p:nvSpPr>
        <p:spPr>
          <a:xfrm>
            <a:off x="3757800" y="3042591"/>
            <a:ext cx="1628400" cy="16125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Indsigt 8</a:t>
            </a:r>
            <a:endParaRPr dirty="0">
              <a:solidFill>
                <a:schemeClr val="accent2"/>
              </a:solidFill>
              <a:latin typeface="+mn-lt"/>
              <a:ea typeface="PT Sans Narrow"/>
              <a:cs typeface="PT Sans Narrow"/>
              <a:sym typeface="PT Sans Narrow"/>
            </a:endParaRPr>
          </a:p>
        </p:txBody>
      </p:sp>
      <p:sp>
        <p:nvSpPr>
          <p:cNvPr id="90" name="Google Shape;90;p17"/>
          <p:cNvSpPr txBox="1">
            <a:spLocks noGrp="1"/>
          </p:cNvSpPr>
          <p:nvPr>
            <p:ph type="body" idx="4294967295"/>
          </p:nvPr>
        </p:nvSpPr>
        <p:spPr>
          <a:xfrm>
            <a:off x="2034750" y="3042591"/>
            <a:ext cx="1628400" cy="16125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Små statements</a:t>
            </a:r>
            <a:endParaRPr dirty="0">
              <a:solidFill>
                <a:schemeClr val="accent2"/>
              </a:solidFill>
              <a:latin typeface="+mn-lt"/>
              <a:ea typeface="PT Sans Narrow"/>
              <a:cs typeface="PT Sans Narrow"/>
              <a:sym typeface="PT Sans Narro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66666"/>
        </a:solidFill>
        <a:effectLst/>
      </p:bgPr>
    </p:bg>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dirty="0"/>
              <a:t>Observation</a:t>
            </a:r>
            <a:endParaRPr dirty="0"/>
          </a:p>
        </p:txBody>
      </p:sp>
      <p:sp>
        <p:nvSpPr>
          <p:cNvPr id="96" name="Google Shape;96;p18"/>
          <p:cNvSpPr txBox="1">
            <a:spLocks noGrp="1"/>
          </p:cNvSpPr>
          <p:nvPr>
            <p:ph type="body" idx="1"/>
          </p:nvPr>
        </p:nvSpPr>
        <p:spPr>
          <a:xfrm>
            <a:off x="311700" y="1509750"/>
            <a:ext cx="3060000" cy="305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dirty="0"/>
              <a:t>[Observation er en metode hvor du tager ud et sted og observere men du prøver at fokusere på nogle bestemte fokus områder som f.eks</a:t>
            </a:r>
          </a:p>
          <a:p>
            <a:pPr marL="0" lvl="0" indent="0" algn="l" rtl="0">
              <a:spcBef>
                <a:spcPts val="0"/>
              </a:spcBef>
              <a:spcAft>
                <a:spcPts val="0"/>
              </a:spcAft>
              <a:buNone/>
            </a:pPr>
            <a:r>
              <a:rPr lang="da-DK" dirty="0"/>
              <a:t>I</a:t>
            </a:r>
            <a:r>
              <a:rPr lang="da" dirty="0"/>
              <a:t>nteraktioner, hvilket miljø,deres adfær osv.]</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97" name="Google Shape;97;p18"/>
          <p:cNvSpPr txBox="1">
            <a:spLocks noGrp="1"/>
          </p:cNvSpPr>
          <p:nvPr>
            <p:ph type="body" idx="2"/>
          </p:nvPr>
        </p:nvSpPr>
        <p:spPr>
          <a:xfrm>
            <a:off x="3854100" y="627600"/>
            <a:ext cx="4978200" cy="3815307"/>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da" dirty="0"/>
              <a:t>Jeg valgte at gå i Nørrebro bycenter for det var der jeg tænkte jeg kunne finde flest der gik med åbne jakker på det her tidspunkt af året. </a:t>
            </a:r>
            <a:r>
              <a:rPr lang="da-DK" dirty="0"/>
              <a:t>J</a:t>
            </a:r>
            <a:r>
              <a:rPr lang="da" dirty="0"/>
              <a:t>eg var der i ca 2-3 timer og startede ud med at gå ind i de forskellige tøj butikker der er. Det første jeg bliver mødt af er selfølgelig en venlig sjæl der spørger om de kan hjælpe, og jeg fortæller jeg bare browers. Der efter holdte jeg øje med alle de andre der kom ind i butikken og ladge mærke til at der er rigtig mange der bare browers, men starter med at gå hen til de ting som ikke har det vildeste mønstre men et mere plain look, derefter kigger de på prisen, og selvom der var tilbud i mange butikker valgte de fleste stadig bare at browse og gå videre. De få jeg så købte noget, var hurtig inde og ude igen. De kom ind i butikken og gik næsten direkte hen til hvad de skulle have, og derefter gik de op og betalte.</a:t>
            </a:r>
            <a:endParaRPr dirty="0"/>
          </a:p>
        </p:txBody>
      </p:sp>
      <p:sp>
        <p:nvSpPr>
          <p:cNvPr id="98" name="Google Shape;98;p18"/>
          <p:cNvSpPr txBox="1">
            <a:spLocks noGrp="1"/>
          </p:cNvSpPr>
          <p:nvPr>
            <p:ph type="body" idx="1"/>
          </p:nvPr>
        </p:nvSpPr>
        <p:spPr>
          <a:xfrm>
            <a:off x="311700" y="1042200"/>
            <a:ext cx="8520600" cy="414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da" sz="1200" b="1" dirty="0"/>
              <a:t>Emne:</a:t>
            </a:r>
            <a:r>
              <a:rPr lang="da" sz="1200" dirty="0"/>
              <a:t> [</a:t>
            </a:r>
            <a:r>
              <a:rPr lang="da-DK" sz="1200" dirty="0"/>
              <a:t>B. T-SHIRTS I DET OFFENTLIGE RUM]</a:t>
            </a:r>
            <a:endParaRPr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66666"/>
        </a:solidFill>
        <a:effectLst/>
      </p:bgPr>
    </p:bg>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dirty="0">
                <a:latin typeface="+mn-lt"/>
              </a:rPr>
              <a:t>Indsigter:</a:t>
            </a:r>
            <a:r>
              <a:rPr lang="da" b="1" dirty="0">
                <a:latin typeface="+mn-lt"/>
              </a:rPr>
              <a:t> Observation		</a:t>
            </a:r>
            <a:r>
              <a:rPr lang="da" dirty="0">
                <a:latin typeface="+mn-lt"/>
              </a:rPr>
              <a:t>Emne:</a:t>
            </a:r>
            <a:r>
              <a:rPr lang="da" b="1" dirty="0">
                <a:latin typeface="+mn-lt"/>
              </a:rPr>
              <a:t> [Trends]</a:t>
            </a:r>
            <a:endParaRPr b="1" dirty="0">
              <a:latin typeface="+mn-lt"/>
            </a:endParaRPr>
          </a:p>
        </p:txBody>
      </p:sp>
      <p:sp>
        <p:nvSpPr>
          <p:cNvPr id="104" name="Google Shape;104;p19"/>
          <p:cNvSpPr txBox="1">
            <a:spLocks noGrp="1"/>
          </p:cNvSpPr>
          <p:nvPr>
            <p:ph type="body" idx="4294967295"/>
          </p:nvPr>
        </p:nvSpPr>
        <p:spPr>
          <a:xfrm>
            <a:off x="311700" y="1213725"/>
            <a:ext cx="1628400" cy="16125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Nørrebro Bycenter</a:t>
            </a:r>
            <a:endParaRPr dirty="0">
              <a:solidFill>
                <a:schemeClr val="accent2"/>
              </a:solidFill>
              <a:latin typeface="+mn-lt"/>
              <a:ea typeface="PT Sans Narrow"/>
              <a:cs typeface="PT Sans Narrow"/>
              <a:sym typeface="PT Sans Narrow"/>
            </a:endParaRPr>
          </a:p>
        </p:txBody>
      </p:sp>
      <p:sp>
        <p:nvSpPr>
          <p:cNvPr id="105" name="Google Shape;105;p19"/>
          <p:cNvSpPr txBox="1">
            <a:spLocks noGrp="1"/>
          </p:cNvSpPr>
          <p:nvPr>
            <p:ph type="body" idx="4294967295"/>
          </p:nvPr>
        </p:nvSpPr>
        <p:spPr>
          <a:xfrm>
            <a:off x="7203900" y="1213725"/>
            <a:ext cx="1628400" cy="16125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De t-shirts jeg så var mest plain ikke for meget print.</a:t>
            </a:r>
            <a:endParaRPr dirty="0">
              <a:solidFill>
                <a:schemeClr val="accent2"/>
              </a:solidFill>
              <a:latin typeface="+mn-lt"/>
              <a:ea typeface="PT Sans Narrow"/>
              <a:cs typeface="PT Sans Narrow"/>
              <a:sym typeface="PT Sans Narrow"/>
            </a:endParaRPr>
          </a:p>
        </p:txBody>
      </p:sp>
      <p:sp>
        <p:nvSpPr>
          <p:cNvPr id="106" name="Google Shape;106;p19"/>
          <p:cNvSpPr txBox="1">
            <a:spLocks noGrp="1"/>
          </p:cNvSpPr>
          <p:nvPr>
            <p:ph type="body" idx="4294967295"/>
          </p:nvPr>
        </p:nvSpPr>
        <p:spPr>
          <a:xfrm>
            <a:off x="5480850" y="1213725"/>
            <a:ext cx="1628400" cy="16125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US" dirty="0">
                <a:solidFill>
                  <a:schemeClr val="accent2"/>
                </a:solidFill>
                <a:latin typeface="+mn-lt"/>
                <a:ea typeface="PT Sans Narrow"/>
                <a:cs typeface="PT Sans Narrow"/>
                <a:sym typeface="PT Sans Narrow"/>
              </a:rPr>
              <a:t>Passer sig </a:t>
            </a:r>
            <a:r>
              <a:rPr lang="en-US" dirty="0" err="1">
                <a:solidFill>
                  <a:schemeClr val="accent2"/>
                </a:solidFill>
                <a:latin typeface="+mn-lt"/>
                <a:ea typeface="PT Sans Narrow"/>
                <a:cs typeface="PT Sans Narrow"/>
                <a:sym typeface="PT Sans Narrow"/>
              </a:rPr>
              <a:t>selv</a:t>
            </a:r>
            <a:r>
              <a:rPr lang="en-US" dirty="0">
                <a:solidFill>
                  <a:schemeClr val="accent2"/>
                </a:solidFill>
                <a:latin typeface="+mn-lt"/>
                <a:ea typeface="PT Sans Narrow"/>
                <a:cs typeface="PT Sans Narrow"/>
                <a:sym typeface="PT Sans Narrow"/>
              </a:rPr>
              <a:t>(</a:t>
            </a:r>
            <a:r>
              <a:rPr lang="en-US" dirty="0" err="1">
                <a:solidFill>
                  <a:schemeClr val="accent2"/>
                </a:solidFill>
                <a:latin typeface="+mn-lt"/>
                <a:ea typeface="PT Sans Narrow"/>
                <a:cs typeface="PT Sans Narrow"/>
                <a:sym typeface="PT Sans Narrow"/>
              </a:rPr>
              <a:t>ved</a:t>
            </a:r>
            <a:r>
              <a:rPr lang="en-US" dirty="0">
                <a:solidFill>
                  <a:schemeClr val="accent2"/>
                </a:solidFill>
                <a:latin typeface="+mn-lt"/>
                <a:ea typeface="PT Sans Narrow"/>
                <a:cs typeface="PT Sans Narrow"/>
                <a:sym typeface="PT Sans Narrow"/>
              </a:rPr>
              <a:t> </a:t>
            </a:r>
            <a:r>
              <a:rPr lang="en-US" dirty="0" err="1">
                <a:solidFill>
                  <a:schemeClr val="accent2"/>
                </a:solidFill>
                <a:latin typeface="+mn-lt"/>
                <a:ea typeface="PT Sans Narrow"/>
                <a:cs typeface="PT Sans Narrow"/>
                <a:sym typeface="PT Sans Narrow"/>
              </a:rPr>
              <a:t>hvad</a:t>
            </a:r>
            <a:r>
              <a:rPr lang="en-US" dirty="0">
                <a:solidFill>
                  <a:schemeClr val="accent2"/>
                </a:solidFill>
                <a:latin typeface="+mn-lt"/>
                <a:ea typeface="PT Sans Narrow"/>
                <a:cs typeface="PT Sans Narrow"/>
                <a:sym typeface="PT Sans Narrow"/>
              </a:rPr>
              <a:t> de </a:t>
            </a:r>
            <a:r>
              <a:rPr lang="en-US" dirty="0" err="1">
                <a:solidFill>
                  <a:schemeClr val="accent2"/>
                </a:solidFill>
                <a:latin typeface="+mn-lt"/>
                <a:ea typeface="PT Sans Narrow"/>
                <a:cs typeface="PT Sans Narrow"/>
                <a:sym typeface="PT Sans Narrow"/>
              </a:rPr>
              <a:t>skal</a:t>
            </a:r>
            <a:r>
              <a:rPr lang="en-US" dirty="0">
                <a:solidFill>
                  <a:schemeClr val="accent2"/>
                </a:solidFill>
                <a:latin typeface="+mn-lt"/>
                <a:ea typeface="PT Sans Narrow"/>
                <a:cs typeface="PT Sans Narrow"/>
                <a:sym typeface="PT Sans Narrow"/>
              </a:rPr>
              <a:t> ha </a:t>
            </a:r>
            <a:r>
              <a:rPr lang="en-US" dirty="0" err="1">
                <a:solidFill>
                  <a:schemeClr val="accent2"/>
                </a:solidFill>
                <a:latin typeface="+mn-lt"/>
                <a:ea typeface="PT Sans Narrow"/>
                <a:cs typeface="PT Sans Narrow"/>
                <a:sym typeface="PT Sans Narrow"/>
              </a:rPr>
              <a:t>eller</a:t>
            </a:r>
            <a:r>
              <a:rPr lang="en-US" dirty="0">
                <a:solidFill>
                  <a:schemeClr val="accent2"/>
                </a:solidFill>
                <a:latin typeface="+mn-lt"/>
                <a:ea typeface="PT Sans Narrow"/>
                <a:cs typeface="PT Sans Narrow"/>
                <a:sym typeface="PT Sans Narrow"/>
              </a:rPr>
              <a:t> </a:t>
            </a:r>
            <a:r>
              <a:rPr lang="en-US" dirty="0" err="1">
                <a:solidFill>
                  <a:schemeClr val="accent2"/>
                </a:solidFill>
                <a:latin typeface="+mn-lt"/>
                <a:ea typeface="PT Sans Narrow"/>
                <a:cs typeface="PT Sans Narrow"/>
                <a:sym typeface="PT Sans Narrow"/>
              </a:rPr>
              <a:t>ik</a:t>
            </a:r>
            <a:r>
              <a:rPr lang="en-US" dirty="0">
                <a:solidFill>
                  <a:schemeClr val="accent2"/>
                </a:solidFill>
                <a:latin typeface="+mn-lt"/>
                <a:ea typeface="PT Sans Narrow"/>
                <a:cs typeface="PT Sans Narrow"/>
                <a:sym typeface="PT Sans Narrow"/>
              </a:rPr>
              <a:t> </a:t>
            </a:r>
            <a:r>
              <a:rPr lang="en-US" dirty="0" err="1">
                <a:solidFill>
                  <a:schemeClr val="accent2"/>
                </a:solidFill>
                <a:latin typeface="+mn-lt"/>
                <a:ea typeface="PT Sans Narrow"/>
                <a:cs typeface="PT Sans Narrow"/>
                <a:sym typeface="PT Sans Narrow"/>
              </a:rPr>
              <a:t>skal</a:t>
            </a:r>
            <a:r>
              <a:rPr lang="en-US" dirty="0">
                <a:solidFill>
                  <a:schemeClr val="accent2"/>
                </a:solidFill>
                <a:latin typeface="+mn-lt"/>
                <a:ea typeface="PT Sans Narrow"/>
                <a:cs typeface="PT Sans Narrow"/>
                <a:sym typeface="PT Sans Narrow"/>
              </a:rPr>
              <a:t> ha)</a:t>
            </a:r>
            <a:endParaRPr dirty="0">
              <a:solidFill>
                <a:schemeClr val="accent2"/>
              </a:solidFill>
              <a:latin typeface="+mn-lt"/>
              <a:ea typeface="PT Sans Narrow"/>
              <a:cs typeface="PT Sans Narrow"/>
              <a:sym typeface="PT Sans Narrow"/>
            </a:endParaRPr>
          </a:p>
        </p:txBody>
      </p:sp>
      <p:sp>
        <p:nvSpPr>
          <p:cNvPr id="107" name="Google Shape;107;p19"/>
          <p:cNvSpPr txBox="1">
            <a:spLocks noGrp="1"/>
          </p:cNvSpPr>
          <p:nvPr>
            <p:ph type="body" idx="4294967295"/>
          </p:nvPr>
        </p:nvSpPr>
        <p:spPr>
          <a:xfrm>
            <a:off x="3757800" y="1213725"/>
            <a:ext cx="1628400" cy="16125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US" dirty="0">
                <a:solidFill>
                  <a:schemeClr val="accent2"/>
                </a:solidFill>
                <a:latin typeface="+mn-lt"/>
                <a:ea typeface="PT Sans Narrow"/>
                <a:cs typeface="PT Sans Narrow"/>
                <a:sym typeface="PT Sans Narrow"/>
              </a:rPr>
              <a:t>Mange </a:t>
            </a:r>
            <a:r>
              <a:rPr lang="en-US" dirty="0" err="1">
                <a:solidFill>
                  <a:schemeClr val="accent2"/>
                </a:solidFill>
                <a:latin typeface="+mn-lt"/>
                <a:ea typeface="PT Sans Narrow"/>
                <a:cs typeface="PT Sans Narrow"/>
                <a:sym typeface="PT Sans Narrow"/>
              </a:rPr>
              <a:t>mange</a:t>
            </a:r>
            <a:r>
              <a:rPr lang="en-US" dirty="0">
                <a:solidFill>
                  <a:schemeClr val="accent2"/>
                </a:solidFill>
                <a:latin typeface="+mn-lt"/>
                <a:ea typeface="PT Sans Narrow"/>
                <a:cs typeface="PT Sans Narrow"/>
                <a:sym typeface="PT Sans Narrow"/>
              </a:rPr>
              <a:t> </a:t>
            </a:r>
            <a:r>
              <a:rPr lang="en-US" dirty="0" err="1">
                <a:solidFill>
                  <a:schemeClr val="accent2"/>
                </a:solidFill>
                <a:latin typeface="+mn-lt"/>
                <a:ea typeface="PT Sans Narrow"/>
                <a:cs typeface="PT Sans Narrow"/>
                <a:sym typeface="PT Sans Narrow"/>
              </a:rPr>
              <a:t>mange</a:t>
            </a:r>
            <a:r>
              <a:rPr lang="en-US" dirty="0">
                <a:solidFill>
                  <a:schemeClr val="accent2"/>
                </a:solidFill>
                <a:latin typeface="+mn-lt"/>
                <a:ea typeface="PT Sans Narrow"/>
                <a:cs typeface="PT Sans Narrow"/>
                <a:sym typeface="PT Sans Narrow"/>
              </a:rPr>
              <a:t> </a:t>
            </a:r>
            <a:r>
              <a:rPr lang="en-US" dirty="0" err="1">
                <a:solidFill>
                  <a:schemeClr val="accent2"/>
                </a:solidFill>
                <a:latin typeface="+mn-lt"/>
                <a:ea typeface="PT Sans Narrow"/>
                <a:cs typeface="PT Sans Narrow"/>
                <a:sym typeface="PT Sans Narrow"/>
              </a:rPr>
              <a:t>jakker</a:t>
            </a:r>
            <a:endParaRPr dirty="0">
              <a:solidFill>
                <a:schemeClr val="accent2"/>
              </a:solidFill>
              <a:latin typeface="+mn-lt"/>
              <a:ea typeface="PT Sans Narrow"/>
              <a:cs typeface="PT Sans Narrow"/>
              <a:sym typeface="PT Sans Narrow"/>
            </a:endParaRPr>
          </a:p>
        </p:txBody>
      </p:sp>
      <p:sp>
        <p:nvSpPr>
          <p:cNvPr id="108" name="Google Shape;108;p19"/>
          <p:cNvSpPr txBox="1">
            <a:spLocks noGrp="1"/>
          </p:cNvSpPr>
          <p:nvPr>
            <p:ph type="body" idx="4294967295"/>
          </p:nvPr>
        </p:nvSpPr>
        <p:spPr>
          <a:xfrm>
            <a:off x="2034750" y="1213725"/>
            <a:ext cx="1628400" cy="16125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De fleste gik i plain t-shirt</a:t>
            </a:r>
            <a:endParaRPr dirty="0">
              <a:solidFill>
                <a:schemeClr val="accent2"/>
              </a:solidFill>
              <a:latin typeface="+mn-lt"/>
              <a:ea typeface="PT Sans Narrow"/>
              <a:cs typeface="PT Sans Narrow"/>
              <a:sym typeface="PT Sans Narrow"/>
            </a:endParaRPr>
          </a:p>
        </p:txBody>
      </p:sp>
      <p:sp>
        <p:nvSpPr>
          <p:cNvPr id="109" name="Google Shape;109;p19"/>
          <p:cNvSpPr txBox="1">
            <a:spLocks noGrp="1"/>
          </p:cNvSpPr>
          <p:nvPr>
            <p:ph type="body" idx="4294967295"/>
          </p:nvPr>
        </p:nvSpPr>
        <p:spPr>
          <a:xfrm>
            <a:off x="311700" y="3042591"/>
            <a:ext cx="1628400" cy="16125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T-shirts med print var mest på de mindre børn</a:t>
            </a:r>
            <a:endParaRPr dirty="0">
              <a:solidFill>
                <a:schemeClr val="accent2"/>
              </a:solidFill>
              <a:latin typeface="+mn-lt"/>
              <a:ea typeface="PT Sans Narrow"/>
              <a:cs typeface="PT Sans Narrow"/>
              <a:sym typeface="PT Sans Narrow"/>
            </a:endParaRPr>
          </a:p>
        </p:txBody>
      </p:sp>
      <p:sp>
        <p:nvSpPr>
          <p:cNvPr id="110" name="Google Shape;110;p19"/>
          <p:cNvSpPr txBox="1">
            <a:spLocks noGrp="1"/>
          </p:cNvSpPr>
          <p:nvPr>
            <p:ph type="body" idx="4294967295"/>
          </p:nvPr>
        </p:nvSpPr>
        <p:spPr>
          <a:xfrm>
            <a:off x="7203900" y="3042591"/>
            <a:ext cx="1628400" cy="16125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 kreditkort er stadig den fortrukne betalingsform</a:t>
            </a:r>
            <a:endParaRPr dirty="0">
              <a:solidFill>
                <a:schemeClr val="accent2"/>
              </a:solidFill>
              <a:latin typeface="+mn-lt"/>
              <a:ea typeface="PT Sans Narrow"/>
              <a:cs typeface="PT Sans Narrow"/>
              <a:sym typeface="PT Sans Narrow"/>
            </a:endParaRPr>
          </a:p>
        </p:txBody>
      </p:sp>
      <p:sp>
        <p:nvSpPr>
          <p:cNvPr id="111" name="Google Shape;111;p19"/>
          <p:cNvSpPr txBox="1">
            <a:spLocks noGrp="1"/>
          </p:cNvSpPr>
          <p:nvPr>
            <p:ph type="body" idx="4294967295"/>
          </p:nvPr>
        </p:nvSpPr>
        <p:spPr>
          <a:xfrm>
            <a:off x="5480850" y="3042591"/>
            <a:ext cx="1628400" cy="16125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DK" dirty="0">
                <a:solidFill>
                  <a:schemeClr val="accent2"/>
                </a:solidFill>
                <a:latin typeface="+mn-lt"/>
                <a:ea typeface="PT Sans Narrow"/>
                <a:cs typeface="PT Sans Narrow"/>
                <a:sym typeface="PT Sans Narrow"/>
              </a:rPr>
              <a:t>Mobile </a:t>
            </a:r>
            <a:r>
              <a:rPr lang="da-DK" dirty="0" err="1">
                <a:solidFill>
                  <a:schemeClr val="accent2"/>
                </a:solidFill>
                <a:latin typeface="+mn-lt"/>
                <a:ea typeface="PT Sans Narrow"/>
                <a:cs typeface="PT Sans Narrow"/>
                <a:sym typeface="PT Sans Narrow"/>
              </a:rPr>
              <a:t>wallet</a:t>
            </a:r>
            <a:r>
              <a:rPr lang="da-DK" dirty="0">
                <a:solidFill>
                  <a:schemeClr val="accent2"/>
                </a:solidFill>
                <a:latin typeface="+mn-lt"/>
                <a:ea typeface="PT Sans Narrow"/>
                <a:cs typeface="PT Sans Narrow"/>
                <a:sym typeface="PT Sans Narrow"/>
              </a:rPr>
              <a:t> er blevet en trend af de unge</a:t>
            </a:r>
          </a:p>
        </p:txBody>
      </p:sp>
      <p:sp>
        <p:nvSpPr>
          <p:cNvPr id="112" name="Google Shape;112;p19"/>
          <p:cNvSpPr txBox="1">
            <a:spLocks noGrp="1"/>
          </p:cNvSpPr>
          <p:nvPr>
            <p:ph type="body" idx="4294967295"/>
          </p:nvPr>
        </p:nvSpPr>
        <p:spPr>
          <a:xfrm>
            <a:off x="3757800" y="3042591"/>
            <a:ext cx="1628400" cy="16125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indent="0">
              <a:spcAft>
                <a:spcPts val="1600"/>
              </a:spcAft>
              <a:buNone/>
            </a:pPr>
            <a:r>
              <a:rPr lang="da-DK" dirty="0">
                <a:solidFill>
                  <a:schemeClr val="accent2"/>
                </a:solidFill>
                <a:latin typeface="+mn-lt"/>
                <a:ea typeface="PT Sans Narrow"/>
                <a:cs typeface="PT Sans Narrow"/>
                <a:sym typeface="PT Sans Narrow"/>
              </a:rPr>
              <a:t>Mange browser</a:t>
            </a:r>
          </a:p>
          <a:p>
            <a:pPr marL="0" lvl="0" indent="0" algn="l" rtl="0">
              <a:spcBef>
                <a:spcPts val="0"/>
              </a:spcBef>
              <a:spcAft>
                <a:spcPts val="1600"/>
              </a:spcAft>
              <a:buNone/>
            </a:pPr>
            <a:endParaRPr dirty="0">
              <a:solidFill>
                <a:schemeClr val="accent2"/>
              </a:solidFill>
              <a:latin typeface="+mn-lt"/>
              <a:ea typeface="PT Sans Narrow"/>
              <a:cs typeface="PT Sans Narrow"/>
              <a:sym typeface="PT Sans Narrow"/>
            </a:endParaRPr>
          </a:p>
        </p:txBody>
      </p:sp>
      <p:sp>
        <p:nvSpPr>
          <p:cNvPr id="113" name="Google Shape;113;p19"/>
          <p:cNvSpPr txBox="1">
            <a:spLocks noGrp="1"/>
          </p:cNvSpPr>
          <p:nvPr>
            <p:ph type="body" idx="4294967295"/>
          </p:nvPr>
        </p:nvSpPr>
        <p:spPr>
          <a:xfrm>
            <a:off x="2034750" y="3042591"/>
            <a:ext cx="1628400" cy="16125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US" dirty="0">
                <a:solidFill>
                  <a:schemeClr val="accent2"/>
                </a:solidFill>
                <a:latin typeface="+mn-lt"/>
                <a:ea typeface="PT Sans Narrow"/>
                <a:cs typeface="PT Sans Narrow"/>
                <a:sym typeface="PT Sans Narrow"/>
              </a:rPr>
              <a:t>T-shirt med simple print </a:t>
            </a:r>
            <a:r>
              <a:rPr lang="en-US" dirty="0" err="1">
                <a:solidFill>
                  <a:schemeClr val="accent2"/>
                </a:solidFill>
                <a:latin typeface="+mn-lt"/>
                <a:ea typeface="PT Sans Narrow"/>
                <a:cs typeface="PT Sans Narrow"/>
                <a:sym typeface="PT Sans Narrow"/>
              </a:rPr>
              <a:t>eller</a:t>
            </a:r>
            <a:r>
              <a:rPr lang="en-US" dirty="0">
                <a:solidFill>
                  <a:schemeClr val="accent2"/>
                </a:solidFill>
                <a:latin typeface="+mn-lt"/>
                <a:ea typeface="PT Sans Narrow"/>
                <a:cs typeface="PT Sans Narrow"/>
                <a:sym typeface="PT Sans Narrow"/>
              </a:rPr>
              <a:t> texts</a:t>
            </a:r>
            <a:endParaRPr dirty="0">
              <a:solidFill>
                <a:schemeClr val="accent2"/>
              </a:solidFill>
              <a:latin typeface="+mn-lt"/>
              <a:ea typeface="PT Sans Narrow"/>
              <a:cs typeface="PT Sans Narrow"/>
              <a:sym typeface="PT Sans Narro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a:t>Interview</a:t>
            </a:r>
            <a:endParaRPr/>
          </a:p>
        </p:txBody>
      </p:sp>
      <p:sp>
        <p:nvSpPr>
          <p:cNvPr id="119" name="Google Shape;119;p20"/>
          <p:cNvSpPr txBox="1">
            <a:spLocks noGrp="1"/>
          </p:cNvSpPr>
          <p:nvPr>
            <p:ph type="body" idx="1"/>
          </p:nvPr>
        </p:nvSpPr>
        <p:spPr>
          <a:xfrm>
            <a:off x="311700" y="1509750"/>
            <a:ext cx="3060000" cy="305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dirty="0"/>
              <a:t>[Interview er man finder en person eller flere og har en samtale eller en række spørgsmål om et bestemt emne, det kan lidt bruges til at bekræfte alt det man har fundet ud af inden man begynder sit interview men det kan også bruges til at komme lidt mere i dybden og personens tanker om det konkrete emne.</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120" name="Google Shape;120;p20"/>
          <p:cNvSpPr txBox="1">
            <a:spLocks noGrp="1"/>
          </p:cNvSpPr>
          <p:nvPr>
            <p:ph type="body" idx="2"/>
          </p:nvPr>
        </p:nvSpPr>
        <p:spPr>
          <a:xfrm>
            <a:off x="3854100" y="420550"/>
            <a:ext cx="4978200" cy="4527968"/>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da" dirty="0"/>
              <a:t>[Jeg valgte lidt at gå en semi strukturet interview. Jeg havde lavet nogle spørgsmål hjemme fra som skulle være med til at sætte gang i emnet og få gang i en samtale. Defter inviteret jeg personen med ud og få en kaffe, hvor vi kunne få en samtale kørende. Den første halve time ca, gik med at bare snakke om alle mulige andre ting, hvor jeg så lidt begyndte at spørger ind miljøet for at finde ud af om personen gik meget op i bærdygtighed. </a:t>
            </a:r>
            <a:r>
              <a:rPr lang="da-DK" dirty="0"/>
              <a:t>V</a:t>
            </a:r>
            <a:r>
              <a:rPr lang="da" dirty="0"/>
              <a:t>idste jeg godt i forvejen personen gjorte men han har altid et godt syn på miljøet så ville bare høre mere til det. Derefter spurgte jeg ind til hvor og hvilke butikker han shoppede i, og han havde faktisk kun 1 butik han havde brugt langtid på at finde men som sælger økologisk tøj. </a:t>
            </a:r>
            <a:r>
              <a:rPr lang="da-DK" dirty="0"/>
              <a:t>D</a:t>
            </a:r>
            <a:r>
              <a:rPr lang="da" dirty="0"/>
              <a:t>et forsatte så i godt 30-40min hvor vi snakkede om T-shirts og tøj mærker, hvor han også syntes at de store tøj giganter burde gøre mere for at få økologi på banen. Jeg pitchede også min egen idé til et t-shirt design som han syntes lød meget interresant og glædet sig til at se hvad jeg kom op med at design</a:t>
            </a:r>
            <a:endParaRPr dirty="0"/>
          </a:p>
        </p:txBody>
      </p:sp>
      <p:sp>
        <p:nvSpPr>
          <p:cNvPr id="121" name="Google Shape;121;p20"/>
          <p:cNvSpPr txBox="1">
            <a:spLocks noGrp="1"/>
          </p:cNvSpPr>
          <p:nvPr>
            <p:ph type="body" idx="1"/>
          </p:nvPr>
        </p:nvSpPr>
        <p:spPr>
          <a:xfrm>
            <a:off x="311700" y="1042200"/>
            <a:ext cx="8520600" cy="414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da" sz="900" b="1" dirty="0"/>
              <a:t>Emne:</a:t>
            </a:r>
            <a:r>
              <a:rPr lang="da" sz="900" dirty="0"/>
              <a:t> [</a:t>
            </a:r>
            <a:r>
              <a:rPr lang="da-DK" sz="900" dirty="0"/>
              <a:t>Den interviewedes hensigt, budskab eller motivation</a:t>
            </a:r>
            <a:r>
              <a:rPr lang="da" sz="900" dirty="0"/>
              <a:t>]</a:t>
            </a:r>
            <a:endParaRPr sz="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dirty="0">
                <a:latin typeface="+mn-lt"/>
              </a:rPr>
              <a:t>Indsigter:</a:t>
            </a:r>
            <a:r>
              <a:rPr lang="da" b="1" dirty="0">
                <a:latin typeface="+mn-lt"/>
              </a:rPr>
              <a:t> Interview		</a:t>
            </a:r>
            <a:r>
              <a:rPr lang="da" dirty="0">
                <a:latin typeface="+mn-lt"/>
              </a:rPr>
              <a:t>Emne:</a:t>
            </a:r>
            <a:r>
              <a:rPr lang="da" b="1" dirty="0">
                <a:latin typeface="+mn-lt"/>
              </a:rPr>
              <a:t> [Trends]</a:t>
            </a:r>
            <a:endParaRPr b="1" dirty="0">
              <a:latin typeface="+mn-lt"/>
            </a:endParaRPr>
          </a:p>
        </p:txBody>
      </p:sp>
      <p:sp>
        <p:nvSpPr>
          <p:cNvPr id="127" name="Google Shape;127;p21"/>
          <p:cNvSpPr txBox="1">
            <a:spLocks noGrp="1"/>
          </p:cNvSpPr>
          <p:nvPr>
            <p:ph type="body" idx="4294967295"/>
          </p:nvPr>
        </p:nvSpPr>
        <p:spPr>
          <a:xfrm>
            <a:off x="311700" y="1213725"/>
            <a:ext cx="1628400" cy="16125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Køber lokalt</a:t>
            </a:r>
            <a:endParaRPr dirty="0">
              <a:solidFill>
                <a:schemeClr val="accent2"/>
              </a:solidFill>
              <a:latin typeface="+mn-lt"/>
              <a:ea typeface="PT Sans Narrow"/>
              <a:cs typeface="PT Sans Narrow"/>
              <a:sym typeface="PT Sans Narrow"/>
            </a:endParaRPr>
          </a:p>
        </p:txBody>
      </p:sp>
      <p:sp>
        <p:nvSpPr>
          <p:cNvPr id="128" name="Google Shape;128;p21"/>
          <p:cNvSpPr txBox="1">
            <a:spLocks noGrp="1"/>
          </p:cNvSpPr>
          <p:nvPr>
            <p:ph type="body" idx="4294967295"/>
          </p:nvPr>
        </p:nvSpPr>
        <p:spPr>
          <a:xfrm>
            <a:off x="7203900" y="1213725"/>
            <a:ext cx="1628400" cy="16125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Pris</a:t>
            </a:r>
            <a:endParaRPr dirty="0">
              <a:solidFill>
                <a:schemeClr val="accent2"/>
              </a:solidFill>
              <a:latin typeface="+mn-lt"/>
              <a:ea typeface="PT Sans Narrow"/>
              <a:cs typeface="PT Sans Narrow"/>
              <a:sym typeface="PT Sans Narrow"/>
            </a:endParaRPr>
          </a:p>
        </p:txBody>
      </p:sp>
      <p:sp>
        <p:nvSpPr>
          <p:cNvPr id="129" name="Google Shape;129;p21"/>
          <p:cNvSpPr txBox="1">
            <a:spLocks noGrp="1"/>
          </p:cNvSpPr>
          <p:nvPr>
            <p:ph type="body" idx="4294967295"/>
          </p:nvPr>
        </p:nvSpPr>
        <p:spPr>
          <a:xfrm>
            <a:off x="5480850" y="1213725"/>
            <a:ext cx="1628400" cy="16125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Holdbarhed</a:t>
            </a:r>
            <a:endParaRPr dirty="0">
              <a:solidFill>
                <a:schemeClr val="accent2"/>
              </a:solidFill>
              <a:latin typeface="+mn-lt"/>
              <a:ea typeface="PT Sans Narrow"/>
              <a:cs typeface="PT Sans Narrow"/>
              <a:sym typeface="PT Sans Narrow"/>
            </a:endParaRPr>
          </a:p>
        </p:txBody>
      </p:sp>
      <p:sp>
        <p:nvSpPr>
          <p:cNvPr id="130" name="Google Shape;130;p21"/>
          <p:cNvSpPr txBox="1">
            <a:spLocks noGrp="1"/>
          </p:cNvSpPr>
          <p:nvPr>
            <p:ph type="body" idx="4294967295"/>
          </p:nvPr>
        </p:nvSpPr>
        <p:spPr>
          <a:xfrm>
            <a:off x="3757800" y="1213725"/>
            <a:ext cx="1628400" cy="16125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US" dirty="0" err="1">
                <a:solidFill>
                  <a:schemeClr val="accent2"/>
                </a:solidFill>
                <a:latin typeface="+mn-lt"/>
                <a:ea typeface="PT Sans Narrow"/>
                <a:cs typeface="PT Sans Narrow"/>
                <a:sym typeface="PT Sans Narrow"/>
              </a:rPr>
              <a:t>Kvalitet</a:t>
            </a:r>
            <a:endParaRPr dirty="0">
              <a:solidFill>
                <a:schemeClr val="accent2"/>
              </a:solidFill>
              <a:latin typeface="+mn-lt"/>
              <a:ea typeface="PT Sans Narrow"/>
              <a:cs typeface="PT Sans Narrow"/>
              <a:sym typeface="PT Sans Narrow"/>
            </a:endParaRPr>
          </a:p>
        </p:txBody>
      </p:sp>
      <p:sp>
        <p:nvSpPr>
          <p:cNvPr id="131" name="Google Shape;131;p21"/>
          <p:cNvSpPr txBox="1">
            <a:spLocks noGrp="1"/>
          </p:cNvSpPr>
          <p:nvPr>
            <p:ph type="body" idx="4294967295"/>
          </p:nvPr>
        </p:nvSpPr>
        <p:spPr>
          <a:xfrm>
            <a:off x="2034750" y="1213725"/>
            <a:ext cx="1628400" cy="16125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DK" dirty="0">
                <a:solidFill>
                  <a:schemeClr val="accent2"/>
                </a:solidFill>
                <a:latin typeface="+mn-lt"/>
                <a:ea typeface="PT Sans Narrow"/>
                <a:cs typeface="PT Sans Narrow"/>
                <a:sym typeface="PT Sans Narrow"/>
              </a:rPr>
              <a:t>K</a:t>
            </a:r>
            <a:r>
              <a:rPr lang="da" dirty="0">
                <a:solidFill>
                  <a:schemeClr val="accent2"/>
                </a:solidFill>
                <a:latin typeface="+mn-lt"/>
                <a:ea typeface="PT Sans Narrow"/>
                <a:cs typeface="PT Sans Narrow"/>
                <a:sym typeface="PT Sans Narrow"/>
              </a:rPr>
              <a:t>øber kun t-shirt fra en butik (CoS)</a:t>
            </a:r>
            <a:endParaRPr dirty="0">
              <a:solidFill>
                <a:schemeClr val="accent2"/>
              </a:solidFill>
              <a:latin typeface="+mn-lt"/>
              <a:ea typeface="PT Sans Narrow"/>
              <a:cs typeface="PT Sans Narrow"/>
              <a:sym typeface="PT Sans Narrow"/>
            </a:endParaRPr>
          </a:p>
        </p:txBody>
      </p:sp>
      <p:sp>
        <p:nvSpPr>
          <p:cNvPr id="132" name="Google Shape;132;p21"/>
          <p:cNvSpPr txBox="1">
            <a:spLocks noGrp="1"/>
          </p:cNvSpPr>
          <p:nvPr>
            <p:ph type="body" idx="4294967295"/>
          </p:nvPr>
        </p:nvSpPr>
        <p:spPr>
          <a:xfrm>
            <a:off x="311700" y="3042591"/>
            <a:ext cx="1628400" cy="16125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DK" sz="1600" dirty="0">
                <a:solidFill>
                  <a:schemeClr val="accent2"/>
                </a:solidFill>
                <a:latin typeface="+mn-lt"/>
                <a:ea typeface="PT Sans Narrow"/>
                <a:cs typeface="PT Sans Narrow"/>
                <a:sym typeface="PT Sans Narrow"/>
              </a:rPr>
              <a:t>Ved hvad han skal ha inden han går ind i butikken.</a:t>
            </a:r>
            <a:r>
              <a:rPr lang="da" sz="1600" dirty="0">
                <a:solidFill>
                  <a:schemeClr val="accent2"/>
                </a:solidFill>
                <a:latin typeface="+mn-lt"/>
                <a:ea typeface="PT Sans Narrow"/>
                <a:cs typeface="PT Sans Narrow"/>
                <a:sym typeface="PT Sans Narrow"/>
              </a:rPr>
              <a:t> </a:t>
            </a:r>
            <a:endParaRPr sz="1600" dirty="0">
              <a:solidFill>
                <a:schemeClr val="accent2"/>
              </a:solidFill>
              <a:latin typeface="+mn-lt"/>
              <a:ea typeface="PT Sans Narrow"/>
              <a:cs typeface="PT Sans Narrow"/>
              <a:sym typeface="PT Sans Narrow"/>
            </a:endParaRPr>
          </a:p>
        </p:txBody>
      </p:sp>
      <p:sp>
        <p:nvSpPr>
          <p:cNvPr id="133" name="Google Shape;133;p21"/>
          <p:cNvSpPr txBox="1">
            <a:spLocks noGrp="1"/>
          </p:cNvSpPr>
          <p:nvPr>
            <p:ph type="body" idx="4294967295"/>
          </p:nvPr>
        </p:nvSpPr>
        <p:spPr>
          <a:xfrm>
            <a:off x="7203900" y="3042591"/>
            <a:ext cx="1628400" cy="16125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Hjemmesider var tit for uoverkommelig</a:t>
            </a:r>
            <a:endParaRPr dirty="0">
              <a:solidFill>
                <a:schemeClr val="accent2"/>
              </a:solidFill>
              <a:latin typeface="+mn-lt"/>
              <a:ea typeface="PT Sans Narrow"/>
              <a:cs typeface="PT Sans Narrow"/>
              <a:sym typeface="PT Sans Narrow"/>
            </a:endParaRPr>
          </a:p>
        </p:txBody>
      </p:sp>
      <p:sp>
        <p:nvSpPr>
          <p:cNvPr id="134" name="Google Shape;134;p21"/>
          <p:cNvSpPr txBox="1">
            <a:spLocks noGrp="1"/>
          </p:cNvSpPr>
          <p:nvPr>
            <p:ph type="body" idx="4294967295"/>
          </p:nvPr>
        </p:nvSpPr>
        <p:spPr>
          <a:xfrm>
            <a:off x="5480850" y="3042591"/>
            <a:ext cx="1628400" cy="16125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err="1">
                <a:solidFill>
                  <a:schemeClr val="accent2"/>
                </a:solidFill>
                <a:latin typeface="+mn-lt"/>
                <a:ea typeface="PT Sans Narrow"/>
                <a:cs typeface="PT Sans Narrow"/>
                <a:sym typeface="PT Sans Narrow"/>
              </a:rPr>
              <a:t>Prøver</a:t>
            </a:r>
            <a:r>
              <a:rPr lang="en-US" sz="1600" dirty="0">
                <a:solidFill>
                  <a:schemeClr val="accent2"/>
                </a:solidFill>
                <a:latin typeface="+mn-lt"/>
                <a:ea typeface="PT Sans Narrow"/>
                <a:cs typeface="PT Sans Narrow"/>
                <a:sym typeface="PT Sans Narrow"/>
              </a:rPr>
              <a:t> at </a:t>
            </a:r>
            <a:r>
              <a:rPr lang="en-US" sz="1600" dirty="0" err="1">
                <a:solidFill>
                  <a:schemeClr val="accent2"/>
                </a:solidFill>
                <a:latin typeface="+mn-lt"/>
                <a:ea typeface="PT Sans Narrow"/>
                <a:cs typeface="PT Sans Narrow"/>
                <a:sym typeface="PT Sans Narrow"/>
              </a:rPr>
              <a:t>sætte</a:t>
            </a:r>
            <a:r>
              <a:rPr lang="en-US" sz="1600" dirty="0">
                <a:solidFill>
                  <a:schemeClr val="accent2"/>
                </a:solidFill>
                <a:latin typeface="+mn-lt"/>
                <a:ea typeface="PT Sans Narrow"/>
                <a:cs typeface="PT Sans Narrow"/>
                <a:sym typeface="PT Sans Narrow"/>
              </a:rPr>
              <a:t> focus </a:t>
            </a:r>
            <a:r>
              <a:rPr lang="en-US" sz="1600" dirty="0" err="1">
                <a:solidFill>
                  <a:schemeClr val="accent2"/>
                </a:solidFill>
                <a:latin typeface="+mn-lt"/>
                <a:ea typeface="PT Sans Narrow"/>
                <a:cs typeface="PT Sans Narrow"/>
                <a:sym typeface="PT Sans Narrow"/>
              </a:rPr>
              <a:t>på</a:t>
            </a:r>
            <a:r>
              <a:rPr lang="en-US" sz="1600" dirty="0">
                <a:solidFill>
                  <a:schemeClr val="accent2"/>
                </a:solidFill>
                <a:latin typeface="+mn-lt"/>
                <a:ea typeface="PT Sans Narrow"/>
                <a:cs typeface="PT Sans Narrow"/>
                <a:sym typeface="PT Sans Narrow"/>
              </a:rPr>
              <a:t> </a:t>
            </a:r>
            <a:r>
              <a:rPr lang="en-US" sz="1600" dirty="0" err="1">
                <a:solidFill>
                  <a:schemeClr val="accent2"/>
                </a:solidFill>
                <a:latin typeface="+mn-lt"/>
                <a:ea typeface="PT Sans Narrow"/>
                <a:cs typeface="PT Sans Narrow"/>
                <a:sym typeface="PT Sans Narrow"/>
              </a:rPr>
              <a:t>bæredygtighed</a:t>
            </a:r>
            <a:r>
              <a:rPr lang="en-US" sz="1600" dirty="0">
                <a:solidFill>
                  <a:schemeClr val="accent2"/>
                </a:solidFill>
                <a:latin typeface="+mn-lt"/>
                <a:ea typeface="PT Sans Narrow"/>
                <a:cs typeface="PT Sans Narrow"/>
                <a:sym typeface="PT Sans Narrow"/>
              </a:rPr>
              <a:t> </a:t>
            </a:r>
            <a:endParaRPr sz="1600" dirty="0">
              <a:solidFill>
                <a:schemeClr val="accent2"/>
              </a:solidFill>
              <a:latin typeface="+mn-lt"/>
              <a:ea typeface="PT Sans Narrow"/>
              <a:cs typeface="PT Sans Narrow"/>
              <a:sym typeface="PT Sans Narrow"/>
            </a:endParaRPr>
          </a:p>
        </p:txBody>
      </p:sp>
      <p:sp>
        <p:nvSpPr>
          <p:cNvPr id="135" name="Google Shape;135;p21"/>
          <p:cNvSpPr txBox="1">
            <a:spLocks noGrp="1"/>
          </p:cNvSpPr>
          <p:nvPr>
            <p:ph type="body" idx="4294967295"/>
          </p:nvPr>
        </p:nvSpPr>
        <p:spPr>
          <a:xfrm>
            <a:off x="3757800" y="3042591"/>
            <a:ext cx="1628400" cy="16125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Vind eller sol energi osv.</a:t>
            </a:r>
            <a:endParaRPr dirty="0">
              <a:solidFill>
                <a:schemeClr val="accent2"/>
              </a:solidFill>
              <a:latin typeface="+mn-lt"/>
              <a:ea typeface="PT Sans Narrow"/>
              <a:cs typeface="PT Sans Narrow"/>
              <a:sym typeface="PT Sans Narrow"/>
            </a:endParaRPr>
          </a:p>
        </p:txBody>
      </p:sp>
      <p:sp>
        <p:nvSpPr>
          <p:cNvPr id="136" name="Google Shape;136;p21"/>
          <p:cNvSpPr txBox="1">
            <a:spLocks noGrp="1"/>
          </p:cNvSpPr>
          <p:nvPr>
            <p:ph type="body" idx="4294967295"/>
          </p:nvPr>
        </p:nvSpPr>
        <p:spPr>
          <a:xfrm>
            <a:off x="2034750" y="3042591"/>
            <a:ext cx="1628400" cy="16125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sz="1600" dirty="0">
                <a:solidFill>
                  <a:schemeClr val="accent2"/>
                </a:solidFill>
                <a:latin typeface="+mn-lt"/>
                <a:ea typeface="PT Sans Narrow"/>
                <a:cs typeface="PT Sans Narrow"/>
                <a:sym typeface="PT Sans Narrow"/>
              </a:rPr>
              <a:t>Økologisk båmuld produceret med vedvarende nergi</a:t>
            </a:r>
            <a:endParaRPr sz="1600" dirty="0">
              <a:solidFill>
                <a:schemeClr val="accent2"/>
              </a:solidFill>
              <a:latin typeface="+mn-lt"/>
              <a:ea typeface="PT Sans Narrow"/>
              <a:cs typeface="PT Sans Narrow"/>
              <a:sym typeface="PT Sans Narro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66666"/>
        </a:solidFill>
        <a:effectLst/>
      </p:bgPr>
    </p:bg>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dirty="0"/>
              <a:t>Survey</a:t>
            </a:r>
            <a:endParaRPr dirty="0"/>
          </a:p>
        </p:txBody>
      </p:sp>
      <p:sp>
        <p:nvSpPr>
          <p:cNvPr id="142" name="Google Shape;142;p22"/>
          <p:cNvSpPr txBox="1">
            <a:spLocks noGrp="1"/>
          </p:cNvSpPr>
          <p:nvPr>
            <p:ph type="body" idx="1"/>
          </p:nvPr>
        </p:nvSpPr>
        <p:spPr>
          <a:xfrm>
            <a:off x="311700" y="1509750"/>
            <a:ext cx="3060000" cy="305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Survey er et </a:t>
            </a:r>
            <a:r>
              <a:rPr lang="en-US" dirty="0" err="1"/>
              <a:t>spørgeskema</a:t>
            </a:r>
            <a:r>
              <a:rPr lang="en-US" dirty="0"/>
              <a:t>, </a:t>
            </a:r>
            <a:r>
              <a:rPr lang="en-US" dirty="0" err="1"/>
              <a:t>hvor</a:t>
            </a:r>
            <a:r>
              <a:rPr lang="en-US" dirty="0"/>
              <a:t> du </a:t>
            </a:r>
            <a:r>
              <a:rPr lang="en-US" dirty="0" err="1"/>
              <a:t>kan</a:t>
            </a:r>
            <a:r>
              <a:rPr lang="en-US" dirty="0"/>
              <a:t> </a:t>
            </a:r>
            <a:r>
              <a:rPr lang="en-US" dirty="0" err="1"/>
              <a:t>indsamle</a:t>
            </a:r>
            <a:r>
              <a:rPr lang="en-US" dirty="0"/>
              <a:t> </a:t>
            </a:r>
            <a:r>
              <a:rPr lang="en-US" dirty="0" err="1"/>
              <a:t>en</a:t>
            </a:r>
            <a:r>
              <a:rPr lang="en-US" dirty="0"/>
              <a:t> masse information om </a:t>
            </a:r>
            <a:r>
              <a:rPr lang="en-US" dirty="0" err="1"/>
              <a:t>hvordan</a:t>
            </a:r>
            <a:r>
              <a:rPr lang="en-US" dirty="0"/>
              <a:t> </a:t>
            </a:r>
            <a:r>
              <a:rPr lang="en-US" dirty="0" err="1"/>
              <a:t>forskellige</a:t>
            </a:r>
            <a:r>
              <a:rPr lang="en-US" dirty="0"/>
              <a:t> </a:t>
            </a:r>
            <a:r>
              <a:rPr lang="en-US" dirty="0" err="1"/>
              <a:t>personer</a:t>
            </a:r>
            <a:r>
              <a:rPr lang="en-US" dirty="0"/>
              <a:t> </a:t>
            </a:r>
            <a:r>
              <a:rPr lang="en-US" dirty="0" err="1"/>
              <a:t>har</a:t>
            </a:r>
            <a:r>
              <a:rPr lang="en-US" dirty="0"/>
              <a:t> </a:t>
            </a:r>
            <a:r>
              <a:rPr lang="en-US" dirty="0" err="1"/>
              <a:t>en</a:t>
            </a:r>
            <a:r>
              <a:rPr lang="en-US" dirty="0"/>
              <a:t> </a:t>
            </a:r>
            <a:r>
              <a:rPr lang="en-US" dirty="0" err="1"/>
              <a:t>holdning</a:t>
            </a:r>
            <a:r>
              <a:rPr lang="en-US" dirty="0"/>
              <a:t> </a:t>
            </a:r>
            <a:r>
              <a:rPr lang="en-US" dirty="0" err="1"/>
              <a:t>til</a:t>
            </a:r>
            <a:r>
              <a:rPr lang="en-US" dirty="0"/>
              <a:t> det </a:t>
            </a:r>
            <a:r>
              <a:rPr lang="en-US" dirty="0" err="1"/>
              <a:t>emne</a:t>
            </a:r>
            <a:r>
              <a:rPr lang="en-US" dirty="0"/>
              <a:t> du </a:t>
            </a:r>
            <a:r>
              <a:rPr lang="en-US" dirty="0" err="1"/>
              <a:t>fokusere</a:t>
            </a:r>
            <a:r>
              <a:rPr lang="en-US" dirty="0"/>
              <a:t> </a:t>
            </a:r>
            <a:r>
              <a:rPr lang="en-US" dirty="0" err="1"/>
              <a:t>dit</a:t>
            </a:r>
            <a:r>
              <a:rPr lang="en-US" dirty="0"/>
              <a:t> </a:t>
            </a:r>
            <a:r>
              <a:rPr lang="en-US" dirty="0" err="1"/>
              <a:t>spørgeskema</a:t>
            </a:r>
            <a:r>
              <a:rPr lang="en-US" dirty="0"/>
              <a:t> </a:t>
            </a:r>
            <a:r>
              <a:rPr lang="en-US" dirty="0" err="1"/>
              <a:t>omkring</a:t>
            </a:r>
            <a:r>
              <a:rPr lang="en-US" dirty="0"/>
              <a:t>.</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143" name="Google Shape;143;p22"/>
          <p:cNvSpPr txBox="1">
            <a:spLocks noGrp="1"/>
          </p:cNvSpPr>
          <p:nvPr>
            <p:ph type="body" idx="2"/>
          </p:nvPr>
        </p:nvSpPr>
        <p:spPr>
          <a:xfrm>
            <a:off x="3854125" y="1509750"/>
            <a:ext cx="4978200" cy="3059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dirty="0"/>
              <a:t>Da </a:t>
            </a:r>
            <a:r>
              <a:rPr lang="en-GB" dirty="0" err="1"/>
              <a:t>jeg</a:t>
            </a:r>
            <a:r>
              <a:rPr lang="en-GB" dirty="0"/>
              <a:t> </a:t>
            </a:r>
            <a:r>
              <a:rPr lang="en-GB" dirty="0" err="1"/>
              <a:t>har</a:t>
            </a:r>
            <a:r>
              <a:rPr lang="en-GB" dirty="0"/>
              <a:t> </a:t>
            </a:r>
            <a:r>
              <a:rPr lang="en-GB" dirty="0" err="1"/>
              <a:t>fokuseret</a:t>
            </a:r>
            <a:r>
              <a:rPr lang="en-GB" dirty="0"/>
              <a:t> </a:t>
            </a:r>
            <a:r>
              <a:rPr lang="en-GB" dirty="0" err="1"/>
              <a:t>mest</a:t>
            </a:r>
            <a:r>
              <a:rPr lang="en-GB" dirty="0"/>
              <a:t> </a:t>
            </a:r>
            <a:r>
              <a:rPr lang="en-GB" dirty="0" err="1"/>
              <a:t>på</a:t>
            </a:r>
            <a:r>
              <a:rPr lang="en-GB" dirty="0"/>
              <a:t> at om folk </a:t>
            </a:r>
            <a:r>
              <a:rPr lang="en-GB" dirty="0" err="1"/>
              <a:t>går</a:t>
            </a:r>
            <a:r>
              <a:rPr lang="en-GB" dirty="0"/>
              <a:t> op I </a:t>
            </a:r>
            <a:r>
              <a:rPr lang="en-GB" dirty="0" err="1"/>
              <a:t>bærdygtighed</a:t>
            </a:r>
            <a:r>
              <a:rPr lang="en-GB" dirty="0"/>
              <a:t>, </a:t>
            </a:r>
            <a:r>
              <a:rPr lang="en-GB" dirty="0" err="1"/>
              <a:t>har</a:t>
            </a:r>
            <a:r>
              <a:rPr lang="en-GB" dirty="0"/>
              <a:t> min </a:t>
            </a:r>
            <a:r>
              <a:rPr lang="en-GB" dirty="0" err="1"/>
              <a:t>spørge</a:t>
            </a:r>
            <a:r>
              <a:rPr lang="en-GB" dirty="0"/>
              <a:t> </a:t>
            </a:r>
            <a:r>
              <a:rPr lang="en-GB" dirty="0" err="1"/>
              <a:t>skema</a:t>
            </a:r>
            <a:r>
              <a:rPr lang="en-GB" dirty="0"/>
              <a:t> </a:t>
            </a:r>
            <a:r>
              <a:rPr lang="en-GB" dirty="0" err="1"/>
              <a:t>været</a:t>
            </a:r>
            <a:r>
              <a:rPr lang="en-GB" dirty="0"/>
              <a:t> </a:t>
            </a:r>
            <a:r>
              <a:rPr lang="en-GB" dirty="0" err="1"/>
              <a:t>fokuseret</a:t>
            </a:r>
            <a:r>
              <a:rPr lang="en-GB" dirty="0"/>
              <a:t> om </a:t>
            </a:r>
            <a:r>
              <a:rPr lang="en-GB" dirty="0" err="1"/>
              <a:t>hvorvidt</a:t>
            </a:r>
            <a:r>
              <a:rPr lang="en-GB" dirty="0"/>
              <a:t> folk handler </a:t>
            </a:r>
            <a:r>
              <a:rPr lang="en-GB" dirty="0" err="1"/>
              <a:t>lokalt</a:t>
            </a:r>
            <a:r>
              <a:rPr lang="en-GB" dirty="0"/>
              <a:t> </a:t>
            </a:r>
            <a:r>
              <a:rPr lang="en-GB" dirty="0" err="1"/>
              <a:t>eller</a:t>
            </a:r>
            <a:r>
              <a:rPr lang="en-GB" dirty="0"/>
              <a:t> online </a:t>
            </a:r>
            <a:r>
              <a:rPr lang="en-GB" dirty="0" err="1"/>
              <a:t>eller</a:t>
            </a:r>
            <a:r>
              <a:rPr lang="en-GB" dirty="0"/>
              <a:t> om de </a:t>
            </a:r>
            <a:r>
              <a:rPr lang="en-GB" dirty="0" err="1"/>
              <a:t>overhovedet</a:t>
            </a:r>
            <a:r>
              <a:rPr lang="en-GB" dirty="0"/>
              <a:t> </a:t>
            </a:r>
            <a:r>
              <a:rPr lang="en-GB" dirty="0" err="1"/>
              <a:t>går</a:t>
            </a:r>
            <a:r>
              <a:rPr lang="en-GB" dirty="0"/>
              <a:t> op I </a:t>
            </a:r>
            <a:r>
              <a:rPr lang="en-GB" dirty="0" err="1"/>
              <a:t>hvilke</a:t>
            </a:r>
            <a:r>
              <a:rPr lang="en-GB" dirty="0"/>
              <a:t> </a:t>
            </a:r>
            <a:r>
              <a:rPr lang="en-GB" dirty="0" err="1"/>
              <a:t>materiale</a:t>
            </a:r>
            <a:r>
              <a:rPr lang="en-GB" dirty="0"/>
              <a:t> </a:t>
            </a:r>
            <a:r>
              <a:rPr lang="en-GB" dirty="0" err="1"/>
              <a:t>deres</a:t>
            </a:r>
            <a:r>
              <a:rPr lang="en-GB" dirty="0"/>
              <a:t> T-shirts er </a:t>
            </a:r>
            <a:r>
              <a:rPr lang="en-GB" dirty="0" err="1"/>
              <a:t>lavet</a:t>
            </a:r>
            <a:r>
              <a:rPr lang="en-GB" dirty="0"/>
              <a:t> </a:t>
            </a:r>
            <a:r>
              <a:rPr lang="en-GB" dirty="0" err="1"/>
              <a:t>af</a:t>
            </a:r>
            <a:r>
              <a:rPr lang="en-GB" dirty="0"/>
              <a:t>.</a:t>
            </a:r>
          </a:p>
        </p:txBody>
      </p:sp>
      <p:sp>
        <p:nvSpPr>
          <p:cNvPr id="144" name="Google Shape;144;p22"/>
          <p:cNvSpPr txBox="1">
            <a:spLocks noGrp="1"/>
          </p:cNvSpPr>
          <p:nvPr>
            <p:ph type="body" idx="1"/>
          </p:nvPr>
        </p:nvSpPr>
        <p:spPr>
          <a:xfrm>
            <a:off x="311700" y="1042200"/>
            <a:ext cx="8520600" cy="414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da" b="1" dirty="0"/>
              <a:t>Emne:</a:t>
            </a:r>
            <a:r>
              <a:rPr lang="da" dirty="0"/>
              <a:t> [Bærdygtighed]</a:t>
            </a:r>
            <a:endParaRPr dirty="0"/>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5029</TotalTime>
  <Words>1193</Words>
  <Application>Microsoft Office PowerPoint</Application>
  <PresentationFormat>Skærmshow (16:9)</PresentationFormat>
  <Paragraphs>87</Paragraphs>
  <Slides>18</Slides>
  <Notes>11</Notes>
  <HiddenSlides>0</HiddenSlides>
  <MMClips>0</MMClips>
  <ScaleCrop>false</ScaleCrop>
  <HeadingPairs>
    <vt:vector size="6" baseType="variant">
      <vt:variant>
        <vt:lpstr>Benyttede skrifttyper</vt:lpstr>
      </vt:variant>
      <vt:variant>
        <vt:i4>1</vt:i4>
      </vt:variant>
      <vt:variant>
        <vt:lpstr>Tema</vt:lpstr>
      </vt:variant>
      <vt:variant>
        <vt:i4>1</vt:i4>
      </vt:variant>
      <vt:variant>
        <vt:lpstr>Slidetitler</vt:lpstr>
      </vt:variant>
      <vt:variant>
        <vt:i4>18</vt:i4>
      </vt:variant>
    </vt:vector>
  </HeadingPairs>
  <TitlesOfParts>
    <vt:vector size="20" baseType="lpstr">
      <vt:lpstr>Arial</vt:lpstr>
      <vt:lpstr>Simple Dark</vt:lpstr>
      <vt:lpstr>03.01.01 - Research</vt:lpstr>
      <vt:lpstr>Indledende research</vt:lpstr>
      <vt:lpstr>Desk research</vt:lpstr>
      <vt:lpstr>Indsigter: Desk research Emne: [Trends]</vt:lpstr>
      <vt:lpstr>Observation</vt:lpstr>
      <vt:lpstr>Indsigter: Observation  Emne: [Trends]</vt:lpstr>
      <vt:lpstr>Interview</vt:lpstr>
      <vt:lpstr>Indsigter: Interview  Emne: [Trends]</vt:lpstr>
      <vt:lpstr>Survey</vt:lpstr>
      <vt:lpstr>PowerPoint-præsentation</vt:lpstr>
      <vt:lpstr>PowerPoint-præsentation</vt:lpstr>
      <vt:lpstr>PowerPoint-præsentation</vt:lpstr>
      <vt:lpstr>PowerPoint-præsentation</vt:lpstr>
      <vt:lpstr>PowerPoint-præsentation</vt:lpstr>
      <vt:lpstr>PowerPoint-præsentation</vt:lpstr>
      <vt:lpstr>Indsigter: Survey  Emne: [bærdygtighed]</vt:lpstr>
      <vt:lpstr>Koncept</vt:lpstr>
      <vt:lpstr>MiSo T-shirts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 Dette er en indholdsskabelon. Redigér eller lav din helt egen version!</dc:title>
  <dc:creator>simon melbye andersen</dc:creator>
  <cp:lastModifiedBy>Simon Melbye Andersen</cp:lastModifiedBy>
  <cp:revision>4</cp:revision>
  <dcterms:modified xsi:type="dcterms:W3CDTF">2023-03-14T08:41:06Z</dcterms:modified>
</cp:coreProperties>
</file>