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hum Ahmad" initials="AA" lastIdx="2" clrIdx="0">
    <p:extLst>
      <p:ext uri="{19B8F6BF-5375-455C-9EA6-DF929625EA0E}">
        <p15:presenceInfo xmlns:p15="http://schemas.microsoft.com/office/powerpoint/2012/main" userId="63457b4e00d0c1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54FE3-9F98-4AFD-A756-1FD7E2172E79}" v="65" dt="2021-08-02T16:37:40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4D9C0-F759-44B6-B30B-5CE909BB6A2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030EDE3-5A4A-421E-8DD4-2CEBE4687304}">
      <dgm:prSet/>
      <dgm:spPr/>
      <dgm:t>
        <a:bodyPr/>
        <a:lstStyle/>
        <a:p>
          <a:r>
            <a:rPr lang="en-US"/>
            <a:t>Ride Sharing Services are much more profitable than taxis in the long run and would be the better investment</a:t>
          </a:r>
        </a:p>
      </dgm:t>
    </dgm:pt>
    <dgm:pt modelId="{3816DF36-AAD2-4D56-8F91-7CA40387FBE1}" type="parTrans" cxnId="{354DFCB7-B836-4436-9371-2979060FB978}">
      <dgm:prSet/>
      <dgm:spPr/>
      <dgm:t>
        <a:bodyPr/>
        <a:lstStyle/>
        <a:p>
          <a:endParaRPr lang="en-US"/>
        </a:p>
      </dgm:t>
    </dgm:pt>
    <dgm:pt modelId="{47E9E0EE-9F5F-42F4-9315-BAE489A793DE}" type="sibTrans" cxnId="{354DFCB7-B836-4436-9371-2979060FB978}">
      <dgm:prSet/>
      <dgm:spPr/>
      <dgm:t>
        <a:bodyPr/>
        <a:lstStyle/>
        <a:p>
          <a:endParaRPr lang="en-US"/>
        </a:p>
      </dgm:t>
    </dgm:pt>
    <dgm:pt modelId="{85D6944C-8667-41F9-AF88-7AF1CF3F33AB}">
      <dgm:prSet/>
      <dgm:spPr/>
      <dgm:t>
        <a:bodyPr/>
        <a:lstStyle/>
        <a:p>
          <a:r>
            <a:rPr lang="en-US"/>
            <a:t>Between the two taxi companies, Yellow Cab is the much better option for investment</a:t>
          </a:r>
        </a:p>
      </dgm:t>
    </dgm:pt>
    <dgm:pt modelId="{FA5DB0B8-FB9B-49E5-AF60-E4FE750F890A}" type="parTrans" cxnId="{D95B66CD-75A0-44D4-B847-6610FE4C8B72}">
      <dgm:prSet/>
      <dgm:spPr/>
      <dgm:t>
        <a:bodyPr/>
        <a:lstStyle/>
        <a:p>
          <a:endParaRPr lang="en-US"/>
        </a:p>
      </dgm:t>
    </dgm:pt>
    <dgm:pt modelId="{08837290-09AD-4AAC-A93F-59A9C46F68E0}" type="sibTrans" cxnId="{D95B66CD-75A0-44D4-B847-6610FE4C8B72}">
      <dgm:prSet/>
      <dgm:spPr/>
      <dgm:t>
        <a:bodyPr/>
        <a:lstStyle/>
        <a:p>
          <a:endParaRPr lang="en-US"/>
        </a:p>
      </dgm:t>
    </dgm:pt>
    <dgm:pt modelId="{12C351D5-03AB-47C0-A44B-3C956599C134}">
      <dgm:prSet/>
      <dgm:spPr/>
      <dgm:t>
        <a:bodyPr/>
        <a:lstStyle/>
        <a:p>
          <a:r>
            <a:rPr lang="en-US"/>
            <a:t>With a majority share of Yellow Cab shares, the firm could influence the company to downsize and focus on urban areas</a:t>
          </a:r>
        </a:p>
      </dgm:t>
    </dgm:pt>
    <dgm:pt modelId="{4A988801-8AC2-461D-B23D-5ED83D7EC03A}" type="parTrans" cxnId="{FE887508-BF44-4C48-8E2B-9F7D27ECFC07}">
      <dgm:prSet/>
      <dgm:spPr/>
      <dgm:t>
        <a:bodyPr/>
        <a:lstStyle/>
        <a:p>
          <a:endParaRPr lang="en-US"/>
        </a:p>
      </dgm:t>
    </dgm:pt>
    <dgm:pt modelId="{AB1C1CA7-B6F8-4D27-811E-009D9FF4E556}" type="sibTrans" cxnId="{FE887508-BF44-4C48-8E2B-9F7D27ECFC07}">
      <dgm:prSet/>
      <dgm:spPr/>
      <dgm:t>
        <a:bodyPr/>
        <a:lstStyle/>
        <a:p>
          <a:endParaRPr lang="en-US"/>
        </a:p>
      </dgm:t>
    </dgm:pt>
    <dgm:pt modelId="{B3BF6883-378C-430F-8487-15BF96993938}">
      <dgm:prSet/>
      <dgm:spPr/>
      <dgm:t>
        <a:bodyPr/>
        <a:lstStyle/>
        <a:p>
          <a:r>
            <a:rPr lang="en-US"/>
            <a:t>Focus on maximizing profit in cities such as New York and Chicago and beating all competition there</a:t>
          </a:r>
        </a:p>
      </dgm:t>
    </dgm:pt>
    <dgm:pt modelId="{F6BE3D0E-F339-4CC1-B5EF-A838D9689FA9}" type="parTrans" cxnId="{8401C05B-ACE1-4761-A3DE-4929656D31B6}">
      <dgm:prSet/>
      <dgm:spPr/>
      <dgm:t>
        <a:bodyPr/>
        <a:lstStyle/>
        <a:p>
          <a:endParaRPr lang="en-US"/>
        </a:p>
      </dgm:t>
    </dgm:pt>
    <dgm:pt modelId="{B45F6445-EB80-405D-A698-A97F0B535A6F}" type="sibTrans" cxnId="{8401C05B-ACE1-4761-A3DE-4929656D31B6}">
      <dgm:prSet/>
      <dgm:spPr/>
      <dgm:t>
        <a:bodyPr/>
        <a:lstStyle/>
        <a:p>
          <a:endParaRPr lang="en-US"/>
        </a:p>
      </dgm:t>
    </dgm:pt>
    <dgm:pt modelId="{6E9D9CD1-B5AE-4959-9E28-AF6A1EECDBD2}">
      <dgm:prSet/>
      <dgm:spPr/>
      <dgm:t>
        <a:bodyPr/>
        <a:lstStyle/>
        <a:p>
          <a:r>
            <a:rPr lang="en-US"/>
            <a:t>The best time to invest for short term profit is January</a:t>
          </a:r>
        </a:p>
      </dgm:t>
    </dgm:pt>
    <dgm:pt modelId="{0F8360B1-D067-4130-A972-EB57B26106FB}" type="parTrans" cxnId="{162CD56C-E4E1-43F9-8863-8E9137ECA107}">
      <dgm:prSet/>
      <dgm:spPr/>
      <dgm:t>
        <a:bodyPr/>
        <a:lstStyle/>
        <a:p>
          <a:endParaRPr lang="en-US"/>
        </a:p>
      </dgm:t>
    </dgm:pt>
    <dgm:pt modelId="{B88D8665-5CD5-4170-9FE6-23248A9B31A8}" type="sibTrans" cxnId="{162CD56C-E4E1-43F9-8863-8E9137ECA107}">
      <dgm:prSet/>
      <dgm:spPr/>
      <dgm:t>
        <a:bodyPr/>
        <a:lstStyle/>
        <a:p>
          <a:endParaRPr lang="en-US"/>
        </a:p>
      </dgm:t>
    </dgm:pt>
    <dgm:pt modelId="{D1066974-CCD7-49C9-ADF5-A88E35762E72}" type="pres">
      <dgm:prSet presAssocID="{FC54D9C0-F759-44B6-B30B-5CE909BB6A29}" presName="diagram" presStyleCnt="0">
        <dgm:presLayoutVars>
          <dgm:dir/>
          <dgm:resizeHandles val="exact"/>
        </dgm:presLayoutVars>
      </dgm:prSet>
      <dgm:spPr/>
    </dgm:pt>
    <dgm:pt modelId="{AA83F50E-F90E-475E-926D-3C072E97F8B0}" type="pres">
      <dgm:prSet presAssocID="{9030EDE3-5A4A-421E-8DD4-2CEBE4687304}" presName="node" presStyleLbl="node1" presStyleIdx="0" presStyleCnt="5">
        <dgm:presLayoutVars>
          <dgm:bulletEnabled val="1"/>
        </dgm:presLayoutVars>
      </dgm:prSet>
      <dgm:spPr/>
    </dgm:pt>
    <dgm:pt modelId="{D310DB79-CE79-4871-A080-A6AC65CC6E37}" type="pres">
      <dgm:prSet presAssocID="{47E9E0EE-9F5F-42F4-9315-BAE489A793DE}" presName="sibTrans" presStyleCnt="0"/>
      <dgm:spPr/>
    </dgm:pt>
    <dgm:pt modelId="{6291AB94-E344-4870-AFA6-EEF3AAB36CBA}" type="pres">
      <dgm:prSet presAssocID="{85D6944C-8667-41F9-AF88-7AF1CF3F33AB}" presName="node" presStyleLbl="node1" presStyleIdx="1" presStyleCnt="5">
        <dgm:presLayoutVars>
          <dgm:bulletEnabled val="1"/>
        </dgm:presLayoutVars>
      </dgm:prSet>
      <dgm:spPr/>
    </dgm:pt>
    <dgm:pt modelId="{2F775442-4605-4CB3-8B90-15F0B27287B0}" type="pres">
      <dgm:prSet presAssocID="{08837290-09AD-4AAC-A93F-59A9C46F68E0}" presName="sibTrans" presStyleCnt="0"/>
      <dgm:spPr/>
    </dgm:pt>
    <dgm:pt modelId="{9201574A-66B4-4DB4-8F2B-4A3E8F2A5133}" type="pres">
      <dgm:prSet presAssocID="{12C351D5-03AB-47C0-A44B-3C956599C134}" presName="node" presStyleLbl="node1" presStyleIdx="2" presStyleCnt="5">
        <dgm:presLayoutVars>
          <dgm:bulletEnabled val="1"/>
        </dgm:presLayoutVars>
      </dgm:prSet>
      <dgm:spPr/>
    </dgm:pt>
    <dgm:pt modelId="{0AF3A2C7-7E5F-43C0-A3C1-97B90F3C3786}" type="pres">
      <dgm:prSet presAssocID="{AB1C1CA7-B6F8-4D27-811E-009D9FF4E556}" presName="sibTrans" presStyleCnt="0"/>
      <dgm:spPr/>
    </dgm:pt>
    <dgm:pt modelId="{A4B16FC1-5472-43F4-B470-23219283EBD5}" type="pres">
      <dgm:prSet presAssocID="{B3BF6883-378C-430F-8487-15BF96993938}" presName="node" presStyleLbl="node1" presStyleIdx="3" presStyleCnt="5">
        <dgm:presLayoutVars>
          <dgm:bulletEnabled val="1"/>
        </dgm:presLayoutVars>
      </dgm:prSet>
      <dgm:spPr/>
    </dgm:pt>
    <dgm:pt modelId="{25577949-6CED-4970-8EB4-04955B78A6B9}" type="pres">
      <dgm:prSet presAssocID="{B45F6445-EB80-405D-A698-A97F0B535A6F}" presName="sibTrans" presStyleCnt="0"/>
      <dgm:spPr/>
    </dgm:pt>
    <dgm:pt modelId="{575BFC44-64D3-4FDC-AE3C-7BAA436CA22A}" type="pres">
      <dgm:prSet presAssocID="{6E9D9CD1-B5AE-4959-9E28-AF6A1EECDBD2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87508-BF44-4C48-8E2B-9F7D27ECFC07}" srcId="{FC54D9C0-F759-44B6-B30B-5CE909BB6A29}" destId="{12C351D5-03AB-47C0-A44B-3C956599C134}" srcOrd="2" destOrd="0" parTransId="{4A988801-8AC2-461D-B23D-5ED83D7EC03A}" sibTransId="{AB1C1CA7-B6F8-4D27-811E-009D9FF4E556}"/>
    <dgm:cxn modelId="{8401C05B-ACE1-4761-A3DE-4929656D31B6}" srcId="{FC54D9C0-F759-44B6-B30B-5CE909BB6A29}" destId="{B3BF6883-378C-430F-8487-15BF96993938}" srcOrd="3" destOrd="0" parTransId="{F6BE3D0E-F339-4CC1-B5EF-A838D9689FA9}" sibTransId="{B45F6445-EB80-405D-A698-A97F0B535A6F}"/>
    <dgm:cxn modelId="{162CD56C-E4E1-43F9-8863-8E9137ECA107}" srcId="{FC54D9C0-F759-44B6-B30B-5CE909BB6A29}" destId="{6E9D9CD1-B5AE-4959-9E28-AF6A1EECDBD2}" srcOrd="4" destOrd="0" parTransId="{0F8360B1-D067-4130-A972-EB57B26106FB}" sibTransId="{B88D8665-5CD5-4170-9FE6-23248A9B31A8}"/>
    <dgm:cxn modelId="{9EC33952-24FC-481E-8017-C2272E5BD751}" type="presOf" srcId="{9030EDE3-5A4A-421E-8DD4-2CEBE4687304}" destId="{AA83F50E-F90E-475E-926D-3C072E97F8B0}" srcOrd="0" destOrd="0" presId="urn:microsoft.com/office/officeart/2005/8/layout/default"/>
    <dgm:cxn modelId="{4B1EF85A-854D-4D8E-A322-12F4D4109117}" type="presOf" srcId="{FC54D9C0-F759-44B6-B30B-5CE909BB6A29}" destId="{D1066974-CCD7-49C9-ADF5-A88E35762E72}" srcOrd="0" destOrd="0" presId="urn:microsoft.com/office/officeart/2005/8/layout/default"/>
    <dgm:cxn modelId="{33B6B1B1-FCA9-4293-8659-01BA4BD85FE4}" type="presOf" srcId="{B3BF6883-378C-430F-8487-15BF96993938}" destId="{A4B16FC1-5472-43F4-B470-23219283EBD5}" srcOrd="0" destOrd="0" presId="urn:microsoft.com/office/officeart/2005/8/layout/default"/>
    <dgm:cxn modelId="{354DFCB7-B836-4436-9371-2979060FB978}" srcId="{FC54D9C0-F759-44B6-B30B-5CE909BB6A29}" destId="{9030EDE3-5A4A-421E-8DD4-2CEBE4687304}" srcOrd="0" destOrd="0" parTransId="{3816DF36-AAD2-4D56-8F91-7CA40387FBE1}" sibTransId="{47E9E0EE-9F5F-42F4-9315-BAE489A793DE}"/>
    <dgm:cxn modelId="{D95B66CD-75A0-44D4-B847-6610FE4C8B72}" srcId="{FC54D9C0-F759-44B6-B30B-5CE909BB6A29}" destId="{85D6944C-8667-41F9-AF88-7AF1CF3F33AB}" srcOrd="1" destOrd="0" parTransId="{FA5DB0B8-FB9B-49E5-AF60-E4FE750F890A}" sibTransId="{08837290-09AD-4AAC-A93F-59A9C46F68E0}"/>
    <dgm:cxn modelId="{20D823E3-7293-4D39-AFDC-5677D150F4ED}" type="presOf" srcId="{85D6944C-8667-41F9-AF88-7AF1CF3F33AB}" destId="{6291AB94-E344-4870-AFA6-EEF3AAB36CBA}" srcOrd="0" destOrd="0" presId="urn:microsoft.com/office/officeart/2005/8/layout/default"/>
    <dgm:cxn modelId="{80A30AEF-FBAC-4E64-AA32-AF0CB3F1161E}" type="presOf" srcId="{6E9D9CD1-B5AE-4959-9E28-AF6A1EECDBD2}" destId="{575BFC44-64D3-4FDC-AE3C-7BAA436CA22A}" srcOrd="0" destOrd="0" presId="urn:microsoft.com/office/officeart/2005/8/layout/default"/>
    <dgm:cxn modelId="{32B050F7-6967-44B2-9A69-E6FF7B078FA2}" type="presOf" srcId="{12C351D5-03AB-47C0-A44B-3C956599C134}" destId="{9201574A-66B4-4DB4-8F2B-4A3E8F2A5133}" srcOrd="0" destOrd="0" presId="urn:microsoft.com/office/officeart/2005/8/layout/default"/>
    <dgm:cxn modelId="{F2056818-862A-4140-91B7-404461054616}" type="presParOf" srcId="{D1066974-CCD7-49C9-ADF5-A88E35762E72}" destId="{AA83F50E-F90E-475E-926D-3C072E97F8B0}" srcOrd="0" destOrd="0" presId="urn:microsoft.com/office/officeart/2005/8/layout/default"/>
    <dgm:cxn modelId="{36F3BFE2-6697-4C21-80C7-563273195A75}" type="presParOf" srcId="{D1066974-CCD7-49C9-ADF5-A88E35762E72}" destId="{D310DB79-CE79-4871-A080-A6AC65CC6E37}" srcOrd="1" destOrd="0" presId="urn:microsoft.com/office/officeart/2005/8/layout/default"/>
    <dgm:cxn modelId="{BB087AD3-D8D7-427D-A47F-B95722C8FDAF}" type="presParOf" srcId="{D1066974-CCD7-49C9-ADF5-A88E35762E72}" destId="{6291AB94-E344-4870-AFA6-EEF3AAB36CBA}" srcOrd="2" destOrd="0" presId="urn:microsoft.com/office/officeart/2005/8/layout/default"/>
    <dgm:cxn modelId="{BDDD3E9F-FD49-4619-8CB3-3C54261F60A4}" type="presParOf" srcId="{D1066974-CCD7-49C9-ADF5-A88E35762E72}" destId="{2F775442-4605-4CB3-8B90-15F0B27287B0}" srcOrd="3" destOrd="0" presId="urn:microsoft.com/office/officeart/2005/8/layout/default"/>
    <dgm:cxn modelId="{6513447F-0CE3-4447-AD4A-14C56F3B7636}" type="presParOf" srcId="{D1066974-CCD7-49C9-ADF5-A88E35762E72}" destId="{9201574A-66B4-4DB4-8F2B-4A3E8F2A5133}" srcOrd="4" destOrd="0" presId="urn:microsoft.com/office/officeart/2005/8/layout/default"/>
    <dgm:cxn modelId="{906C6D2B-A26A-437D-A1CF-8B9AECED5CFC}" type="presParOf" srcId="{D1066974-CCD7-49C9-ADF5-A88E35762E72}" destId="{0AF3A2C7-7E5F-43C0-A3C1-97B90F3C3786}" srcOrd="5" destOrd="0" presId="urn:microsoft.com/office/officeart/2005/8/layout/default"/>
    <dgm:cxn modelId="{E2635141-040B-42C8-8C79-9EAC5F9B4C45}" type="presParOf" srcId="{D1066974-CCD7-49C9-ADF5-A88E35762E72}" destId="{A4B16FC1-5472-43F4-B470-23219283EBD5}" srcOrd="6" destOrd="0" presId="urn:microsoft.com/office/officeart/2005/8/layout/default"/>
    <dgm:cxn modelId="{80D1F08B-30E7-4EEF-9AFA-F14F64D9E934}" type="presParOf" srcId="{D1066974-CCD7-49C9-ADF5-A88E35762E72}" destId="{25577949-6CED-4970-8EB4-04955B78A6B9}" srcOrd="7" destOrd="0" presId="urn:microsoft.com/office/officeart/2005/8/layout/default"/>
    <dgm:cxn modelId="{68A23388-4AA2-4316-85CC-72BFE9E4AC10}" type="presParOf" srcId="{D1066974-CCD7-49C9-ADF5-A88E35762E72}" destId="{575BFC44-64D3-4FDC-AE3C-7BAA436CA22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3F50E-F90E-475E-926D-3C072E97F8B0}">
      <dsp:nvSpPr>
        <dsp:cNvPr id="0" name=""/>
        <dsp:cNvSpPr/>
      </dsp:nvSpPr>
      <dsp:spPr>
        <a:xfrm>
          <a:off x="400764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Ride Sharing Services are much more profitable than taxis in the long run and would be the better investment</a:t>
          </a:r>
        </a:p>
      </dsp:txBody>
      <dsp:txXfrm>
        <a:off x="400764" y="143"/>
        <a:ext cx="2892772" cy="1735663"/>
      </dsp:txXfrm>
    </dsp:sp>
    <dsp:sp modelId="{6291AB94-E344-4870-AFA6-EEF3AAB36CBA}">
      <dsp:nvSpPr>
        <dsp:cNvPr id="0" name=""/>
        <dsp:cNvSpPr/>
      </dsp:nvSpPr>
      <dsp:spPr>
        <a:xfrm>
          <a:off x="3582813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Between the two taxi companies, Yellow Cab is the much better option for investment</a:t>
          </a:r>
        </a:p>
      </dsp:txBody>
      <dsp:txXfrm>
        <a:off x="3582813" y="143"/>
        <a:ext cx="2892772" cy="1735663"/>
      </dsp:txXfrm>
    </dsp:sp>
    <dsp:sp modelId="{9201574A-66B4-4DB4-8F2B-4A3E8F2A5133}">
      <dsp:nvSpPr>
        <dsp:cNvPr id="0" name=""/>
        <dsp:cNvSpPr/>
      </dsp:nvSpPr>
      <dsp:spPr>
        <a:xfrm>
          <a:off x="6764863" y="143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a majority share of Yellow Cab shares, the firm could influence the company to downsize and focus on urban areas</a:t>
          </a:r>
        </a:p>
      </dsp:txBody>
      <dsp:txXfrm>
        <a:off x="6764863" y="143"/>
        <a:ext cx="2892772" cy="1735663"/>
      </dsp:txXfrm>
    </dsp:sp>
    <dsp:sp modelId="{A4B16FC1-5472-43F4-B470-23219283EBD5}">
      <dsp:nvSpPr>
        <dsp:cNvPr id="0" name=""/>
        <dsp:cNvSpPr/>
      </dsp:nvSpPr>
      <dsp:spPr>
        <a:xfrm>
          <a:off x="1991789" y="2025084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Focus on maximizing profit in cities such as New York and Chicago and beating all competition there</a:t>
          </a:r>
        </a:p>
      </dsp:txBody>
      <dsp:txXfrm>
        <a:off x="1991789" y="2025084"/>
        <a:ext cx="2892772" cy="1735663"/>
      </dsp:txXfrm>
    </dsp:sp>
    <dsp:sp modelId="{575BFC44-64D3-4FDC-AE3C-7BAA436CA22A}">
      <dsp:nvSpPr>
        <dsp:cNvPr id="0" name=""/>
        <dsp:cNvSpPr/>
      </dsp:nvSpPr>
      <dsp:spPr>
        <a:xfrm>
          <a:off x="5173838" y="2025084"/>
          <a:ext cx="2892772" cy="173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best time to invest for short term profit is January</a:t>
          </a:r>
        </a:p>
      </dsp:txBody>
      <dsp:txXfrm>
        <a:off x="5173838" y="2025084"/>
        <a:ext cx="2892772" cy="173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ofapps.com/data/uber-statistics/" TargetMode="External"/><Relationship Id="rId2" Type="http://schemas.openxmlformats.org/officeDocument/2006/relationships/hyperlink" Target="https://www.forbes.com/sites/markmurphy/2020/02/11/this-is-the-month-when-new-years-resolutions-fail-heres-how-to-save-them/?sh=632e1175272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nsumerreports.org/personal-finance/uber-vs-taxi-which-is-cheaper/" TargetMode="External"/><Relationship Id="rId4" Type="http://schemas.openxmlformats.org/officeDocument/2006/relationships/hyperlink" Target="https://www.forbes.com/sites/ellenhuet/2014/09/08/uber-lyft-cars-arrive-faster-than-taxis/?sh=17c99631f2c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What to Know Before Investing in a Taxi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Arhum Ahmad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6C15A1-A843-40D1-9126-4DF12989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When Do People Use Taxis?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3342999-E0C9-4238-93CD-3EAEAE8D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an increase in taxi usage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that night life is a major source of revenue for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Alcohol is likely </a:t>
            </a:r>
            <a:r>
              <a:rPr lang="en-US"/>
              <a:t>a reason for this figure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CD3459A-4388-4BAF-8136-CB539AE86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09" y="81400"/>
            <a:ext cx="6983895" cy="67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996E-13FD-411D-AAFE-1A2D745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Where is the Best Market for Taxis?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92F755-47BE-4DA9-BEF2-15FEEECB6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804" y="2133600"/>
            <a:ext cx="11828391" cy="41479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6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129E-9D8D-4B90-8AFC-98D5F9FC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Best Market for Taxis?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0B220-8F8C-4700-9829-BEB7760A5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Yorkers are willing to spend more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Yellow Cab makes up almost all of this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also use taxis the most 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York City is by far the most profitable market for taxis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4B26AB-FDB6-4A30-9277-B98599D392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13" y="125515"/>
            <a:ext cx="7050157" cy="70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7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2707-4C00-44ED-9638-EB578AC3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Biggest Threat to Taxis: Uber (and other ride sharing services)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6F41F8D4-423A-469B-B8E8-58E327FA0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2119994"/>
            <a:ext cx="5353878" cy="39836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16A8-0345-4CD8-9164-527D378D4D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Uber has been consistently growing its revenue every quarter (Iqbal, 2021)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Already back to pre pandemic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Uber/Lyft wait times are significantly shorter than taxi wait times (</a:t>
            </a:r>
            <a:r>
              <a:rPr lang="en-US" dirty="0" err="1"/>
              <a:t>Huet</a:t>
            </a:r>
            <a:r>
              <a:rPr lang="en-US" dirty="0"/>
              <a:t>, 2014)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Especially true in areas where you cannot hail a taxi from the sidewalk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Significantly cheaper for long trips (</a:t>
            </a:r>
            <a:r>
              <a:rPr lang="en-US" dirty="0" err="1"/>
              <a:t>Picchi</a:t>
            </a:r>
            <a:r>
              <a:rPr lang="en-US" dirty="0"/>
              <a:t>, 2016)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Not always true for shorter trips which are popular in cities like New York</a:t>
            </a:r>
          </a:p>
        </p:txBody>
      </p:sp>
    </p:spTree>
    <p:extLst>
      <p:ext uri="{BB962C8B-B14F-4D97-AF65-F5344CB8AC3E}">
        <p14:creationId xmlns:p14="http://schemas.microsoft.com/office/powerpoint/2010/main" val="386385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e planet earth taken from the outer space">
            <a:extLst>
              <a:ext uri="{FF2B5EF4-FFF2-40B4-BE49-F238E27FC236}">
                <a16:creationId xmlns:a16="http://schemas.microsoft.com/office/drawing/2014/main" id="{E5FD658D-027B-4B37-B047-AC8386A73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48" b="26201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45AA422-E2CA-4B22-A497-3DAD60DF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pPr algn="ctr"/>
            <a:r>
              <a:rPr lang="en-US" sz="3300" dirty="0"/>
              <a:t>How Can Taxis Survive in a World with Uber?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7743263-70EC-4FAD-B59F-6C165385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CF798B8-85EB-4214-B745-18B5C604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371062"/>
            <a:ext cx="3517567" cy="2146852"/>
          </a:xfrm>
        </p:spPr>
        <p:txBody>
          <a:bodyPr anchor="b">
            <a:normAutofit/>
          </a:bodyPr>
          <a:lstStyle/>
          <a:p>
            <a:r>
              <a:rPr lang="en-US" dirty="0"/>
              <a:t>Following Nintendo’s Example</a:t>
            </a:r>
          </a:p>
        </p:txBody>
      </p:sp>
      <p:pic>
        <p:nvPicPr>
          <p:cNvPr id="11" name="Content Placeholder 10" descr="A picture containing toy&#10;&#10;Description automatically generated">
            <a:extLst>
              <a:ext uri="{FF2B5EF4-FFF2-40B4-BE49-F238E27FC236}">
                <a16:creationId xmlns:a16="http://schemas.microsoft.com/office/drawing/2014/main" id="{2EEE8642-22A5-4C2B-8AC0-77234DD2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94" y="812799"/>
            <a:ext cx="3662123" cy="5294757"/>
          </a:xfrm>
          <a:noFill/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7B1CD24-DC32-48D6-8BD4-CFB01D89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517914"/>
            <a:ext cx="3517567" cy="40949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early 2000s Nintendo could no longer compete with Sony, Microsoft, and Valve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Solution: Stop Competing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Nintendo carved out its own market and now people buy a Nintendo system in addition to their primary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Admitted defeat in order to survive and thrive</a:t>
            </a:r>
          </a:p>
        </p:txBody>
      </p:sp>
    </p:spTree>
    <p:extLst>
      <p:ext uri="{BB962C8B-B14F-4D97-AF65-F5344CB8AC3E}">
        <p14:creationId xmlns:p14="http://schemas.microsoft.com/office/powerpoint/2010/main" val="208356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858D65-B25F-490F-A33E-3CFBAFDD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How Taxis Can Adapt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FC532-B008-4C7A-856D-8CA6D500653C}"/>
              </a:ext>
            </a:extLst>
          </p:cNvPr>
          <p:cNvSpPr txBox="1"/>
          <p:nvPr/>
        </p:nvSpPr>
        <p:spPr>
          <a:xfrm>
            <a:off x="1097280" y="466344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" kern="1200" cap="all" spc="200" baseline="0">
                <a:latin typeface="+mn-lt"/>
                <a:ea typeface="+mn-ea"/>
                <a:cs typeface="+mn-cs"/>
              </a:rPr>
              <a:t>It is impossible for taxis to compete with ride sharing in suburbs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" kern="1200" cap="all" spc="200" baseline="0">
                <a:latin typeface="+mn-lt"/>
                <a:ea typeface="+mn-ea"/>
                <a:cs typeface="+mn-cs"/>
              </a:rPr>
              <a:t>Zero way to replicate convenience and price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" kern="1200" cap="all" spc="200" baseline="0">
                <a:latin typeface="+mn-lt"/>
                <a:ea typeface="+mn-ea"/>
                <a:cs typeface="+mn-cs"/>
              </a:rPr>
              <a:t>Focus all resources on urban areas (ie NYC)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800" kern="1200" cap="all" spc="200" baseline="0">
                <a:latin typeface="+mn-lt"/>
                <a:ea typeface="+mn-ea"/>
                <a:cs typeface="+mn-cs"/>
              </a:rPr>
              <a:t>Admit defeat and carve out unique urban market in which taxis can thrive on shorter trips</a:t>
            </a:r>
          </a:p>
        </p:txBody>
      </p:sp>
    </p:spTree>
    <p:extLst>
      <p:ext uri="{BB962C8B-B14F-4D97-AF65-F5344CB8AC3E}">
        <p14:creationId xmlns:p14="http://schemas.microsoft.com/office/powerpoint/2010/main" val="210728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E9B11-AFF7-489B-B807-11F8D4DD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/>
              <a:t>Should You Invest in the Taxi Industry?</a:t>
            </a:r>
          </a:p>
        </p:txBody>
      </p:sp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62AB9888-D8B5-452C-A14A-F87ECB9C8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17296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53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44470-2406-41FC-82BB-6A45F462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D340C-B451-4131-9450-F0698665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Murphy, Mark. “This Is The Month When New Year’s Resolutions Fail- Here’s How To Save Them”. Forbes, February 11, 2020. </a:t>
            </a:r>
            <a:r>
              <a:rPr lang="en-US" dirty="0">
                <a:hlinkClick r:id="rId2"/>
              </a:rPr>
              <a:t>https://www.forbes.com/sites/markmurphy/2020/02/11/this-is-the-month-when-new-years-resolutions-fail-heres-how-to-save-them/?sh=632e1175272f</a:t>
            </a:r>
            <a:r>
              <a:rPr lang="en-US" dirty="0"/>
              <a:t>.</a:t>
            </a:r>
          </a:p>
          <a:p>
            <a:r>
              <a:rPr lang="en-US" dirty="0"/>
              <a:t>Iqbal, Mansoor. “Uber Revenue and Usage Statistics (2021)”. Business of Apps, May 15, 2021. </a:t>
            </a:r>
            <a:r>
              <a:rPr lang="en-US" dirty="0">
                <a:hlinkClick r:id="rId3"/>
              </a:rPr>
              <a:t>https://www.businessofapps.com/data/uber-statistics/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Huet</a:t>
            </a:r>
            <a:r>
              <a:rPr lang="en-US" dirty="0"/>
              <a:t>, Ellen. “Uber, Lyft Cars Arrive Much Faster Than Taxis, Study Says”. Forbes, September 8, 2014. </a:t>
            </a:r>
            <a:r>
              <a:rPr lang="en-US" dirty="0">
                <a:hlinkClick r:id="rId4"/>
              </a:rPr>
              <a:t>https://www.forbes.com/sites/ellenhuet/2014/09/08/uber-lyft-cars-arrive-faster-than-taxis/?sh=17c99631f2cb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Picchi</a:t>
            </a:r>
            <a:r>
              <a:rPr lang="en-US" dirty="0"/>
              <a:t>, Aimee. “Uber vs. Taxi: Which Is Cheaper?”. Consumer Reports, June 10, 2016. </a:t>
            </a:r>
            <a:r>
              <a:rPr lang="en-US" dirty="0">
                <a:hlinkClick r:id="rId5"/>
              </a:rPr>
              <a:t>https://www.consumerreports.org/personal-finance/uber-vs-taxi-which-is-cheaper/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FA29-7647-4177-93F9-F5CC2DD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Who Uses Taxis?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ACEAB-81EA-434D-943F-C6EA6AFD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57% of all taxi transactions are in New York City, Chicago, and Los Angeles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 three most populous cities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2DB40F-1C0C-4855-94B3-0AF2CD60C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47" y="50572"/>
            <a:ext cx="7089913" cy="71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0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8720F1C-14EC-4F95-AF28-ED28026EC79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5" y="170818"/>
            <a:ext cx="12191985" cy="423671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itle 2">
            <a:extLst>
              <a:ext uri="{FF2B5EF4-FFF2-40B4-BE49-F238E27FC236}">
                <a16:creationId xmlns:a16="http://schemas.microsoft.com/office/drawing/2014/main" id="{926D25E2-7F9D-4C9B-BF76-895D0B2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Who Uses Taxis?</a:t>
            </a:r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D962E5D2-05C0-444A-9CEB-21541FB2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9721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NYC does not have a monopoly on total customer share compared to other cities despite being responsible for such a large portion of total Taxi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Yellow Cab is more popular in most cities</a:t>
            </a:r>
          </a:p>
        </p:txBody>
      </p:sp>
    </p:spTree>
    <p:extLst>
      <p:ext uri="{BB962C8B-B14F-4D97-AF65-F5344CB8AC3E}">
        <p14:creationId xmlns:p14="http://schemas.microsoft.com/office/powerpoint/2010/main" val="99214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01EBCE-7558-4998-8009-84505972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Who Uses Taxis?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4FDDDC-BC31-44AF-8EB8-05C18F3CA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a preference for Yellow Cab tend to use taxis more often than customers with a preference for Pink Cab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NYC, Chicago, LA, Washington DC, and Boston all have heavy preference towards Yellow Cab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cities accounted for 77.5% of total taxi use between 2016-2018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393FC46-9DC5-49DD-8BD9-06DC5E923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087" y="20569"/>
            <a:ext cx="6732103" cy="678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2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A12F-9415-4289-B1FF-CA77763E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Who Uses Taxis?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437E8A-CE51-46A7-B46F-FF1835DC78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36321" y="1974958"/>
            <a:ext cx="4370566" cy="44371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5" name="Text Placeholder 3">
            <a:extLst>
              <a:ext uri="{FF2B5EF4-FFF2-40B4-BE49-F238E27FC236}">
                <a16:creationId xmlns:a16="http://schemas.microsoft.com/office/drawing/2014/main" id="{9C360789-0B99-4745-A0C5-ED9C9840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proportions are consistent throughout each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found between salary and how often a customer uses taxis</a:t>
            </a:r>
          </a:p>
        </p:txBody>
      </p:sp>
    </p:spTree>
    <p:extLst>
      <p:ext uri="{BB962C8B-B14F-4D97-AF65-F5344CB8AC3E}">
        <p14:creationId xmlns:p14="http://schemas.microsoft.com/office/powerpoint/2010/main" val="206726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B9E7235-BCF1-4876-9659-AA54AD51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Who Uses Taxis?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95D6DFA-0CD3-4904-A291-37CD8BCA63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2417" y="270612"/>
            <a:ext cx="5956117" cy="67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37F35B9-D75D-414C-BE09-5396DFAEC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Proportions are consistent between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found between age and how often a customer uses taxis</a:t>
            </a:r>
          </a:p>
        </p:txBody>
      </p:sp>
    </p:spTree>
    <p:extLst>
      <p:ext uri="{BB962C8B-B14F-4D97-AF65-F5344CB8AC3E}">
        <p14:creationId xmlns:p14="http://schemas.microsoft.com/office/powerpoint/2010/main" val="333362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5F8A-8A52-4EB3-A02F-84642D1F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Who Uses Taxis?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3C2E-7423-4787-B72E-E683AE32F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Taxis have slightly more male customers than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Both genders prefer Yellow Cab over Pink Cab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F117D-F65E-489F-BE2E-1522E17BC9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6" y="1938145"/>
            <a:ext cx="4517814" cy="4348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062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E42EB09-78DB-4AC9-99FD-E986949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When Do People Use Taxis?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BFD2322-2B9A-4BA5-8867-B42FA995C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97280" y="2241000"/>
            <a:ext cx="10058400" cy="3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D919-6E4F-4A6E-B6A4-09D13406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kern="1200" spc="-50" baseline="0">
                <a:latin typeface="+mj-lt"/>
                <a:ea typeface="+mj-ea"/>
                <a:cs typeface="+mj-cs"/>
              </a:rPr>
              <a:t>When Do People Use Taxis?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B37C581-BECE-4B73-AECA-EBA6B4298A79}"/>
              </a:ext>
            </a:extLst>
          </p:cNvPr>
          <p:cNvSpPr txBox="1"/>
          <p:nvPr/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Cab usage regularly goes up throughout the year and then resets again in January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Possible reasons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Most of the cab usage is in colder cities where the whether may encourage more people to use taxis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Major growth in taxi usage usually starts in September which is when school reopens for many people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Holidays could cause an increase in taxi usage including going out to buy presents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The reset in January could be caused by New Years resolutions which are shortly broken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Forbes reports that 80% of New Years resolutions are broken in February (Murphy, 2020)</a:t>
            </a:r>
          </a:p>
          <a:p>
            <a:pPr marL="1200150" lvl="2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February had the lowest taxi usage in both 2017 and 2018 before bouncing back up</a:t>
            </a:r>
          </a:p>
        </p:txBody>
      </p:sp>
      <p:pic>
        <p:nvPicPr>
          <p:cNvPr id="7" name="Content Placeholder 6" descr="Closeup of yellow classic vintage car">
            <a:extLst>
              <a:ext uri="{FF2B5EF4-FFF2-40B4-BE49-F238E27FC236}">
                <a16:creationId xmlns:a16="http://schemas.microsoft.com/office/drawing/2014/main" id="{33BB572C-5CA3-4669-BC8C-451D5B1359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449096"/>
            <a:ext cx="4638675" cy="3091695"/>
          </a:xfrm>
        </p:spPr>
      </p:pic>
    </p:spTree>
    <p:extLst>
      <p:ext uri="{BB962C8B-B14F-4D97-AF65-F5344CB8AC3E}">
        <p14:creationId xmlns:p14="http://schemas.microsoft.com/office/powerpoint/2010/main" val="34066816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{E00FD19C-C35A-4DD9-B0A7-E75161F0EFA8}tf56160789_win32</Template>
  <TotalTime>898</TotalTime>
  <Words>885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1_RetrospectVTI</vt:lpstr>
      <vt:lpstr>What to Know Before Investing in a Taxi Company</vt:lpstr>
      <vt:lpstr>Who Uses Taxis?</vt:lpstr>
      <vt:lpstr>Who Uses Taxis?</vt:lpstr>
      <vt:lpstr>Who Uses Taxis?</vt:lpstr>
      <vt:lpstr>Who Uses Taxis?</vt:lpstr>
      <vt:lpstr>Who Uses Taxis?</vt:lpstr>
      <vt:lpstr>Who Uses Taxis?</vt:lpstr>
      <vt:lpstr>When Do People Use Taxis?</vt:lpstr>
      <vt:lpstr>When Do People Use Taxis?</vt:lpstr>
      <vt:lpstr>When Do People Use Taxis?</vt:lpstr>
      <vt:lpstr>Where is the Best Market for Taxis?</vt:lpstr>
      <vt:lpstr>Where is the Best Market for Taxis?</vt:lpstr>
      <vt:lpstr>The Biggest Threat to Taxis: Uber (and other ride sharing services)</vt:lpstr>
      <vt:lpstr>How Can Taxis Survive in a World with Uber?</vt:lpstr>
      <vt:lpstr>Following Nintendo’s Example</vt:lpstr>
      <vt:lpstr>How Taxis Can Adapt</vt:lpstr>
      <vt:lpstr>Should You Invest in the Taxi Industry?</vt:lpstr>
      <vt:lpstr>Bibliography 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Arhum Ahmad</dc:creator>
  <cp:lastModifiedBy>Arhum Ahmad</cp:lastModifiedBy>
  <cp:revision>2</cp:revision>
  <dcterms:created xsi:type="dcterms:W3CDTF">2021-08-01T03:31:23Z</dcterms:created>
  <dcterms:modified xsi:type="dcterms:W3CDTF">2021-08-02T16:40:12Z</dcterms:modified>
</cp:coreProperties>
</file>