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73" r:id="rId14"/>
    <p:sldId id="369" r:id="rId15"/>
    <p:sldId id="372" r:id="rId16"/>
    <p:sldId id="374" r:id="rId17"/>
    <p:sldId id="371" r:id="rId18"/>
    <p:sldId id="341" r:id="rId19"/>
    <p:sldId id="353" r:id="rId20"/>
    <p:sldId id="352" r:id="rId21"/>
    <p:sldId id="349" r:id="rId22"/>
    <p:sldId id="354" r:id="rId23"/>
    <p:sldId id="358" r:id="rId24"/>
    <p:sldId id="359" r:id="rId25"/>
    <p:sldId id="360" r:id="rId26"/>
    <p:sldId id="361" r:id="rId27"/>
    <p:sldId id="362" r:id="rId28"/>
    <p:sldId id="351" r:id="rId29"/>
    <p:sldId id="375" r:id="rId30"/>
    <p:sldId id="376" r:id="rId31"/>
    <p:sldId id="380" r:id="rId32"/>
    <p:sldId id="378" r:id="rId33"/>
    <p:sldId id="379" r:id="rId34"/>
    <p:sldId id="377" r:id="rId35"/>
    <p:sldId id="320" r:id="rId36"/>
    <p:sldId id="321" r:id="rId37"/>
    <p:sldId id="364" r:id="rId38"/>
    <p:sldId id="365" r:id="rId39"/>
    <p:sldId id="382" r:id="rId40"/>
    <p:sldId id="323" r:id="rId41"/>
    <p:sldId id="324" r:id="rId42"/>
    <p:sldId id="326" r:id="rId43"/>
    <p:sldId id="36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67" r:id="rId52"/>
    <p:sldId id="368" r:id="rId53"/>
    <p:sldId id="381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512916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42458" cy="10806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07464"/>
            <a:ext cx="2283471" cy="107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13071" y="3632660"/>
            <a:ext cx="814647" cy="706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842164" y="3973484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27022" y="2616432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possible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 where a few people have very high numbers</a:t>
            </a:r>
          </a:p>
          <a:p>
            <a:pPr lvl="0"/>
            <a:r>
              <a:rPr lang="en-US" dirty="0"/>
              <a:t>The daily trading volume of a stock  can have spike on a few days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not a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3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is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74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There are zero tornados on most days in some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zero-inflated and over-dispersed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06240" y="3366655"/>
            <a:ext cx="906087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</a:t>
            </a:r>
            <a:r>
              <a:rPr lang="en-US" dirty="0" err="1"/>
              <a:t>righ</a:t>
            </a:r>
            <a:r>
              <a:rPr lang="en-US" dirty="0"/>
              <a:t> tail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2" y="2684653"/>
            <a:ext cx="5145578" cy="2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 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distribution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1"/>
            <a:r>
              <a:rPr dirty="0"/>
              <a:t>Result of improper stratification</a:t>
            </a:r>
          </a:p>
          <a:p>
            <a:pPr lvl="0"/>
            <a:r>
              <a:rPr dirty="0"/>
              <a:t>But, may be of interest</a:t>
            </a:r>
          </a:p>
          <a:p>
            <a:pPr lvl="1"/>
            <a:r>
              <a:rPr dirty="0"/>
              <a:t>Depending on the application, outliers can be the </a:t>
            </a:r>
            <a:r>
              <a:rPr b="1" dirty="0"/>
              <a:t>most interesting values</a:t>
            </a:r>
            <a:r>
              <a:rPr dirty="0"/>
              <a:t>!!</a:t>
            </a:r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554728" y="3441469"/>
            <a:ext cx="1659128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the absolute distance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a model</a:t>
                </a:r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11621" cy="371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Cook’s distance </a:t>
            </a:r>
            <a:r>
              <a:rPr lang="en-US" sz="1800" dirty="0"/>
              <a:t>plot enables evaluation of </a:t>
            </a:r>
            <a:r>
              <a:rPr lang="en-US" sz="1800" b="1" dirty="0"/>
              <a:t>outlier influence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Standardized residuals </a:t>
            </a:r>
            <a:r>
              <a:rPr lang="en-US" sz="1800" dirty="0"/>
              <a:t>on the vertical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Leverage</a:t>
            </a:r>
            <a:r>
              <a:rPr lang="en-US" sz="1800" dirty="0"/>
              <a:t> on the horizontal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Size of the markers indicates overall </a:t>
            </a:r>
            <a:r>
              <a:rPr lang="en-US" sz="1800" b="1" dirty="0"/>
              <a:t>influence </a:t>
            </a:r>
            <a:endParaRPr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 err="1"/>
              <a:t>Difficulet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</a:t>
                </a:r>
                <a:r>
                  <a:rPr dirty="0"/>
                  <a:t>simply edit out the outliers?</a:t>
                </a:r>
              </a:p>
              <a:p>
                <a:pPr lvl="0"/>
                <a:r>
                  <a:rPr dirty="0"/>
                  <a:t>B</a:t>
                </a:r>
                <a:r>
                  <a:rPr lang="en-US" dirty="0"/>
                  <a:t>u</a:t>
                </a:r>
                <a:r>
                  <a:rPr dirty="0"/>
                  <a:t>t</a:t>
                </a:r>
                <a:r>
                  <a:rPr lang="en-US" dirty="0"/>
                  <a:t>,</a:t>
                </a:r>
                <a:r>
                  <a:rPr dirty="0"/>
                  <a:t> what fraction of the data are outliers?</a:t>
                </a:r>
              </a:p>
              <a:p>
                <a:pPr lvl="0"/>
                <a:r>
                  <a:rPr dirty="0"/>
                  <a:t>Know</a:t>
                </a:r>
                <a:r>
                  <a:rPr lang="en-US" dirty="0"/>
                  <a:t>n</a:t>
                </a:r>
                <a:r>
                  <a:rPr dirty="0"/>
                  <a:t> as the </a:t>
                </a:r>
                <a:r>
                  <a:rPr b="1" dirty="0"/>
                  <a:t>alpha trimmed mean</a:t>
                </a:r>
                <a:r>
                  <a:rPr dirty="0"/>
                  <a:t> algorithm</a:t>
                </a:r>
              </a:p>
              <a:p>
                <a:pPr lvl="1"/>
                <a:r>
                  <a:rPr dirty="0"/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</a:t>
                </a:r>
                <a:r>
                  <a:rPr dirty="0"/>
                  <a:t>highest and lowest</a:t>
                </a:r>
              </a:p>
              <a:p>
                <a:pPr lvl="1"/>
                <a:r>
                  <a:rPr dirty="0"/>
                  <a:t>But, alpha trimming is a bit arbitrary</a:t>
                </a:r>
              </a:p>
              <a:p>
                <a:pPr lvl="1"/>
                <a:r>
                  <a:rPr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dirty="0"/>
                  <a:t> is the median</a:t>
                </a:r>
              </a:p>
              <a:p>
                <a:pPr lvl="0"/>
                <a:r>
                  <a:rPr dirty="0"/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What are the properties of the Huber estimator?</a:t>
                </a:r>
              </a:p>
              <a:p>
                <a:pPr lvl="0"/>
                <a:r>
                  <a:rPr dirty="0"/>
                  <a:t>Influence function is linear near the mean but constant away from the mean</a:t>
                </a:r>
              </a:p>
              <a:p>
                <a:pPr lvl="1"/>
                <a:r>
                  <a:rPr b="1" dirty="0"/>
                  <a:t>hinge point</a:t>
                </a:r>
                <a:r>
                  <a:rPr dirty="0"/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rPr dirty="0"/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median absolute deviation</a:t>
                </a:r>
                <a:endParaRPr dirty="0"/>
              </a:p>
              <a:p>
                <a:pPr lvl="1"/>
                <a:r>
                  <a:rPr dirty="0"/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 decreases</a:t>
                </a:r>
              </a:p>
              <a:p>
                <a:pPr lvl="0"/>
                <a:r>
                  <a:rPr dirty="0"/>
                  <a:t>Huber estimator is low bias</a:t>
                </a:r>
              </a:p>
              <a:p>
                <a:pPr lvl="1"/>
                <a:r>
                  <a:rPr dirty="0"/>
                  <a:t>Unbiased for samples near the point estimate</a:t>
                </a:r>
              </a:p>
              <a:p>
                <a:pPr lvl="1"/>
                <a:r>
                  <a:rPr dirty="0"/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</a:t>
            </a:r>
            <a:r>
              <a:rPr lang="en-US" dirty="0" err="1"/>
              <a:t>cannals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666731"/>
            <a:ext cx="4268141" cy="2148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330036"/>
            <a:ext cx="3814127" cy="2484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176251" y="4048408"/>
            <a:ext cx="4434840" cy="5984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3890134" y="4019204"/>
            <a:ext cx="4231761" cy="55176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/>
              <a:t>Extend the </a:t>
            </a:r>
            <a:r>
              <a:rPr lang="en-US" dirty="0"/>
              <a:t>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distribution(s)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3180</Words>
  <Application>Microsoft Office PowerPoint</Application>
  <PresentationFormat>On-screen Show (16:9)</PresentationFormat>
  <Paragraphs>375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215</cp:revision>
  <dcterms:created xsi:type="dcterms:W3CDTF">2024-08-16T02:31:51Z</dcterms:created>
  <dcterms:modified xsi:type="dcterms:W3CDTF">2024-10-30T01:42:48Z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