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8" Type="http://schemas.openxmlformats.org/officeDocument/2006/relationships/viewProps" Target="viewProps.xml" /><Relationship Id="rId4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Jeffreys_prior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tsci.com/wp-content/uploads/2019/08/Search-and-Rescue-Optimal-Planning-System.pdf" TargetMode="Externa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Bayesian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10/13/2022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greater computational power and general acceptance, Bayes methods are now widely used</a:t>
            </a:r>
          </a:p>
          <a:p>
            <a:pPr lvl="0"/>
            <a:r>
              <a:rPr/>
              <a:t>Among pragmatists</a:t>
            </a:r>
          </a:p>
          <a:p>
            <a:pPr lvl="1"/>
            <a:r>
              <a:rPr/>
              <a:t>Some problems are better handled by frequentist methods</a:t>
            </a:r>
            <a:br/>
          </a:p>
          <a:p>
            <a:pPr lvl="1"/>
            <a:r>
              <a:rPr/>
              <a:t>Some problems with Bayesian methods</a:t>
            </a:r>
          </a:p>
          <a:p>
            <a:pPr lvl="0"/>
            <a:r>
              <a:rPr/>
              <a:t>Bayes models allow us to express </a:t>
            </a:r>
            <a:r>
              <a:rPr b="1"/>
              <a:t>prior information</a:t>
            </a:r>
          </a:p>
          <a:p>
            <a:pPr lvl="0"/>
            <a:r>
              <a:rPr/>
              <a:t>Models that fall between these extremes are also in common use</a:t>
            </a:r>
          </a:p>
          <a:p>
            <a:pPr lvl="1"/>
            <a:r>
              <a:rPr/>
              <a:t>Methods include the so-called </a:t>
            </a:r>
            <a:r>
              <a:rPr b="1"/>
              <a:t>empirical Bayes</a:t>
            </a:r>
            <a:r>
              <a:rPr/>
              <a:t> methods.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compare the contrasting frequentist and Bayesian approaches</a:t>
            </a:r>
          </a:p>
        </p:txBody>
      </p:sp>
      <p:pic>
        <p:nvPicPr>
          <p:cNvPr descr="../images/FrequentistBay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of frequentist and Bayes methods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of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Bayes’ Theorem is fundamental to Bayesian data analysis.</a:t>
                </a:r>
              </a:p>
              <a:p>
                <a:pPr lvl="0"/>
                <a:r>
                  <a:rPr/>
                  <a:t>Start with: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B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also write: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finally, </a:t>
                </a:r>
                <a:r>
                  <a:rPr b="1"/>
                  <a:t>Bayes theorem!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B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A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 Theorem</a:t>
            </a:r>
          </a:p>
        </p:txBody>
      </p:sp>
      <p:pic>
        <p:nvPicPr>
          <p:cNvPr descr="../images/BayesDeNe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Bayes Theorem!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many cases we are interested in the </a:t>
                </a:r>
                <a:r>
                  <a:rPr b="1"/>
                  <a:t>marginal distribution</a:t>
                </a:r>
              </a:p>
              <a:p>
                <a:pPr lvl="0"/>
                <a:r>
                  <a:rPr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/>
                  <a:t>In other words, we are interested in the marginal distribution of these parameters</a:t>
                </a:r>
                <a:br/>
              </a:p>
              <a:p>
                <a:pPr lvl="1"/>
                <a:r>
                  <a:rPr/>
                  <a:t>The denominator of Bayes theorem,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t>a</m:t>
                        </m:r>
                        <m:r>
                          <m:t>t</m:t>
                        </m:r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, can be computed as a marginal distribution</a:t>
                </a:r>
              </a:p>
              <a:p>
                <a:pPr lvl="0"/>
                <a:r>
                  <a:rPr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variables,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 b="1"/>
                  <a:t>Marginal distribution</a:t>
                </a:r>
                <a:r>
                  <a:rPr/>
                  <a:t> is the distribution of one variable with the others integrated out.</a:t>
                </a:r>
                <a:br/>
              </a:p>
              <a:p>
                <a:pPr lvl="1"/>
                <a:r>
                  <a:rPr/>
                  <a:t>Integrate over all other variables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the result is the marginal distribution,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t> 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d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- But computing this integral is not easy!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discrete distributions compute the marginal by summation</a:t>
                </a:r>
              </a:p>
              <a:p>
                <a:pPr lvl="0"/>
                <a:r>
                  <a:rPr/>
                  <a:t>Or, for discrete samples of a continuous distribution</a:t>
                </a:r>
              </a:p>
              <a:p>
                <a:pPr lvl="0"/>
                <a:r>
                  <a:rPr/>
                  <a:t>Example, need to know (un-normalized) posterior distribution of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a marginal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b"/>
                            </m:rP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t>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Now we have the marginal distribution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</a:p>
              <a:p>
                <a:pPr lvl="0"/>
                <a:r>
                  <a:rPr/>
                  <a:t>Or, we need to find the denominator for Bayes theorem to normalize our posterior distribution, a marginal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can compute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b"/>
                          </m:rPr>
                          <m:t>X</m:t>
                        </m:r>
                      </m:e>
                    </m:d>
                  </m:oMath>
                </a14:m>
                <a:r>
                  <a:rPr/>
                  <a:t> from samples without ever directly computing the marginal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you interpret Bayes’ Theorem?</a:t>
                </a:r>
              </a:p>
              <a:p>
                <a:pPr lvl="0"/>
                <a:r>
                  <a:rPr/>
                  <a:t>For model parameter estimation problem: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D</m:t>
                      </m:r>
                      <m:r>
                        <m:t>i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b</m:t>
                      </m:r>
                      <m:r>
                        <m:t>u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o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L</m:t>
                          </m:r>
                          <m:r>
                            <m:t>i</m:t>
                          </m:r>
                          <m:r>
                            <m:t>k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r>
                            <m:t>i</m:t>
                          </m:r>
                          <m:r>
                            <m:t>h</m:t>
                          </m:r>
                          <m:r>
                            <m:t>o</m:t>
                          </m:r>
                          <m:r>
                            <m:t>o</m:t>
                          </m:r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•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i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 </m:t>
                          </m:r>
                          <m:r>
                            <m:t>D</m:t>
                          </m:r>
                          <m:r>
                            <m:t>i</m:t>
                          </m:r>
                          <m:r>
                            <m:t>s</m:t>
                          </m:r>
                          <m:r>
                            <m:t>t</m:t>
                          </m:r>
                          <m:r>
                            <m:t>r</m:t>
                          </m:r>
                          <m:r>
                            <m:t>i</m:t>
                          </m:r>
                          <m:r>
                            <m:t>b</m:t>
                          </m:r>
                          <m:r>
                            <m:t>u</m:t>
                          </m:r>
                          <m:r>
                            <m:t>t</m:t>
                          </m:r>
                          <m:r>
                            <m:t>i</m:t>
                          </m:r>
                          <m:r>
                            <m:t>o</m:t>
                          </m:r>
                          <m:r>
                            <m:t>n</m:t>
                          </m:r>
                        </m:num>
                        <m:den>
                          <m:r>
                            <m:t>E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d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Or, Bayes’ theorem in terms of model parameters:</a:t>
                </a:r>
              </a:p>
              <a:p>
                <a:pPr lvl="0" indent="0" marL="0">
                  <a:buNone/>
                </a:pPr>
                <a:r>
                  <a:rPr/>
                  <a:t>$$
posterior\ distribution(𝑝𝑎𝑟𝑎𝑚𝑒𝑡𝑒𝑟𝑠│𝑑𝑎𝑡𝑎) = \\ \frac{Likelihood(𝑑𝑎𝑡𝑎|𝑝𝑎𝑟𝑎𝑚𝑒𝑡𝑒𝑟𝑠)\ 𝑃rior(𝑝𝑎𝑟𝑎𝑚𝑒𝑡𝑒𝑟𝑠)}{P(data)}
$$</a:t>
                </a:r>
              </a:p>
              <a:p>
                <a:pPr lvl="0"/>
                <a:r>
                  <a:rPr/>
                  <a:t>Summarized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𝑝</m:t>
                          </m:r>
                          <m:r>
                            <m:t>𝑎</m:t>
                          </m:r>
                          <m:r>
                            <m:t>𝑟</m:t>
                          </m:r>
                          <m:r>
                            <m:t>𝑎</m:t>
                          </m:r>
                          <m:r>
                            <m:t>𝑚</m:t>
                          </m:r>
                          <m:r>
                            <m:t>𝑒</m:t>
                          </m:r>
                          <m:r>
                            <m:t>𝑡</m:t>
                          </m:r>
                          <m:r>
                            <m:t>𝑒</m:t>
                          </m:r>
                          <m:r>
                            <m:t>𝑟</m:t>
                          </m:r>
                          <m:r>
                            <m:t>𝑠</m:t>
                          </m:r>
                          <m:r>
                            <m:rPr>
                              <m:sty m:val="p"/>
                            </m:rPr>
                            <m:t>│</m:t>
                          </m:r>
                          <m:r>
                            <m:t>𝑑</m:t>
                          </m:r>
                          <m:r>
                            <m:t>𝑎</m:t>
                          </m:r>
                          <m:r>
                            <m:t>𝑡</m:t>
                          </m:r>
                          <m:r>
                            <m:t>𝑎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𝑑</m:t>
                              </m:r>
                              <m:r>
                                <m:t>𝑎</m:t>
                              </m:r>
                              <m:r>
                                <m:t>𝑡</m:t>
                              </m:r>
                              <m: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𝑝</m:t>
                              </m:r>
                              <m:r>
                                <m:t>𝑎</m:t>
                              </m:r>
                              <m:r>
                                <m:t>𝑟</m:t>
                              </m:r>
                              <m:r>
                                <m:t>𝑎</m:t>
                              </m:r>
                              <m:r>
                                <m:t>𝑚</m:t>
                              </m:r>
                              <m:r>
                                <m:t>𝑒</m:t>
                              </m:r>
                              <m:r>
                                <m:t>𝑡</m:t>
                              </m:r>
                              <m:r>
                                <m:t>𝑒</m:t>
                              </m:r>
                              <m:r>
                                <m:t>𝑟</m:t>
                              </m:r>
                              <m:r>
                                <m:t>𝑠</m:t>
                              </m:r>
                            </m:e>
                          </m:d>
                          <m:r>
                            <m:t> </m:t>
                          </m:r>
                          <m:r>
                            <m:t>𝑃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𝑝</m:t>
                              </m:r>
                              <m:r>
                                <m:t>𝑎</m:t>
                              </m:r>
                              <m:r>
                                <m:t>𝑟</m:t>
                              </m:r>
                              <m:r>
                                <m:t>𝑎</m:t>
                              </m:r>
                              <m:r>
                                <m:t>𝑚</m:t>
                              </m:r>
                              <m:r>
                                <m:t>𝑒</m:t>
                              </m:r>
                              <m:r>
                                <m:t>𝑡</m:t>
                              </m:r>
                              <m:r>
                                <m:t>𝑒</m:t>
                              </m:r>
                              <m:r>
                                <m:t>𝑟</m:t>
                              </m:r>
                              <m: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these terms actually mean?</a:t>
            </a:r>
          </a:p>
          <a:p>
            <a:pPr lvl="0" indent="-342900" marL="342900">
              <a:buAutoNum type="arabicPeriod"/>
            </a:pPr>
            <a:r>
              <a:rPr b="1"/>
              <a:t>Posterior distribution</a:t>
            </a:r>
            <a:r>
              <a:rPr/>
              <a:t> of the parameters given the evidence or data, the goal of Bayesian analysis</a:t>
            </a:r>
          </a:p>
          <a:p>
            <a:pPr lvl="0" indent="-342900" marL="342900">
              <a:buAutoNum type="arabicPeriod"/>
            </a:pPr>
            <a:r>
              <a:rPr b="1"/>
              <a:t>Prior distribution</a:t>
            </a:r>
            <a:r>
              <a:rPr/>
              <a:t> is chosen to express information available about the model parameters apriori</a:t>
            </a:r>
          </a:p>
          <a:p>
            <a:pPr lvl="0" indent="-342900" marL="342900">
              <a:buAutoNum type="arabicPeriod"/>
            </a:pPr>
            <a:r>
              <a:rPr b="1"/>
              <a:t>Likelihood</a:t>
            </a:r>
            <a:r>
              <a:rPr/>
              <a:t> is the conditional distribution of the data given the model parameters</a:t>
            </a:r>
          </a:p>
          <a:p>
            <a:pPr lvl="0" indent="-342900" marL="342900">
              <a:buAutoNum type="arabicPeriod"/>
            </a:pPr>
            <a:r>
              <a:rPr b="1"/>
              <a:t>Probabiltiy of Data</a:t>
            </a:r>
            <a:r>
              <a:rPr/>
              <a:t> or </a:t>
            </a:r>
            <a:r>
              <a:rPr b="1"/>
              <a:t>evidence</a:t>
            </a:r>
            <a:r>
              <a:rPr/>
              <a:t> is the distribution of the data and normalizes the posterior</a:t>
            </a:r>
          </a:p>
          <a:p>
            <a:pPr lvl="0" indent="0" marL="0">
              <a:buNone/>
            </a:pPr>
            <a:r>
              <a:rPr/>
              <a:t>Relationships can apply to the parameters in a model; partial slopes, intercept, error distributions, lasso constants, etc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need a tractable formulation of Bayes Theorem for computational problems</a:t>
                </a:r>
              </a:p>
              <a:p>
                <a:pPr lvl="0"/>
                <a:r>
                  <a:rPr/>
                  <a:t>We must avoid directly summing all of the possibilities to compute the denominator,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In many cases, computing this denominator directly is intractable</a:t>
                </a:r>
              </a:p>
              <a:p>
                <a:pPr lvl="0"/>
                <a:r>
                  <a:rPr/>
                  <a:t>Some interesting facts about conditional probabilities:</a:t>
                </a:r>
              </a:p>
              <a:p>
                <a:pPr lvl="0" indent="0" marL="0">
                  <a:buNone/>
                </a:pPr>
                <a:r>
                  <a:rPr/>
                  <a:t>$$
𝑃(𝐵 \cap A) = 𝑃(𝐵|𝐴)𝑃(𝐴) \\
And \\
𝑃(𝐵)=𝑃(𝐵 \cap 𝐴)+𝑃(𝐵 \cap \bar{𝐴}) 
$$</a:t>
                </a:r>
              </a:p>
              <a:p>
                <a:pPr lvl="0" indent="0" marL="0">
                  <a:buNone/>
                </a:pPr>
                <a:r>
                  <a:rPr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  <m:r>
                      <m:t> </m:t>
                    </m:r>
                    <m:r>
                      <m:t>A</m:t>
                    </m:r>
                  </m:oMath>
                </a14:m>
                <a:r>
                  <a:rPr/>
                  <a:t>, and the marginal distribution,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can be written: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𝐵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𝐴</m:t>
                          </m:r>
                        </m:e>
                      </m:d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𝐵</m:t>
                          </m:r>
                          <m:r>
                            <m:rPr>
                              <m:sty m:val="p"/>
                            </m:rPr>
                            <m:t>│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𝐴</m:t>
                              </m:r>
                            </m:e>
                          </m:acc>
                        </m:e>
                      </m:d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the foregoing relations we can rewrite Bayes Theorem as:</a:t>
                </a:r>
              </a:p>
              <a:p>
                <a:pPr lvl="0" indent="0" marL="0">
                  <a:buNone/>
                </a:pPr>
                <a:r>
                  <a:rPr/>
                  <a:t>$$ P(A|B) = \frac{P(A)P(B|A)}{𝑃(𝐵│𝐴)𝑃(𝐴)+𝑃(𝐵│ \bar{𝐴})𝑃(\bar{𝐴})} \\ $$</a:t>
                </a:r>
              </a:p>
              <a:p>
                <a:pPr lvl="0"/>
                <a:r>
                  <a:rPr/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  <m:r>
                      <m:t> </m:t>
                    </m:r>
                    <m:r>
                      <m:t>A</m:t>
                    </m:r>
                  </m:oMath>
                </a14:m>
              </a:p>
              <a:p>
                <a:pPr lvl="1"/>
                <a:r>
                  <a:rPr/>
                  <a:t>This is a bit of a mess!</a:t>
                </a:r>
                <a:br/>
              </a:p>
              <a:p>
                <a:pPr lvl="1"/>
                <a:r>
                  <a:rPr/>
                  <a:t>And, the siguation is worse if there are multiple alternative hypotheses!</a:t>
                </a:r>
              </a:p>
              <a:p>
                <a:pPr lvl="1"/>
                <a:r>
                  <a:rPr/>
                  <a:t>Fortunately, we can often avoid computing this denominator by force</a:t>
                </a:r>
              </a:p>
              <a:p>
                <a:pPr lvl="0" indent="0" marL="0">
                  <a:buNone/>
                </a:pPr>
                <a:r>
                  <a:rPr/>
                  <a:t>Write Bayes Theorem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𝐴</m:t>
                          </m:r>
                          <m:r>
                            <m:rPr>
                              <m:sty m:val="p"/>
                            </m:rPr>
                            <m:t>│</m:t>
                          </m:r>
                          <m: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𝑘</m:t>
                      </m:r>
                      <m:r>
                        <m:rPr>
                          <m:sty m:val="p"/>
                        </m:rPr>
                        <m:t>∙</m:t>
                      </m:r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𝐵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𝐴</m:t>
                          </m:r>
                        </m:e>
                      </m:d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𝐴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Ignoring the normalization constant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𝐴</m:t>
                          </m:r>
                          <m:r>
                            <m:rPr>
                              <m:sty m:val="p"/>
                            </m:rPr>
                            <m:t>│</m:t>
                          </m:r>
                          <m: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𝐵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𝐴</m:t>
                          </m:r>
                        </m:e>
                      </m:d>
                      <m:r>
                        <m:t>𝑃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𝐴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inference seeks to characterize the uncertainty in statistical point estimates</a:t>
            </a:r>
          </a:p>
          <a:p>
            <a:pPr lvl="0"/>
            <a:r>
              <a:rPr/>
              <a:t>Statistics are estimates of population parameters</a:t>
            </a:r>
          </a:p>
          <a:p>
            <a:pPr lvl="0"/>
            <a:r>
              <a:rPr/>
              <a:t>Inferences using statistics must consider the uncertainty in the estimates</a:t>
            </a:r>
          </a:p>
          <a:p>
            <a:pPr lvl="0"/>
            <a:r>
              <a:rPr/>
              <a:t>Confidence intervals quantify uncertainty in statistical estimates</a:t>
            </a:r>
          </a:p>
          <a:p>
            <a:pPr lvl="1"/>
            <a:r>
              <a:rPr b="1"/>
              <a:t>Two-sided confidence intervals:</a:t>
            </a:r>
            <a:r>
              <a:rPr/>
              <a:t> express confidence that a value is within some range around the point estimate</a:t>
            </a:r>
            <a:br/>
          </a:p>
          <a:p>
            <a:pPr lvl="1"/>
            <a:r>
              <a:rPr b="1"/>
              <a:t>One-sided confidence intervals:</a:t>
            </a:r>
            <a:r>
              <a:rPr/>
              <a:t> express confidence that the point estimate is greater or less than some range of values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:r>
                  <a:rPr/>
                  <a:t>$$Posterior(hypothesis\ |\ evidence) =\\ \frac{Likelihood(evidence\ |\ hypothesis)\ prior(hypothesis)}{\sum_{ h' \in\ All\ possible\ hypotheses}Likelihood(evidence\ |\ h')\ prior(h')}$$</a:t>
                </a:r>
              </a:p>
              <a:p>
                <a:pPr lvl="0"/>
                <a:r>
                  <a:rPr/>
                  <a:t>Computing this denominator is a formidable problem!</a:t>
                </a:r>
                <a:br/>
              </a:p>
              <a:p>
                <a:pPr lvl="0"/>
                <a:r>
                  <a:rPr/>
                  <a:t>Can be infinite number of alternative hypotheses; e.g. continuous random variable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Simplified Relationship for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to we interpret the foregoing relationship?</a:t>
                </a:r>
              </a:p>
              <a:p>
                <a:pPr lvl="0"/>
                <a:r>
                  <a:rPr/>
                  <a:t>Consider the following relationship:</a:t>
                </a:r>
              </a:p>
              <a:p>
                <a:pPr lvl="0" indent="0" marL="0">
                  <a:buNone/>
                </a:pPr>
                <a:r>
                  <a:rPr/>
                  <a:t>$$Posterior\ Distribution \propto Likelihood \bullet Prior\ Distribution \\
Or\\
𝑃( 𝑝𝑎𝑟𝑎𝑚𝑒𝑡𝑒𝑟𝑠 │ 𝑑𝑎𝑡𝑎 ) \propto 𝑃( 𝑑𝑎𝑡𝑎 | 𝑝𝑎𝑟𝑎𝑚𝑒𝑡𝑒𝑟𝑠 )𝑃( 𝑝𝑎𝑟𝑎𝑚𝑒𝑡𝑒𝑟𝑠 ) $$</a:t>
                </a:r>
              </a:p>
              <a:p>
                <a:pPr lvl="0"/>
                <a:r>
                  <a:rPr/>
                  <a:t>We can find an un-normalized function proportional to the posterior distribution</a:t>
                </a:r>
              </a:p>
              <a:p>
                <a:pPr lvl="0"/>
                <a:r>
                  <a:rPr/>
                  <a:t>Sum over </a:t>
                </a:r>
                <a14:m>
                  <m:oMath xmlns:m="http://schemas.openxmlformats.org/officeDocument/2006/math">
                    <m:r>
                      <m:t>𝑃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𝑑</m:t>
                        </m:r>
                        <m:r>
                          <m:t>𝑎</m:t>
                        </m:r>
                        <m:r>
                          <m:t>𝑡</m:t>
                        </m:r>
                        <m:r>
                          <m:t>𝑎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𝑝</m:t>
                        </m:r>
                        <m:r>
                          <m:t>𝑎</m:t>
                        </m:r>
                        <m:r>
                          <m:t>𝑟</m:t>
                        </m:r>
                        <m:r>
                          <m:t>𝑎</m:t>
                        </m:r>
                        <m:r>
                          <m:t>𝑚</m:t>
                        </m:r>
                        <m:r>
                          <m:t>𝑒</m:t>
                        </m:r>
                        <m:r>
                          <m:t>𝑡</m:t>
                        </m:r>
                        <m:r>
                          <m:t>𝑒</m:t>
                        </m:r>
                        <m:r>
                          <m:t>𝑟</m:t>
                        </m:r>
                        <m:r>
                          <m:t>𝑠</m:t>
                        </m:r>
                      </m:e>
                    </m:d>
                    <m:r>
                      <m:t>𝑃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𝑝</m:t>
                        </m:r>
                        <m:r>
                          <m:t>𝑎</m:t>
                        </m:r>
                        <m:r>
                          <m:t>𝑟</m:t>
                        </m:r>
                        <m:r>
                          <m:t>𝑎</m:t>
                        </m:r>
                        <m:r>
                          <m:t>𝑚</m:t>
                        </m:r>
                        <m:r>
                          <m:t>𝑒</m:t>
                        </m:r>
                        <m:r>
                          <m:t>𝑡</m:t>
                        </m:r>
                        <m:r>
                          <m:t>𝑒</m:t>
                        </m:r>
                        <m:r>
                          <m:t>𝑟</m:t>
                        </m:r>
                        <m:r>
                          <m:t>𝑠</m:t>
                        </m:r>
                      </m:e>
                    </m:d>
                  </m:oMath>
                </a14:m>
                <a:r>
                  <a:rPr/>
                  <a:t> to find the marginal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t>a</m:t>
                        </m:r>
                        <m:r>
                          <m:t>t</m:t>
                        </m:r>
                        <m:r>
                          <m:t>a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Approach can transform an intractable computation into a simple summation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Bayes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 of a Bayesian analysis is computing and performing inference on the posterior distribution of the model parameters</a:t>
            </a:r>
          </a:p>
          <a:p>
            <a:pPr lvl="0" indent="0" marL="0">
              <a:buNone/>
            </a:pPr>
            <a:r>
              <a:rPr/>
              <a:t>The general steps are as follows:</a:t>
            </a:r>
          </a:p>
          <a:p>
            <a:pPr lvl="0" indent="-342900" marL="342900">
              <a:buAutoNum type="arabicPeriod"/>
            </a:pPr>
            <a:r>
              <a:rPr/>
              <a:t>Identify data relevant to the research question</a:t>
            </a:r>
          </a:p>
          <a:p>
            <a:pPr lvl="0" indent="-342900" marL="342900">
              <a:buAutoNum type="arabicPeriod"/>
            </a:pPr>
            <a:r>
              <a:rPr/>
              <a:t>Define a sampling plan for the data. Data need not be collected in a single batch</a:t>
            </a:r>
          </a:p>
          <a:p>
            <a:pPr lvl="0" indent="-342900" marL="342900">
              <a:buAutoNum type="arabicPeriod"/>
            </a:pPr>
            <a:r>
              <a:rPr/>
              <a:t>Define the model and the likelihood function; e.g. regression model with Normal likelihood</a:t>
            </a:r>
          </a:p>
          <a:p>
            <a:pPr lvl="0" indent="-342900" marL="342900">
              <a:buAutoNum type="arabicPeriod"/>
            </a:pPr>
            <a:r>
              <a:rPr/>
              <a:t>Specify a prior distribution of the model parameters</a:t>
            </a:r>
          </a:p>
          <a:p>
            <a:pPr lvl="0" indent="-342900" marL="342900">
              <a:buAutoNum type="arabicPeriod"/>
            </a:pPr>
            <a:r>
              <a:rPr/>
              <a:t>Use the Bayesian inference formula to compute posterior distribution of the model parameters</a:t>
            </a:r>
          </a:p>
          <a:p>
            <a:pPr lvl="0" indent="-342900" marL="342900">
              <a:buAutoNum type="arabicPeriod"/>
            </a:pPr>
            <a:r>
              <a:rPr/>
              <a:t>Update the posterior as data is observed</a:t>
            </a:r>
          </a:p>
          <a:p>
            <a:pPr lvl="0" indent="-342900" marL="342900">
              <a:buAutoNum type="arabicPeriod"/>
            </a:pPr>
            <a:r>
              <a:rPr/>
              <a:t>Inference on the posterior can be performed; compute </a:t>
            </a:r>
            <a:r>
              <a:rPr b="1"/>
              <a:t>credible intervals</a:t>
            </a:r>
          </a:p>
          <a:p>
            <a:pPr lvl="0" indent="-342900" marL="342900">
              <a:buAutoNum type="arabicPeriod"/>
            </a:pPr>
            <a:r>
              <a:rPr/>
              <a:t>Optionally, simulate data values from realizations of the posterior distribution. These values are predictions from the model.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advantage of Bayesain model is that it can be updated as new observations are made</a:t>
            </a:r>
          </a:p>
          <a:p>
            <a:pPr lvl="0"/>
            <a:r>
              <a:rPr/>
              <a:t>In contrast, for frequentist models data must be collected completely in advance</a:t>
            </a:r>
          </a:p>
          <a:p>
            <a:pPr lvl="0"/>
            <a:r>
              <a:rPr/>
              <a:t>We </a:t>
            </a:r>
            <a:r>
              <a:rPr b="1"/>
              <a:t>update our belief</a:t>
            </a:r>
            <a:r>
              <a:rPr/>
              <a:t> by adding </a:t>
            </a:r>
            <a:r>
              <a:rPr b="1"/>
              <a:t>new evidence</a:t>
            </a:r>
          </a:p>
          <a:p>
            <a:pPr lvl="0"/>
            <a:r>
              <a:rPr/>
              <a:t>The posterior of a Bayesian model with no evidence is the prior</a:t>
            </a:r>
          </a:p>
          <a:p>
            <a:pPr lvl="0"/>
            <a:r>
              <a:rPr/>
              <a:t>The </a:t>
            </a:r>
            <a:r>
              <a:rPr b="1"/>
              <a:t>previous posterior serves as a prior</a:t>
            </a:r>
            <a:r>
              <a:rPr/>
              <a:t> for model updates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choice of the prior is a difficult, and potentially vexing, problem when performing Bayesian analysis</a:t>
            </a:r>
          </a:p>
          <a:p>
            <a:pPr lvl="0"/>
            <a:r>
              <a:rPr/>
              <a:t>The need to choose a prior has often been cited as a reason why Bayesian models are impractical</a:t>
            </a:r>
            <a:br/>
          </a:p>
          <a:p>
            <a:pPr lvl="0"/>
            <a:r>
              <a:rPr/>
              <a:t>General guidance is that a prior must be convincing to a </a:t>
            </a:r>
            <a:r>
              <a:rPr b="1"/>
              <a:t>skeptical audience</a:t>
            </a:r>
            <a:br/>
          </a:p>
          <a:p>
            <a:pPr lvl="0"/>
            <a:r>
              <a:rPr/>
              <a:t>Often tend to use vague or less informative priors in practice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possible approaches to prior selection include:</a:t>
            </a:r>
          </a:p>
          <a:p>
            <a:pPr lvl="0"/>
            <a:r>
              <a:rPr/>
              <a:t>Use prior </a:t>
            </a:r>
            <a:r>
              <a:rPr b="1"/>
              <a:t>empirical information</a:t>
            </a:r>
          </a:p>
          <a:p>
            <a:pPr lvl="1"/>
            <a:r>
              <a:rPr b="1"/>
              <a:t>Empirical Bayes estimate</a:t>
            </a:r>
            <a:r>
              <a:rPr/>
              <a:t> of prior from sample of observations</a:t>
            </a:r>
            <a:br/>
          </a:p>
          <a:p>
            <a:pPr lvl="0"/>
            <a:r>
              <a:rPr/>
              <a:t>Apply </a:t>
            </a:r>
            <a:r>
              <a:rPr b="1"/>
              <a:t>domain knowledge</a:t>
            </a:r>
            <a:r>
              <a:rPr/>
              <a:t> to determine a reasonable distribution</a:t>
            </a:r>
          </a:p>
          <a:p>
            <a:pPr lvl="1"/>
            <a:r>
              <a:rPr/>
              <a:t>Use information from prior work</a:t>
            </a:r>
          </a:p>
          <a:p>
            <a:pPr lvl="1"/>
            <a:r>
              <a:rPr/>
              <a:t>Example, the viable range of parameter values could be computed from physical principles</a:t>
            </a:r>
            <a:br/>
          </a:p>
          <a:p>
            <a:pPr lvl="1"/>
            <a:r>
              <a:rPr/>
              <a:t>Example, it could be well know that there is price range for some asset</a:t>
            </a:r>
          </a:p>
          <a:p>
            <a:pPr lvl="0"/>
            <a:r>
              <a:rPr/>
              <a:t>If there is poor prior knowledge for the problem a </a:t>
            </a:r>
            <a:r>
              <a:rPr b="1"/>
              <a:t>non-informative prior</a:t>
            </a:r>
            <a:r>
              <a:rPr/>
              <a:t> can be used</a:t>
            </a:r>
          </a:p>
          <a:p>
            <a:pPr lvl="1"/>
            <a:r>
              <a:rPr/>
              <a:t>One possibility is a Uniform distribution. But </a:t>
            </a:r>
            <a:r>
              <a:rPr b="1"/>
              <a:t>be careful!</a:t>
            </a:r>
            <a:r>
              <a:rPr/>
              <a:t> since a uniform prior is informative because of limits on the values!</a:t>
            </a:r>
            <a:br/>
          </a:p>
          <a:p>
            <a:pPr lvl="1"/>
            <a:r>
              <a:rPr/>
              <a:t>Other options include the </a:t>
            </a:r>
            <a:r>
              <a:rPr>
                <a:hlinkClick r:id="rId2"/>
              </a:rPr>
              <a:t>Jefferys’ prior</a:t>
            </a:r>
            <a:r>
              <a:rPr/>
              <a:t>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use prior </a:t>
            </a:r>
            <a:r>
              <a:rPr b="1"/>
              <a:t>empirical information</a:t>
            </a:r>
            <a:r>
              <a:rPr/>
              <a:t> to estimate the parameters of the prior distribution</a:t>
            </a:r>
          </a:p>
          <a:p>
            <a:pPr lvl="0"/>
            <a:r>
              <a:rPr/>
              <a:t>Deriving a prior distribution in this manner is sometimes called </a:t>
            </a:r>
            <a:r>
              <a:rPr b="1"/>
              <a:t>empirical Bayes</a:t>
            </a:r>
          </a:p>
          <a:p>
            <a:pPr lvl="1"/>
            <a:r>
              <a:rPr/>
              <a:t>Has become more practical with large modern data sets</a:t>
            </a:r>
            <a:br/>
          </a:p>
          <a:p>
            <a:pPr lvl="1"/>
            <a:r>
              <a:rPr/>
              <a:t>Method somewhere between Bayesian and frequentist</a:t>
            </a:r>
            <a:br/>
          </a:p>
          <a:p>
            <a:pPr lvl="1"/>
            <a:r>
              <a:rPr/>
              <a:t>Empirical Bayes approach is often applied in practice</a:t>
            </a:r>
            <a:br/>
          </a:p>
          <a:p>
            <a:pPr lvl="1"/>
            <a:r>
              <a:rPr/>
              <a:t>Some Bayesian theoreticians do not consider this a Bayesian approach at all!</a:t>
            </a:r>
          </a:p>
          <a:p>
            <a:pPr lvl="0"/>
            <a:r>
              <a:rPr/>
              <a:t>Example, need a prior distribution of home prices per square foot by location</a:t>
            </a:r>
          </a:p>
          <a:p>
            <a:pPr lvl="1"/>
            <a:r>
              <a:rPr/>
              <a:t>Use </a:t>
            </a:r>
            <a:r>
              <a:rPr b="1"/>
              <a:t>pooled</a:t>
            </a:r>
            <a:r>
              <a:rPr/>
              <a:t> information to compute distribution of prices for all locations</a:t>
            </a:r>
            <a:br/>
          </a:p>
          <a:p>
            <a:pPr lvl="1"/>
            <a:r>
              <a:rPr/>
              <a:t>Use the prior with specific evidence by locations to compute posteriors by location</a:t>
            </a:r>
            <a:br/>
          </a:p>
          <a:p>
            <a:pPr lvl="1"/>
            <a:r>
              <a:rPr/>
              <a:t>Is example of </a:t>
            </a:r>
            <a:r>
              <a:rPr b="1"/>
              <a:t>hierarchical model</a:t>
            </a:r>
          </a:p>
          <a:p>
            <a:pPr lvl="0"/>
            <a:r>
              <a:rPr/>
              <a:t>Typically, a less informative prior distribution is used than the actual empirical distribution so the model is not overly constrained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analytically and computationally simple choice for a prior distribution family is a </a:t>
            </a:r>
            <a:r>
              <a:rPr b="1"/>
              <a:t>conjugate prior</a:t>
            </a:r>
          </a:p>
          <a:p>
            <a:pPr lvl="0"/>
            <a:r>
              <a:rPr/>
              <a:t>When a likelihood function is multiplied by its conjugate distribution the posterior distribution will be in the same family as the conjugate prior</a:t>
            </a:r>
          </a:p>
          <a:p>
            <a:pPr lvl="0"/>
            <a:r>
              <a:rPr/>
              <a:t>Attractive idea for cases where the conjugate distribution exists</a:t>
            </a:r>
          </a:p>
          <a:p>
            <a:pPr lvl="1"/>
            <a:r>
              <a:rPr/>
              <a:t>Analytic results can be computed</a:t>
            </a:r>
            <a:br/>
          </a:p>
          <a:p>
            <a:pPr lvl="1"/>
            <a:r>
              <a:rPr/>
              <a:t>The posterior is a known distribution</a:t>
            </a:r>
          </a:p>
          <a:p>
            <a:pPr lvl="0"/>
            <a:r>
              <a:rPr/>
              <a:t>But there are many practical cases where a conjugate prior is not used</a:t>
            </a:r>
          </a:p>
          <a:p>
            <a:pPr lvl="1"/>
            <a:r>
              <a:rPr/>
              <a:t>We will address more general methods later</a:t>
            </a:r>
          </a:p>
        </p:txBody>
      </p:sp>
    </p:spTree>
  </p:cSld>
</p:sld>
</file>

<file path=ppt/slides/slide2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1" y="204787" /><a:ext cx="3008313" cy="871538" /></a:xfrm></p:spPr><p:txBody><a:bodyPr /><a:lstStyle /><a:p><a:pPr lvl="0" indent="0" marL="0"><a:buNone /></a:pPr><a:r><a:rPr /><a:t>Conjugate Prior Distributions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Most commonly used distributions have conjugates, with a few examples:</a:t></a:r></a:p></p:txBody></p:sp><p:graphicFrame><p:nvGraphicFramePr><p:cNvPr id="6" name="Content Placeholder 5" /><p:cNvGraphicFramePr><a:graphicFrameLocks noGrp="1" /></p:cNvGraphicFramePr><p:nvPr><p:ph idx="1" /></p:nvPr></p:nvGraphicFramePr><p:xfrm><a:off x="3568700" y="203200" /><a:ext cx="5105400" cy="4381500" /></p:xfrm><a:graphic><a:graphicData uri="http://schemas.openxmlformats.org/drawingml/2006/table"><a:tbl><a:tblPr firstRow="1" bandRow="1"><a:tableStyleId>{5C22544A-7EE6-4342-B048-85BDC9FD1C3A}</a:tableStyleId></a:tblPr><a:tblGrid><a:gridCol w="2552700" /><a:gridCol w="2552700" /></a:tblGrid><a:tr h="0"><a:tc><a:txBody><a:bodyPr /><a:lstStyle /><a:p><a:pPr lvl="0" indent="0" marL="0"><a:buNone /></a:pPr><a:r><a:rPr /><a:t>Likelihood</a:t></a:r></a:p></a:txBody><a:tcPr /></a:tc><a:tc><a:txBody><a:bodyPr /><a:lstStyle /><a:p><a:pPr lvl="0" indent="0" marL="0"><a:buNone /></a:pPr><a:r><a:rPr /><a:t>Conjugate</a:t></a:r></a:p></a:txBody><a:tcPr /></a:tc></a:tr><a:tr h="0"><a:tc><a:txBody><a:bodyPr /><a:lstStyle /><a:p><a:pPr lvl="0" indent="0" marL="0"><a:buNone /></a:pPr><a:r><a:rPr /><a:t>Binomial</a:t></a:r></a:p></a:txBody></a:tc><a:tc><a:txBody><a:bodyPr /><a:lstStyle /><a:p><a:pPr lvl="0" indent="0" marL="0"><a:buNone /></a:pPr><a:r><a:rPr /><a:t>Beta</a:t></a:r></a:p></a:txBody></a:tc></a:tr><a:tr h="0"><a:tc><a:txBody><a:bodyPr /><a:lstStyle /><a:p><a:pPr lvl="0" indent="0" marL="0"><a:buNone /></a:pPr><a:r><a:rPr /><a:t>Bernoulli</a:t></a:r></a:p></a:txBody></a:tc><a:tc><a:txBody><a:bodyPr /><a:lstStyle /><a:p><a:pPr lvl="0" indent="0" marL="0"><a:buNone /></a:pPr><a:r><a:rPr /><a:t>Beta</a:t></a:r></a:p></a:txBody></a:tc></a:tr><a:tr h="0"><a:tc><a:txBody><a:bodyPr /><a:lstStyle /><a:p><a:pPr lvl="0" indent="0" marL="0"><a:buNone /></a:pPr><a:r><a:rPr /><a:t>Poisson</a:t></a:r></a:p></a:txBody></a:tc><a:tc><a:txBody><a:bodyPr /><a:lstStyle /><a:p><a:pPr lvl="0" indent="0" marL="0"><a:buNone /></a:pPr><a:r><a:rPr /><a:t>Gamma</a:t></a:r></a:p></a:txBody></a:tc></a:tr><a:tr h="0"><a:tc><a:txBody><a:bodyPr /><a:lstStyle /><a:p><a:pPr lvl="0" indent="0" marL="0"><a:buNone /></a:pPr><a:r><a:rPr /><a:t>Categorical</a:t></a:r></a:p></a:txBody></a:tc><a:tc><a:txBody><a:bodyPr /><a:lstStyle /><a:p><a:pPr lvl="0" indent="0" marL="0"><a:buNone /></a:pPr><a:r><a:rPr /><a:t>Dirichlet</a:t></a:r></a:p></a:txBody></a:tc></a:tr><a:tr h="0"><a:tc><a:txBody><a:bodyPr /><a:lstStyle /><a:p><a:pPr lvl="0" indent="0" marL="0"><a:buNone /></a:pPr><a:r><a:rPr /><a:t>Normal - mean</a:t></a:r></a:p></a:txBody></a:tc><a:tc><a:txBody><a:bodyPr /><a:lstStyle /><a:p><a:pPr lvl="0" indent="0" marL="0"><a:buNone /></a:pPr><a:r><a:rPr /><a:t>Normal</a:t></a:r></a:p></a:txBody></a:tc></a:tr><a:tr h="0"><a:tc><a:txBody><a:bodyPr /><a:lstStyle /><a:p><a:pPr lvl="0" indent="0" marL="0"><a:buNone /></a:pPr><a:r><a:rPr /><a:t>Normal - variance, </a:t></a:r><a14:m><m:oMath xmlns:m="http://schemas.openxmlformats.org/officeDocument/2006/math"><m:sSup><m:e><m:r><m:t>χ</m:t></m:r></m:e><m:sup><m:r><m:t>2</m:t></m:r></m:sup></m:sSup></m:oMath></a14:m></a:p></a:txBody></a:tc><a:tc><a:txBody><a:bodyPr /><a:lstStyle /><a:p><a:pPr lvl="0" indent="0" marL="0"><a:buNone /></a:pPr><a:r><a:rPr /><a:t>Inverse Gamma</a:t></a:r></a:p></a:txBody></a:tc></a:tr><a:tr h="0"><a:tc><a:txBody><a:bodyPr /><a:lstStyle /><a:p><a:pPr lvl="0" indent="0" marL="0"><a:buNone /></a:pPr><a:r><a:rPr /><a:t>Normal - inverse variance, </a:t></a:r><a14:m><m:oMath xmlns:m="http://schemas.openxmlformats.org/officeDocument/2006/math"><m:r><m:t>τ</m:t></m:r></m:oMath></a14:m></a:p></a:txBody></a:tc><a:tc><a:txBody><a:bodyPr /><a:lstStyle /><a:p><a:pPr lvl="0" indent="0" marL="0"><a:buNone /></a:pPr><a:r><a:rPr /><a:t>Gamma</a:t></a:r></a:p></a:txBody></a:tc></a:tr></a:tbl></a:graphicData></a:graphic></p:graphicFrame></p:spTree></p:cSld>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interested in analyzing the incidence of distracted drivers</a:t>
                </a:r>
              </a:p>
              <a:p>
                <a:pPr lvl="0"/>
                <a:r>
                  <a:rPr/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rPr/>
                  <a:t>Data are Binomially distributed, a driver is distracted or not, with likelihood: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θ</m:t>
                              </m:r>
                            </m:e>
                          </m:d>
                        </m:e>
                        <m:sup>
                          <m:r>
                            <m:t>z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number of trials</a:t>
                </a:r>
                <a:br/>
              </a:p>
              <a:p>
                <a:pPr lvl="0"/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number of successes</a:t>
                </a:r>
                <a:br/>
              </a:p>
              <a:p>
                <a:pPr lvl="0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number of failures</a:t>
                </a:r>
              </a:p>
              <a:p>
                <a:pPr lvl="0"/>
                <a:r>
                  <a:rPr/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the probability of success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Nonparametric bootstrap estimation is widely useful and requires minimal assumption</a:t>
            </a:r>
          </a:p>
          <a:p>
            <a:pPr lvl="0"/>
            <a:r>
              <a:rPr/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rPr/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rPr/>
              <a:t>Bootstrap resampling substitutes computer power for paper and pencil statistician power</a:t>
            </a:r>
          </a:p>
          <a:p>
            <a:pPr lvl="0"/>
            <a:r>
              <a:rPr/>
              <a:t>Bootstrap resampling estimates the </a:t>
            </a:r>
            <a:r>
              <a:rPr b="1"/>
              <a:t>bootstrap distribution</a:t>
            </a:r>
            <a:r>
              <a:rPr/>
              <a:t> of a statistic</a:t>
            </a:r>
          </a:p>
          <a:p>
            <a:pPr lvl="1"/>
            <a:r>
              <a:rPr/>
              <a:t>Compute mostly likely point estimate of the statistic, or bootstrap estimate</a:t>
            </a:r>
            <a:br/>
          </a:p>
          <a:p>
            <a:pPr lvl="1"/>
            <a:r>
              <a:rPr/>
              <a:t>The bootstrap confidence interval is computed from the bootstrap distribution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Our process for example is: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Use the conjugate prior, the Beta distribution with parameters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(or a,b)</a:t>
                </a:r>
                <a:br/>
              </a:p>
              <a:p>
                <a:pPr lvl="0" indent="-342900" marL="342900">
                  <a:buAutoNum type="arabicPeriod"/>
                </a:pPr>
                <a:r>
                  <a:rPr/>
                  <a:t>Using the data sample, compute the likelihood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Compute the posterior distribution of distracted driving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Add more evidence (data) and update the posterior distribution.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using Conjugate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properties of the Beta distribution?</a:t>
            </a:r>
          </a:p>
        </p:txBody>
      </p:sp>
      <p:pic>
        <p:nvPicPr>
          <p:cNvPr descr="../images/Be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Beta distribution for different parameter values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the product of a Binomial likelihood and a Beta prior</a:t>
                </a:r>
              </a:p>
              <a:p>
                <a:pPr lvl="0"/>
                <a:r>
                  <a:rPr/>
                  <a:t>Define the evidence as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trials with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successes</a:t>
                </a:r>
              </a:p>
              <a:p>
                <a:pPr lvl="0"/>
                <a:r>
                  <a:rPr/>
                  <a:t>Prior is a Beta distribution with parameters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or the vector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From Bayes Theorem the distribution of the posterior: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There are some useful insights you can gain from this relationship for (discrete) integer counts: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o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B</m:t>
                      </m:r>
                      <m:r>
                        <m:t>e</m:t>
                      </m:r>
                      <m:r>
                        <m:t>t</m:t>
                      </m:r>
                      <m: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t>z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define the </a:t>
                </a:r>
                <a:r>
                  <a:rPr b="1"/>
                  <a:t>prior</a:t>
                </a:r>
                <a:br/>
              </a:p>
              <a:p>
                <a:pPr lvl="0"/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are the </a:t>
                </a:r>
                <a:r>
                  <a:rPr b="1"/>
                  <a:t>evidence</a:t>
                </a:r>
              </a:p>
              <a:p>
                <a:pPr lvl="0"/>
                <a:r>
                  <a:rPr/>
                  <a:t>Parameters of the prior can be interpreted as </a:t>
                </a:r>
                <a:r>
                  <a:rPr b="1"/>
                  <a:t>pseudo counts</a:t>
                </a:r>
                <a:r>
                  <a:rPr/>
                  <a:t> of successes,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r>
                      <m:t>e</m:t>
                    </m:r>
                    <m:r>
                      <m:t>u</m:t>
                    </m:r>
                    <m:r>
                      <m:t>d</m:t>
                    </m:r>
                    <m:r>
                      <m:t>o</m:t>
                    </m:r>
                    <m:r>
                      <m:t> </m:t>
                    </m:r>
                    <m:r>
                      <m:t>s</m:t>
                    </m:r>
                    <m:r>
                      <m:t>u</m:t>
                    </m:r>
                    <m:r>
                      <m:t>c</m:t>
                    </m:r>
                    <m:r>
                      <m:t>c</m:t>
                    </m:r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and failures,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r>
                      <m:t>e</m:t>
                    </m:r>
                    <m:r>
                      <m:t>u</m:t>
                    </m:r>
                    <m:r>
                      <m:t>d</m:t>
                    </m:r>
                    <m:r>
                      <m:t>o</m:t>
                    </m:r>
                    <m:r>
                      <m:t> </m:t>
                    </m:r>
                    <m:r>
                      <m:t>f</m:t>
                    </m:r>
                    <m:r>
                      <m:t>a</m:t>
                    </m:r>
                    <m:r>
                      <m:t>i</m:t>
                    </m:r>
                    <m:r>
                      <m:t>l</m:t>
                    </m:r>
                    <m:r>
                      <m:t>u</m:t>
                    </m:r>
                    <m:r>
                      <m:t>r</m:t>
                    </m:r>
                    <m:r>
                      <m:t>e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Be careful when creating a prior to </a:t>
                </a:r>
                <a:r>
                  <a:rPr b="1"/>
                  <a:t>add 1</a:t>
                </a:r>
                <a:r>
                  <a:rPr/>
                  <a:t> to the successes and failures</a:t>
                </a:r>
                <a:br/>
              </a:p>
              <a:p>
                <a:pPr lvl="1"/>
                <a:r>
                  <a:rPr/>
                  <a:t>The larger the total pseudo counts,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</m:oMath>
                </a14:m>
                <a:r>
                  <a:rPr/>
                  <a:t>, the </a:t>
                </a:r>
                <a:r>
                  <a:rPr b="1"/>
                  <a:t>stronger the prior information</a:t>
                </a:r>
              </a:p>
              <a:p>
                <a:pPr lvl="0" indent="0" marL="0">
                  <a:buNone/>
                </a:pPr>
                <a:r>
                  <a:rPr/>
                  <a:t>-Evidence is also in the form (actual) counts of successes,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and failure,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</a:p>
              <a:p>
                <a:pPr lvl="0"/>
                <a:r>
                  <a:rPr/>
                  <a:t>The more evidence the greater the influence on the posterior distribution</a:t>
                </a:r>
                <a:br/>
              </a:p>
              <a:p>
                <a:pPr lvl="0"/>
                <a:r>
                  <a:rPr/>
                  <a:t>Large amount of evidence will overwhelm the prior</a:t>
                </a:r>
                <a:br/>
              </a:p>
              <a:p>
                <a:pPr lvl="0"/>
                <a:r>
                  <a:rPr/>
                  <a:t>With large amount of evidence, posterior converges to frequentist model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example with:</a:t>
                </a:r>
                <a:br/>
                <a:r>
                  <a:rPr/>
                  <a:t>- Prior pseudo counts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9</m:t>
                        </m:r>
                      </m:e>
                    </m:d>
                  </m:oMath>
                </a14:m>
                <a:r>
                  <a:rPr/>
                  <a:t>, successes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and failures,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9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br/>
                <a:r>
                  <a:rPr/>
                  <a:t>- Evidence, successes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and failures,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30</m:t>
                    </m:r>
                  </m:oMath>
                </a14:m>
                <a:br/>
                <a:r>
                  <a:rPr/>
                  <a:t>- Posterior is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e</m:t>
                    </m:r>
                    <m:r>
                      <m:t>t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10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30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t>e</m:t>
                    </m:r>
                    <m:r>
                      <m:t>t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40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../images/DistrtractedDriv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2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Prior, likelihood and posterior for distracted driving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find an estimate of the poster distribution?</a:t>
            </a:r>
          </a:p>
          <a:p>
            <a:pPr lvl="0" indent="-342900" marL="342900">
              <a:buAutoNum type="arabicPeriod"/>
            </a:pPr>
            <a:r>
              <a:rPr/>
              <a:t>We can sample from the analytic solution - if we have a conjugate</a:t>
            </a:r>
          </a:p>
          <a:p>
            <a:pPr lvl="0" indent="-342900" marL="342900">
              <a:buAutoNum type="arabicPeriod"/>
            </a:pPr>
            <a:r>
              <a:rPr/>
              <a:t>We can sample the likelihood and prior, take the product and normalize - for any posterior</a:t>
            </a:r>
          </a:p>
          <a:p>
            <a:pPr lvl="0" indent="-342900" marL="342900">
              <a:buAutoNum type="arabicPeriod"/>
            </a:pPr>
            <a:r>
              <a:rPr/>
              <a:t>Grid sample or Markov chain Monte Carlo (MCMC) sample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Grid sampling</a:t>
            </a:r>
            <a:r>
              <a:rPr/>
              <a:t> is a naive approach</a:t>
            </a:r>
          </a:p>
          <a:p>
            <a:pPr lvl="0"/>
            <a:r>
              <a:rPr/>
              <a:t>Compute the probability at each point on a regular gird</a:t>
            </a:r>
          </a:p>
          <a:p>
            <a:pPr lvl="1"/>
            <a:r>
              <a:rPr/>
              <a:t>Sample over range of interesting values for variables</a:t>
            </a:r>
          </a:p>
          <a:p>
            <a:pPr lvl="1"/>
            <a:r>
              <a:rPr/>
              <a:t>Posterior if conjugate prior</a:t>
            </a:r>
            <a:br/>
          </a:p>
          <a:p>
            <a:pPr lvl="1"/>
            <a:r>
              <a:rPr/>
              <a:t>Prior and likelihood</a:t>
            </a:r>
          </a:p>
          <a:p>
            <a:pPr lvl="0"/>
            <a:r>
              <a:rPr i="1"/>
              <a:t>In principle</a:t>
            </a:r>
            <a:r>
              <a:rPr/>
              <a:t> can work for any number of dimensions</a:t>
            </a:r>
          </a:p>
          <a:p>
            <a:pPr lvl="1"/>
            <a:r>
              <a:rPr/>
              <a:t>In 1-dimension is just regularly spaced points on a line</a:t>
            </a:r>
            <a:br/>
          </a:p>
          <a:p>
            <a:pPr lvl="1"/>
            <a:r>
              <a:rPr/>
              <a:t>Poor scaling to higher dimensions</a:t>
            </a:r>
          </a:p>
        </p:txBody>
      </p:sp>
      <p:pic>
        <p:nvPicPr>
          <p:cNvPr descr="../images/SamplingGr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193800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Sampling grid for bivariate distribution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grid sampling to compute posterior from likelihood and prior</a:t>
            </a:r>
          </a:p>
          <a:p>
            <a:pPr lvl="0" indent="0">
              <a:buNone/>
            </a:pPr>
            <a:r>
              <a:rPr>
                <a:latin typeface="Courier"/>
              </a:rPr>
              <a:t>Procedure CreateGrid(variables, lower_limits, upper_limits):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Build the sampling grid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sampling_grid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Procedure SampleLikelihood(sampling_value, observation_values):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likelihood_function(observation_values, sampling_value)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Procedure Prior(sampling_values, prior_parameter_value):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prior_density_function(sampling_value, prior_parameter_values)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ComputePosterior(variables, lower_limits, upper_limits):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the sampling grid</a:t>
            </a:r>
            <a:br/>
            <a:r>
              <a:rPr>
                <a:latin typeface="Courier"/>
              </a:rPr>
              <a:t>    Grid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CreateGrid(variables, lower_limits, upper_limits)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/>
            <a:r>
              <a:rPr>
                <a:latin typeface="Courier"/>
              </a:rPr>
              <a:t>    array 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sampling_value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(lower_limits, upper_limits):   </a:t>
            </a:r>
            <a:br/>
            <a:r>
              <a:rPr>
                <a:latin typeface="Courier"/>
              </a:rPr>
              <a:t>        likelihood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SampleLikelihood(sampling_value, observation_values)</a:t>
            </a:r>
            <a:br/>
            <a:r>
              <a:rPr>
                <a:latin typeface="Courier"/>
              </a:rPr>
              <a:t>        prior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Prior(sampling_values, prior_parameter_value)   </a:t>
            </a:r>
            <a:br/>
            <a:r>
              <a:rPr>
                <a:latin typeface="Courier"/>
              </a:rPr>
              <a:t>        posterior[sampling_value]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likelihood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prior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Normalize the posterior       </a:t>
            </a:r>
            <a:br/>
            <a:r>
              <a:rPr>
                <a:latin typeface="Courier"/>
              </a:rPr>
              <a:t>    probability_data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(Grid)])</a:t>
            </a:r>
            <a:br/>
            <a:r>
              <a:rPr>
                <a:latin typeface="Courier"/>
              </a:rPr>
              <a:t>    posterior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probability_data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posterior    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we specify the uncertainty for a Bayesian parameter estimate?</a:t>
                </a:r>
              </a:p>
              <a:p>
                <a:pPr lvl="0"/>
                <a:r>
                  <a:rPr/>
                  <a:t>For frequentist analysis we use confidence intervals, but not entirely appropriate</a:t>
                </a:r>
              </a:p>
              <a:p>
                <a:pPr lvl="1"/>
                <a:r>
                  <a:rPr/>
                  <a:t>Confidence intervals are based on a </a:t>
                </a:r>
                <a:r>
                  <a:rPr b="1"/>
                  <a:t>sampling distribution</a:t>
                </a:r>
                <a:br/>
              </a:p>
              <a:p>
                <a:pPr lvl="1"/>
                <a:r>
                  <a:rPr/>
                  <a:t>The upper and lower confidence intervals quantiles of the sampling distribution</a:t>
                </a:r>
                <a:br/>
              </a:p>
              <a:p>
                <a:pPr lvl="1"/>
                <a:r>
                  <a:rPr/>
                  <a:t>Bayesian analysis has no sampling distribution uses a prior distribution and likelihood</a:t>
                </a:r>
              </a:p>
              <a:p>
                <a:pPr lvl="0"/>
                <a:r>
                  <a:rPr/>
                  <a:t>For Bayesian analysis inference performed on posterior distribution</a:t>
                </a:r>
              </a:p>
              <a:p>
                <a:pPr lvl="1"/>
                <a:r>
                  <a:rPr/>
                  <a:t>We use a concept known as the </a:t>
                </a:r>
                <a:r>
                  <a:rPr b="1"/>
                  <a:t>credible interval</a:t>
                </a:r>
                <a:br/>
              </a:p>
              <a:p>
                <a:pPr lvl="1"/>
                <a:r>
                  <a:rPr/>
                  <a:t>A credible interval is an interval on the Bayesian posterior distribution with the highest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proportion of posterior probability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we specify the uncertainty for a Bayesian parameter estimate?</a:t>
                </a:r>
              </a:p>
              <a:p>
                <a:pPr lvl="0"/>
                <a:r>
                  <a:rPr/>
                  <a:t>Example, the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0.90</m:t>
                    </m:r>
                  </m:oMath>
                </a14:m>
                <a:r>
                  <a:rPr/>
                  <a:t> credible interval encompasses the 90% of the posterior distribution with the highest density</a:t>
                </a:r>
              </a:p>
              <a:p>
                <a:pPr lvl="0"/>
                <a:r>
                  <a:rPr/>
                  <a:t>The credible interval is sometime called the </a:t>
                </a:r>
                <a:r>
                  <a:rPr b="1"/>
                  <a:t>highest density interval (HDI)</a:t>
                </a:r>
                <a:r>
                  <a:rPr/>
                  <a:t>, or </a:t>
                </a:r>
                <a:r>
                  <a:rPr b="1"/>
                  <a:t>highest posterior density interval (HPDI)</a:t>
                </a:r>
              </a:p>
              <a:p>
                <a:pPr lvl="1"/>
                <a:r>
                  <a:rPr/>
                  <a:t>These names make sense, since we seek the the densest posterior interval containing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probability</a:t>
                </a:r>
              </a:p>
              <a:p>
                <a:pPr lvl="0"/>
                <a:r>
                  <a:rPr/>
                  <a:t>For symmetric distributions the credible interval can be numerically the same as the confidence interval</a:t>
                </a:r>
              </a:p>
              <a:p>
                <a:pPr lvl="1"/>
                <a:r>
                  <a:rPr/>
                  <a:t>In general, these two quantities can be quite different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several variations of the basic nonparametric bootstrap algorithm</a:t>
            </a:r>
          </a:p>
          <a:p>
            <a:pPr lvl="0"/>
            <a:r>
              <a:rPr/>
              <a:t>One sample bootstrap</a:t>
            </a:r>
          </a:p>
          <a:p>
            <a:pPr lvl="1"/>
            <a:r>
              <a:rPr/>
              <a:t>Inference on single statistic,</a:t>
            </a:r>
          </a:p>
          <a:p>
            <a:pPr lvl="1"/>
            <a:r>
              <a:rPr/>
              <a:t>e.g. inference on mean or variance</a:t>
            </a:r>
          </a:p>
          <a:p>
            <a:pPr lvl="0"/>
            <a:r>
              <a:rPr/>
              <a:t>Two sample bootstrap</a:t>
            </a:r>
          </a:p>
          <a:p>
            <a:pPr lvl="1"/>
            <a:r>
              <a:rPr/>
              <a:t>Inference two sample statistic</a:t>
            </a:r>
            <a:br/>
          </a:p>
          <a:p>
            <a:pPr lvl="1"/>
            <a:r>
              <a:rPr/>
              <a:t>e.g. difference of means</a:t>
            </a:r>
          </a:p>
          <a:p>
            <a:pPr lvl="0"/>
            <a:r>
              <a:rPr/>
              <a:t>Special cases</a:t>
            </a:r>
          </a:p>
          <a:p>
            <a:pPr lvl="1"/>
            <a:r>
              <a:rPr/>
              <a:t>Correlation coefficients - part of your assignment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are the 95% credible intervals for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e</m:t>
                    </m:r>
                    <m:r>
                      <m:t>t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40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../images/CredibleInterva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193800"/>
            <a:ext cx="628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Probability of distract drivers for next 10 cars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Credible Intervals are not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are credible intervals different from the more familiar confidence intervals?</a:t>
                </a:r>
              </a:p>
              <a:p>
                <a:pPr lvl="0" indent="0" marL="0">
                  <a:buNone/>
                </a:pPr>
                <a:r>
                  <a:rPr/>
                  <a:t>Confidence intervials and credible intervals are conceptually quite different</a:t>
                </a:r>
              </a:p>
              <a:p>
                <a:pPr lvl="0" indent="0" marL="0">
                  <a:buNone/>
                </a:pPr>
                <a:r>
                  <a:rPr/>
                  <a:t>A confidence interval is a purely frequentest concept</a:t>
                </a:r>
                <a:br/>
                <a:r>
                  <a:rPr/>
                  <a:t>- Is an interval on the </a:t>
                </a:r>
                <a:r>
                  <a:rPr b="1"/>
                  <a:t>sampling distribution</a:t>
                </a:r>
                <a:r>
                  <a:rPr/>
                  <a:t> where repeated samples of a statistic are expected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</m:oMath>
                </a14:m>
                <a:br/>
                <a:r>
                  <a:rPr/>
                  <a:t>- </a:t>
                </a:r>
                <a:r>
                  <a:rPr b="1"/>
                  <a:t>Cannot interpret</a:t>
                </a:r>
                <a:r>
                  <a:rPr/>
                  <a:t> a confidence interval as an interval on a probability distribution of the value of a statistic!</a:t>
                </a:r>
              </a:p>
              <a:p>
                <a:pPr lvl="0" indent="0" marL="0">
                  <a:buNone/>
                </a:pPr>
                <a:r>
                  <a:rPr/>
                  <a:t>Credible interval is an interval on a posterior distribution of the statistic</a:t>
                </a:r>
                <a:br/>
                <a:r>
                  <a:rPr/>
                  <a:t>- Credible interval is exactly what the misinterpretation of the confidence interval tries to be</a:t>
                </a:r>
                <a:br/>
                <a:r>
                  <a:rPr/>
                  <a:t>- Credible interval is the interval with highest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probability for the statistic being estimated</a:t>
                </a:r>
              </a:p>
              <a:p>
                <a:pPr lvl="0" indent="0" marL="0">
                  <a:buNone/>
                </a:pPr>
                <a:r>
                  <a:rPr/>
                  <a:t>For symmetric posterior distributions, the credible interval will be numerically the same as the confidence interval</a:t>
                </a:r>
                <a:br/>
                <a:r>
                  <a:rPr/>
                  <a:t>- This need not be the case in general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Compare confidence interval and credible interval for the case of 10 observations</a:t>
            </a:r>
          </a:p>
          <a:p>
            <a:pPr lvl="0"/>
            <a:r>
              <a:rPr/>
              <a:t>Credible intervals cross the density function at exactly the same density</a:t>
            </a:r>
          </a:p>
          <a:p>
            <a:pPr lvl="0"/>
            <a:r>
              <a:rPr/>
              <a:t>Confidence intervals have the same CDF in the tails beyond the interval</a:t>
            </a:r>
          </a:p>
        </p:txBody>
      </p:sp>
      <p:pic>
        <p:nvPicPr>
          <p:cNvPr descr="../images/CredibleConfidenceInterva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6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 between credible and confidence intervals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else can we do with a Bayesian posterior distribution beyond credible intervals?</a:t>
            </a:r>
          </a:p>
          <a:p>
            <a:pPr lvl="0"/>
            <a:r>
              <a:rPr/>
              <a:t>Perform simulations and make predictions</a:t>
            </a:r>
          </a:p>
          <a:p>
            <a:pPr lvl="0"/>
            <a:r>
              <a:rPr/>
              <a:t>Predictions are computed by simulating from the posterior distribution</a:t>
            </a:r>
          </a:p>
          <a:p>
            <a:pPr lvl="0"/>
            <a:r>
              <a:rPr/>
              <a:t>Results of these simulations are useful for several purposes, including:</a:t>
            </a:r>
          </a:p>
          <a:p>
            <a:pPr lvl="1"/>
            <a:r>
              <a:rPr/>
              <a:t>Predicting posterior values</a:t>
            </a:r>
            <a:br/>
          </a:p>
          <a:p>
            <a:pPr lvl="1"/>
            <a:r>
              <a:rPr/>
              <a:t>Model checking by comparing simulation results agree (or not) with observations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from the posterior distribution: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Example; What are the probabilities of distracted drivers for the next 10 cars with posterior,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e</m:t>
                    </m:r>
                    <m:r>
                      <m:t>t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 </m:t>
                        </m:r>
                        <m:r>
                          <m:t>40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../images/DistractedNext10C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Probability of distract drivers for next 10 cars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analysis is a contrast to frequentist methods</a:t>
            </a:r>
          </a:p>
          <a:p>
            <a:pPr lvl="0"/>
            <a:r>
              <a:rPr/>
              <a:t>The objective of Bayesian analysis is to compute a posterior distribution</a:t>
            </a:r>
            <a:br/>
          </a:p>
          <a:p>
            <a:pPr lvl="0"/>
            <a:r>
              <a:rPr/>
              <a:t>Contrasts with frequentist statistics is to compute a point estimate and confidence interval from a sample</a:t>
            </a:r>
          </a:p>
          <a:p>
            <a:pPr lvl="0"/>
            <a:r>
              <a:rPr/>
              <a:t>Bayesian models allow expressing prior information in the form of a prior distribution</a:t>
            </a:r>
            <a:br/>
          </a:p>
          <a:p>
            <a:pPr lvl="0"/>
            <a:r>
              <a:rPr/>
              <a:t>Selection of prior distributions can be performed in a number of ways</a:t>
            </a:r>
          </a:p>
          <a:p>
            <a:pPr lvl="0"/>
            <a:r>
              <a:rPr/>
              <a:t>The posterior distribution is said to quantify our current </a:t>
            </a:r>
            <a:r>
              <a:rPr b="1"/>
              <a:t>belief</a:t>
            </a:r>
            <a:br/>
          </a:p>
          <a:p>
            <a:pPr lvl="0"/>
            <a:r>
              <a:rPr/>
              <a:t>We update beliefs based on additional data or evidence</a:t>
            </a:r>
            <a:br/>
          </a:p>
          <a:p>
            <a:pPr lvl="0"/>
            <a:r>
              <a:rPr/>
              <a:t>A critical difference with frequentist models which must be computed from a complete sample</a:t>
            </a:r>
            <a:br/>
          </a:p>
          <a:p>
            <a:pPr lvl="0"/>
            <a:r>
              <a:rPr/>
              <a:t>Inference can be performed on the posterior distribution by finding the maximum a postiori (MAP) value and a credible interval</a:t>
            </a:r>
          </a:p>
          <a:p>
            <a:pPr lvl="0"/>
            <a:r>
              <a:rPr/>
              <a:t>Predictions are made by simulating from the posterior distribution 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Re-sampling methods are general and powerful but, there is no magic involved! There are pitfalls!</a:t>
                </a:r>
              </a:p>
              <a:p>
                <a:pPr lvl="0"/>
                <a:r>
                  <a:rPr/>
                  <a:t>If a sample is biased, the re-sampled statistic estimate based on that sample will be biased</a:t>
                </a:r>
              </a:p>
              <a:p>
                <a:pPr lvl="1"/>
                <a:r>
                  <a:rPr/>
                  <a:t>Results can be no better than the sample you start with</a:t>
                </a:r>
                <a:br/>
              </a:p>
              <a:p>
                <a:pPr lvl="1"/>
                <a:r>
                  <a:rPr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not the population parameter,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0"/>
                <a:r>
                  <a:rPr/>
                  <a:t>The sample variance and Cis can be no better than the sample distribution allows</a:t>
                </a:r>
              </a:p>
              <a:p>
                <a:pPr lvl="1"/>
                <a:r>
                  <a:rPr/>
                  <a:t>Be suspicious of overly optimistic confidence intervals</a:t>
                </a:r>
                <a:br/>
              </a:p>
              <a:p>
                <a:pPr lvl="1"/>
                <a:r>
                  <a:rPr/>
                  <a:t>CIs can be optimistically biased</a:t>
                </a:r>
              </a:p>
              <a:p>
                <a:pPr lvl="0"/>
                <a:r>
                  <a:rPr/>
                  <a:t>Are computationally intensive, but often highly parallelizable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Despite the long history, Bayesian models have not been used extensively until recently</a:t>
            </a:r>
          </a:p>
          <a:p>
            <a:pPr lvl="0"/>
            <a:r>
              <a:rPr/>
              <a:t>Two traditions in statistics</a:t>
            </a:r>
          </a:p>
          <a:p>
            <a:pPr lvl="1"/>
            <a:r>
              <a:rPr/>
              <a:t>Frequentist we have been working with previously</a:t>
            </a:r>
            <a:br/>
          </a:p>
          <a:p>
            <a:pPr lvl="1"/>
            <a:r>
              <a:rPr/>
              <a:t>Bayesian statistics</a:t>
            </a:r>
          </a:p>
          <a:p>
            <a:pPr lvl="0"/>
            <a:r>
              <a:rPr/>
              <a:t>Limited use is a result of several difficulties</a:t>
            </a:r>
          </a:p>
          <a:p>
            <a:pPr lvl="1"/>
            <a:r>
              <a:rPr/>
              <a:t>Rarely taught for much of the 20th Century</a:t>
            </a:r>
            <a:br/>
          </a:p>
          <a:p>
            <a:pPr lvl="1"/>
            <a:r>
              <a:rPr/>
              <a:t>The need to specify a </a:t>
            </a:r>
            <a:r>
              <a:rPr b="1"/>
              <a:t>prior distribution</a:t>
            </a:r>
            <a:r>
              <a:rPr/>
              <a:t> has proved a formidable intellectual obstacle</a:t>
            </a:r>
            <a:br/>
          </a:p>
          <a:p>
            <a:pPr lvl="1"/>
            <a:r>
              <a:rPr/>
              <a:t>Modern Bayesian methods are often computationally intensive and have become practical only with cheap computing</a:t>
            </a:r>
          </a:p>
          <a:p>
            <a:pPr lvl="0"/>
            <a:r>
              <a:rPr/>
              <a:t>Recent emergence of improved software and algorithms has resulted in wide and practical access to Bayesian methods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analysis is a contrast to frequentist methods</a:t>
            </a:r>
          </a:p>
          <a:p>
            <a:pPr lvl="0"/>
            <a:r>
              <a:rPr/>
              <a:t>The objective of Bayesian analysis is to compute a posterior distribution</a:t>
            </a:r>
            <a:br/>
          </a:p>
          <a:p>
            <a:pPr lvl="0"/>
            <a:r>
              <a:rPr/>
              <a:t>Contrasts with frequentist statistics is to compute a point estimate and confidence interval from a sample</a:t>
            </a:r>
          </a:p>
          <a:p>
            <a:pPr lvl="0"/>
            <a:r>
              <a:rPr/>
              <a:t>Bayesian models allow expressing prior information in the form of a prior distribution</a:t>
            </a:r>
            <a:br/>
          </a:p>
          <a:p>
            <a:pPr lvl="0"/>
            <a:r>
              <a:rPr/>
              <a:t>Selection of prior distributions can be performed in a number of ways</a:t>
            </a:r>
          </a:p>
          <a:p>
            <a:pPr lvl="0"/>
            <a:r>
              <a:rPr/>
              <a:t>The posterior distribution is said to quantify our current </a:t>
            </a:r>
            <a:r>
              <a:rPr b="1"/>
              <a:t>belief</a:t>
            </a:r>
            <a:br/>
          </a:p>
          <a:p>
            <a:pPr lvl="0"/>
            <a:r>
              <a:rPr/>
              <a:t>Update beliefs based on additional data or evidence</a:t>
            </a:r>
            <a:br/>
          </a:p>
          <a:p>
            <a:pPr lvl="0"/>
            <a:r>
              <a:rPr/>
              <a:t>A critical difference with frequentist models which must be computed from a complete sample</a:t>
            </a:r>
          </a:p>
          <a:p>
            <a:pPr lvl="0"/>
            <a:r>
              <a:rPr/>
              <a:t>Inference can be performed on the posterior distribution by finding the </a:t>
            </a:r>
            <a:r>
              <a:rPr b="1"/>
              <a:t>maximum a postiori (MAP)</a:t>
            </a:r>
            <a:r>
              <a:rPr/>
              <a:t> value and a </a:t>
            </a:r>
            <a:r>
              <a:rPr b="1"/>
              <a:t>credible interval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methods made global headlines with the successful location of the missing Air France Flight 447</a:t>
            </a:r>
          </a:p>
          <a:p>
            <a:pPr lvl="0"/>
            <a:r>
              <a:rPr/>
              <a:t>Aircraft had disappeared in little traveled area of the South Atlantic Ocean</a:t>
            </a:r>
          </a:p>
          <a:p>
            <a:pPr lvl="0"/>
            <a:r>
              <a:rPr/>
              <a:t>Conventional location methods had failed to locate the wreckage; potential search area too large</a:t>
            </a:r>
            <a:br/>
          </a:p>
          <a:p>
            <a:pPr lvl="0"/>
            <a:r>
              <a:rPr/>
              <a:t>Bayesian methods rapidly narrowed the prospective search area</a:t>
            </a:r>
          </a:p>
          <a:p>
            <a:pPr lvl="1"/>
            <a:r>
              <a:rPr/>
              <a:t>Used ‘prior information’ on aircraft heading and time of sattelite transmisison</a:t>
            </a:r>
          </a:p>
        </p:txBody>
      </p:sp>
      <p:pic>
        <p:nvPicPr>
          <p:cNvPr descr="../images/AirFrance447_posterior_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16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Posterior distribution of locations of Air France 447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Kratzke, Stone and Frost</a:t>
            </a:r>
            <a:r>
              <a:rPr/>
              <a:t> developed an optimal search missing planner using Baysian model</a:t>
            </a:r>
          </a:p>
          <a:p>
            <a:pPr lvl="0"/>
            <a:r>
              <a:rPr/>
              <a:t>Search areas concentrate on high posterior probability regions</a:t>
            </a:r>
            <a:br/>
          </a:p>
          <a:p>
            <a:pPr lvl="0"/>
            <a:r>
              <a:rPr/>
              <a:t>Model accounts for current, wind, etc.</a:t>
            </a:r>
          </a:p>
        </p:txBody>
      </p:sp>
      <p:pic>
        <p:nvPicPr>
          <p:cNvPr descr="../images/USCG_search_planner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93800"/>
            <a:ext cx="200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Screen shot from USCG search planner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dcterms:created xsi:type="dcterms:W3CDTF">2024-08-16T02:28:43Z</dcterms:created>
  <dcterms:modified xsi:type="dcterms:W3CDTF">2024-08-16T02:28:43Z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