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4" Type="http://schemas.openxmlformats.org/officeDocument/2006/relationships/viewProps" Target="viewProps.xml" /><Relationship Id="rId8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6" Type="http://schemas.openxmlformats.org/officeDocument/2006/relationships/tableStyles" Target="tableStyles.xml" /><Relationship Id="rId8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aylorfrancis.com/books/e/9780203738535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Omnibus_test" TargetMode="External" /><Relationship Id="rId3" Type="http://schemas.openxmlformats.org/officeDocument/2006/relationships/hyperlink" Target="https://en.wikipedia.org/wiki/Jarque%E2%80%93Bera_test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10/23/2023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general formulation of a linear model can be written: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⃗"/>
                        </m:accPr>
                        <m:e>
                          <m:r>
                            <m:t>ϵ</m:t>
                          </m:r>
                        </m:e>
                      </m:acc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vector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dependent variables or labels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x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</a:t>
                </a:r>
                <a:r>
                  <a:rPr b="1"/>
                  <a:t>model matrix</a:t>
                </a:r>
                <a:r>
                  <a:rPr/>
                  <a:t> or </a:t>
                </a:r>
                <a:r>
                  <a:rPr b="1"/>
                  <a:t>design matrix</a:t>
                </a:r>
              </a:p>
              <a:p>
                <a:pPr lvl="1"/>
                <a:r>
                  <a:rPr/>
                  <a:t>Defines the structure of the model</a:t>
                </a:r>
                <a:br/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columns are values of the predictor variables 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rows of training cases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  <a:r>
                  <a:rPr/>
                  <a:t> is the vector of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model coefficients</a:t>
                </a:r>
              </a:p>
              <a:p>
                <a:pPr lvl="1"/>
                <a:r>
                  <a:rPr/>
                  <a:t>One coefficient for each predictor or feature</a:t>
                </a:r>
                <a:br/>
              </a:p>
              <a:p>
                <a:pPr lvl="1"/>
                <a:r>
                  <a:rPr/>
                  <a:t>Model is fit by finding an </a:t>
                </a:r>
                <a:r>
                  <a:rPr b="1"/>
                  <a:t>optimal</a:t>
                </a:r>
                <a:r>
                  <a:rPr/>
                  <a:t> value for each coefficient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general formulation of a linear model can be written: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⃗"/>
                        </m:accPr>
                        <m:e>
                          <m:r>
                            <m:t>ϵ</m:t>
                          </m:r>
                        </m:e>
                      </m:acc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is the vector representing </a:t>
                </a:r>
                <a:r>
                  <a:rPr b="1"/>
                  <a:t>prediction error</a:t>
                </a:r>
              </a:p>
              <a:p>
                <a:pPr lvl="1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residuals</a:t>
                </a:r>
              </a:p>
              <a:p>
                <a:pPr lvl="1"/>
                <a:r>
                  <a:rPr/>
                  <a:t>Is </a:t>
                </a:r>
                <a:r>
                  <a:rPr b="1"/>
                  <a:t>iid Normally distributed</a:t>
                </a:r>
                <a:r>
                  <a:rPr/>
                  <a:t>;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Predictor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a simple case of regression with a single predictor</a:t>
                </a:r>
              </a:p>
              <a:p>
                <a:pPr lvl="0"/>
                <a:r>
                  <a:rPr/>
                  <a:t>Only two coefficients (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) defining a straight line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</a:t>
                </a:r>
                <a:r>
                  <a:rPr b="1"/>
                  <a:t>intercept term</a:t>
                </a:r>
              </a:p>
              <a:p>
                <a:pPr lvl="1"/>
                <a:r>
                  <a:rPr/>
                  <a:t>Intercept is value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model </a:t>
                </a:r>
                <a:r>
                  <a:rPr b="1"/>
                  <a:t>coefficient</a:t>
                </a:r>
                <a:r>
                  <a:rPr/>
                  <a:t> for the predictor variable</a:t>
                </a:r>
              </a:p>
              <a:p>
                <a:pPr lvl="1"/>
                <a:r>
                  <a:rPr/>
                  <a:t>The </a:t>
                </a:r>
                <a:r>
                  <a:rPr b="1"/>
                  <a:t>slope coefficient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Predictor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a simple case of regression with a single predictor</a:t>
                </a:r>
              </a:p>
              <a:p>
                <a:pPr lvl="0"/>
                <a:r>
                  <a:rPr/>
                  <a:t>Given a variable predictor value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the prediction,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is:</a:t>
                </a:r>
              </a:p>
              <a:p>
                <a:pPr lvl="0" indent="0" marL="0">
                  <a:buNone/>
                </a:pP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</a:t>
                </a:r>
                <a:r>
                  <a:rPr b="1"/>
                  <a:t>0 mean Normally distributed residual</a:t>
                </a:r>
                <a:r>
                  <a:rPr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monospace"/>
                      </m:rPr>
                      <m:t>E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start with a simulated data set with one predictor and one response variable</a:t>
                </a:r>
              </a:p>
              <a:p>
                <a:pPr lvl="0"/>
                <a:r>
                  <a:rPr/>
                  <a:t>The response variable,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linear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with additive random noise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Intercept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and slope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1.0</m:t>
                    </m:r>
                  </m:oMath>
                </a14:m>
              </a:p>
              <a:p>
                <a:pPr lvl="0"/>
                <a:r>
                  <a:rPr/>
                  <a:t>The first 10 rows: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the linear trend for these data</a:t>
            </a:r>
          </a:p>
        </p:txBody>
      </p:sp>
      <p:pic>
        <p:nvPicPr>
          <p:cNvPr descr="08_IntroductionToLinearModel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How do we compute a best fit model for this relationship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Model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do we create the model matrix</a:t>
                </a:r>
              </a:p>
              <a:p>
                <a:pPr lvl="0"/>
                <a:r>
                  <a:rPr/>
                  <a:t>Start with a data table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samples with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columns</a:t>
                </a:r>
              </a:p>
              <a:p>
                <a:pPr lvl="1"/>
                <a:r>
                  <a:rPr/>
                  <a:t>First column is predictor variable</a:t>
                </a:r>
                <a:br/>
              </a:p>
              <a:p>
                <a:pPr lvl="1"/>
                <a:r>
                  <a:rPr/>
                  <a:t>Second column is the response variable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Model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model matrix</a:t>
                </a:r>
                <a:r>
                  <a:rPr/>
                  <a:t> for this case, including the intercept term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column of 1’s define the intercept term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  <a:r>
                  <a:rPr/>
                  <a:t> we can construct the entire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ϵ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a single prediction: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Or, in matrix notation: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⃗"/>
                        </m:accPr>
                        <m:e>
                          <m:r>
                            <m:t>ϵ</m:t>
                          </m:r>
                        </m:e>
                      </m:acc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are assuming that the </a:t>
                </a:r>
                <a:r>
                  <a:rPr b="1"/>
                  <a:t>error,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 b="1"/>
                  <a:t>, is only attributable to the dependent variable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 going forward:</a:t>
            </a:r>
          </a:p>
          <a:p>
            <a:pPr lvl="0"/>
            <a:r>
              <a:rPr/>
              <a:t>Week 8, Oct 24: Introduction to Linear Models</a:t>
            </a:r>
            <a:br/>
          </a:p>
          <a:p>
            <a:pPr lvl="0"/>
            <a:r>
              <a:rPr/>
              <a:t>Week 9, Oct 31: Linear Models Part 2 - Categorical data and nonlinear response models</a:t>
            </a:r>
            <a:br/>
          </a:p>
          <a:p>
            <a:pPr lvl="0"/>
            <a:r>
              <a:rPr/>
              <a:t>Week 10, Nov 7: Linear Models Part 3 - Regularization and sparse models</a:t>
            </a:r>
            <a:br/>
          </a:p>
          <a:p>
            <a:pPr lvl="0"/>
            <a:r>
              <a:rPr/>
              <a:t>Week 11, Nov14: Time Series Models</a:t>
            </a:r>
            <a:br/>
          </a:p>
          <a:p>
            <a:pPr lvl="0"/>
            <a:r>
              <a:rPr/>
              <a:t>Nov 18: Project proposal due</a:t>
            </a:r>
          </a:p>
          <a:p>
            <a:pPr lvl="0"/>
            <a:r>
              <a:rPr/>
              <a:t>Week12, Nov 23: Bayes MCMC methods</a:t>
            </a:r>
            <a:br/>
          </a:p>
          <a:p>
            <a:pPr lvl="0"/>
            <a:r>
              <a:rPr/>
              <a:t>Week 13, Nov 28: Hierarchical Bayesian models</a:t>
            </a:r>
            <a:br/>
          </a:p>
          <a:p>
            <a:pPr lvl="0"/>
            <a:r>
              <a:rPr/>
              <a:t>Week 14, Dec 5: - More on time series? - No assignment</a:t>
            </a:r>
            <a:br/>
          </a:p>
          <a:p>
            <a:pPr lvl="0"/>
            <a:r>
              <a:rPr/>
              <a:t>Dec 21: Submit Graduate Independent Projects</a:t>
            </a:r>
          </a:p>
          <a:p>
            <a:pPr lvl="0" indent="0" marL="0">
              <a:buNone/>
            </a:pPr>
            <a:r>
              <a:rPr/>
              <a:t>Let me know if you have suggestions to update this schedule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do we find the best value for the coefficients</a:t>
                </a:r>
              </a:p>
              <a:p>
                <a:pPr lvl="0"/>
                <a:r>
                  <a:rPr/>
                  <a:t>Need to minimize an </a:t>
                </a:r>
                <a:r>
                  <a:rPr b="1"/>
                  <a:t>error metric</a:t>
                </a:r>
              </a:p>
              <a:p>
                <a:pPr lvl="0"/>
                <a:r>
                  <a:rPr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  <a:r>
                  <a:rPr/>
                  <a:t> by minimizing the </a:t>
                </a:r>
                <a:r>
                  <a:rPr b="1"/>
                  <a:t>sum of squared errors</a:t>
                </a:r>
                <a:r>
                  <a:rPr/>
                  <a:t> is known as the </a:t>
                </a:r>
                <a:r>
                  <a:rPr b="1"/>
                  <a:t>least squares</a:t>
                </a:r>
                <a:r>
                  <a:rPr/>
                  <a:t> method</a:t>
                </a:r>
              </a:p>
              <a:p>
                <a:pPr lvl="0"/>
                <a:r>
                  <a:rPr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and the observed response variable or label,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</m:accPr>
                                    <m:e>
                                      <m:r>
                                        <m:t>b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</m:acc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Sup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sub>
                    </m:sSub>
                  </m:oMath>
                </a14:m>
                <a:r>
                  <a:rPr/>
                  <a:t> is the ith row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could try a naive solution: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</m:oMath>
                </a14:m>
                <a:r>
                  <a:rPr/>
                  <a:t> is the </a:t>
                </a:r>
                <a:r>
                  <a:rPr b="1"/>
                  <a:t>matrix inverse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/>
                  <a:t>This </a:t>
                </a:r>
                <a:r>
                  <a:rPr i="1"/>
                  <a:t>might work</a:t>
                </a:r>
                <a:r>
                  <a:rPr/>
                  <a:t>, </a:t>
                </a:r>
                <a:r>
                  <a:rPr b="1"/>
                  <a:t>BUT</a:t>
                </a:r>
              </a:p>
              <a:p>
                <a:pPr lvl="0"/>
                <a:r>
                  <a:rPr/>
                  <a:t>Direct matrix inverse algorithm has complexity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so inefficient</a:t>
                </a:r>
              </a:p>
              <a:p>
                <a:pPr lvl="0"/>
                <a:r>
                  <a:rPr/>
                  <a:t>There is no guarantee the inverse exists</a:t>
                </a:r>
              </a:p>
              <a:p>
                <a:pPr lvl="1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features can be colinear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use the </a:t>
                </a:r>
                <a:r>
                  <a:rPr b="1"/>
                  <a:t>Normal equations</a:t>
                </a:r>
              </a:p>
              <a:p>
                <a:pPr lvl="0"/>
                <a:r>
                  <a:rPr/>
                  <a:t>Start with the problem: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A</m:t>
                      </m:r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⃗"/>
                        </m:accPr>
                        <m:e>
                          <m:r>
                            <m:t>ϵ</m:t>
                          </m:r>
                        </m:e>
                      </m:acc>
                      <m:r>
                        <m:rPr>
                          <m:sty m:val="p"/>
                        </m:rPr>
                        <m:t>→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/>
                <a:r>
                  <a:rPr/>
                  <a:t>Multiply by 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ϵ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t>A</m:t>
                      </m:r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</m:oMath>
                  </m:oMathPara>
                </a14:m>
              </a:p>
              <a:p>
                <a:pPr lvl="0"/>
                <a:r>
                  <a:rPr/>
                  <a:t>Taking the inverse of 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A</m:t>
                    </m:r>
                  </m:oMath>
                </a14:m>
                <a:r>
                  <a:rPr/>
                  <a:t> we arrive at the normal equations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r>
                                    <m:t>A</m:t>
                                  </m:r>
                                </m:e>
                                <m:sup>
                                  <m:r>
                                    <m:t>T</m:t>
                                  </m:r>
                                </m:sup>
                              </m:sSup>
                              <m:r>
                                <m:t>A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use the </a:t>
                </a:r>
                <a:r>
                  <a:rPr b="1"/>
                  <a:t>Normal equations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r>
                                    <m:t>A</m:t>
                                  </m:r>
                                </m:e>
                                <m:sup>
                                  <m:r>
                                    <m:t>T</m:t>
                                  </m:r>
                                </m:sup>
                              </m:sSup>
                              <m:r>
                                <m:t>A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p</m:t>
                        </m:r>
                      </m:den>
                    </m:f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A</m:t>
                    </m:r>
                  </m:oMath>
                </a14:m>
                <a:r>
                  <a:rPr/>
                  <a:t> is the </a:t>
                </a:r>
                <a:r>
                  <a:rPr b="1"/>
                  <a:t>covariance matrix</a:t>
                </a:r>
                <a:r>
                  <a:rPr/>
                  <a:t> for the data set</a:t>
                </a:r>
              </a:p>
              <a:p>
                <a:pPr lvl="1"/>
                <a:r>
                  <a:rPr/>
                  <a:t>Is dimension only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x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</a:p>
              <a:p>
                <a:pPr lvl="1"/>
                <a:r>
                  <a:rPr/>
                  <a:t>For single predictor model this is just dimension 2x2</a:t>
                </a:r>
              </a:p>
              <a:p>
                <a:pPr lvl="1"/>
                <a:r>
                  <a:rPr/>
                  <a:t>Much easier to take inverse</a:t>
                </a:r>
                <a:br/>
              </a:p>
              <a:p>
                <a:pPr lvl="1"/>
                <a:r>
                  <a:rPr/>
                  <a:t>But poor scaling for large-scale problems,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000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is the relationship between the normal equations, least squares and maximum likelihood?</a:t>
                </a:r>
              </a:p>
              <a:p>
                <a:pPr lvl="0"/>
                <a:r>
                  <a:rPr/>
                  <a:t>First consider how the Normal likelihood can be written in terms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feature vectors of observations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⃗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labels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L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2</m:t>
                                      </m:r>
                                      <m:r>
                                        <m:t>π</m:t>
                                      </m:r>
                                      <m:sSup>
                                        <m:e>
                                          <m: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T</m:t>
                              </m:r>
                            </m:sup>
                          </m:sSubSup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  <m:sSup>
                            <m:e>
                              <m:r>
                                <m:rPr>
                                  <m:sty m:val="p"/>
                                </m:rP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log-likelihood is then: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l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t> </m:t>
                          </m:r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T</m:t>
                              </m:r>
                            </m:sup>
                          </m:sSubSup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  <m:sSup>
                            <m:e>
                              <m:r>
                                <m:rPr>
                                  <m:sty m:val="p"/>
                                </m:rP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For a fixed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one can see that the </a:t>
                </a:r>
                <a:r>
                  <a:rPr b="1"/>
                  <a:t>log-likelihood is maximized by minimizing the squared error: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m:t>(</m:t>
                          </m:r>
                        </m:e>
                      </m:nary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t>T</m:t>
                          </m:r>
                        </m:sup>
                      </m:sSubSup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Minimize sum of square errors to maximize log-likelihood</a:t>
                </a:r>
              </a:p>
              <a:p>
                <a:pPr lvl="0"/>
                <a:r>
                  <a:rPr/>
                  <a:t>Set the first derivative of sum of square errors to zero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 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t>b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 </m:t>
                          </m:r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T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T</m:t>
                              </m:r>
                            </m:sup>
                          </m:sSubSup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Or, in matrix form: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⃗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A</m:t>
                          </m:r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/>
                <a:r>
                  <a:rPr/>
                  <a:t>Solving the above leads to the </a:t>
                </a:r>
                <a:r>
                  <a:rPr b="1"/>
                  <a:t>normal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r>
                                    <m:t>A</m:t>
                                  </m:r>
                                </m:e>
                                <m:sup>
                                  <m:r>
                                    <m:t>T</m:t>
                                  </m:r>
                                </m:sup>
                              </m:sSup>
                              <m:r>
                                <m:t>A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</m:oMath>
                  </m:oMathPara>
                </a14:m>
              </a:p>
              <a:p>
                <a:pPr lvl="0"/>
                <a:r>
                  <a:rPr/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A</m:t>
                    </m:r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Are there more scalable ways to solve the least squares problems?</a:t>
                </a:r>
              </a:p>
              <a:p>
                <a:pPr lvl="0"/>
                <a:r>
                  <a:rPr/>
                  <a:t>Inverting the covariance matrix is a big improvement over a naive approach, it still requires taking a large matrix inverse at scale.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000</m:t>
                    </m:r>
                  </m:oMath>
                </a14:m>
              </a:p>
              <a:p>
                <a:pPr lvl="0"/>
                <a:r>
                  <a:rPr/>
                  <a:t>Can we solve the least squares problem in a more computationally efficient way?</a:t>
                </a:r>
              </a:p>
              <a:p>
                <a:pPr lvl="0"/>
                <a:r>
                  <a:rPr/>
                  <a:t>Start with the linear equations for maximum likelihood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⃗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A</m:t>
                          </m:r>
                          <m:acc>
                            <m:accPr>
                              <m:chr m:val="⃗"/>
                            </m:accPr>
                            <m:e>
                              <m:r>
                                <m:t>b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/>
                <a:r>
                  <a:rPr/>
                  <a:t>Eliminate 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from both sides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r>
                        <m:t>A</m:t>
                      </m:r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/>
                <a:r>
                  <a:rPr/>
                  <a:t>We can find the minimum of this linear system with an efficient solver</a:t>
                </a:r>
              </a:p>
              <a:p>
                <a:pPr lvl="1"/>
                <a:r>
                  <a:rPr b="1"/>
                  <a:t>Stochastic Gradient Descent (SGD)</a:t>
                </a:r>
                <a:r>
                  <a:rPr/>
                  <a:t> and its relatives</a:t>
                </a:r>
                <a:br/>
              </a:p>
              <a:p>
                <a:pPr lvl="1"/>
                <a:r>
                  <a:rPr/>
                  <a:t>Quasi-Newton methods like </a:t>
                </a:r>
                <a:r>
                  <a:rPr b="1"/>
                  <a:t>L-BFGS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is the relationship between the normal equations, least squares and maximum likelihood?</a:t>
                </a:r>
              </a:p>
              <a:p>
                <a:pPr lvl="0"/>
                <a:r>
                  <a:rPr/>
                  <a:t>Solving the least problem is equivalent to solving the maximum likelihood estimation problem</a:t>
                </a:r>
              </a:p>
              <a:p>
                <a:pPr lvl="0"/>
                <a:r>
                  <a:rPr/>
                  <a:t>The normal equations are a maximum likelihood estimator</a:t>
                </a:r>
              </a:p>
              <a:p>
                <a:pPr lvl="0"/>
                <a:r>
                  <a:rPr/>
                  <a:t>Solving the system of linear equations,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A</m:t>
                    </m:r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results in a least squares maximum likelihood solution</a:t>
                </a:r>
              </a:p>
              <a:p>
                <a:pPr lvl="0"/>
                <a:r>
                  <a:rPr/>
                  <a:t>The above applies when residuals are Normally distributed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do we specify the model formula with statsmodels?</a:t>
                </a:r>
              </a:p>
              <a:p>
                <a:pPr lvl="0"/>
                <a:r>
                  <a:rPr/>
                  <a:t>Use the S/R style model formula developed by </a:t>
                </a:r>
                <a:r>
                  <a:rPr>
                    <a:hlinkClick r:id="rId2"/>
                  </a:rPr>
                  <a:t>Chambers and Hastie; Statistical Models in S (1992)</a:t>
                </a:r>
                <a:r>
                  <a:rPr/>
                  <a:t>.</a:t>
                </a:r>
              </a:p>
              <a:p>
                <a:pPr lvl="0"/>
                <a:r>
                  <a:rPr/>
                  <a:t>Uses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∼</m:t>
                    </m:r>
                  </m:oMath>
                </a14:m>
                <a:r>
                  <a:rPr/>
                  <a:t> operator to mean *modeled by**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e</m:t>
                      </m:r>
                      <m:r>
                        <m:t>p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a</m:t>
                      </m:r>
                      <m:r>
                        <m:t>b</m:t>
                      </m:r>
                      <m:r>
                        <m:t>l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d</m:t>
                      </m:r>
                      <m:r>
                        <m:t>e</m:t>
                      </m:r>
                      <m:r>
                        <m:t>p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t</m:t>
                      </m:r>
                      <m:r>
                        <m:t> 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a</m:t>
                      </m:r>
                      <m:r>
                        <m:t>b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s</m:t>
                      </m:r>
                    </m:oMath>
                  </m:oMathPara>
                </a14:m>
              </a:p>
              <a:p>
                <a:pPr lvl="0"/>
                <a:r>
                  <a:rPr/>
                  <a:t>Example; dependent variable (dv) modeled by two independent variables (var1 and var2):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/>
                <a:r>
                  <a:rPr/>
                  <a:t>Example; dependent variable (dv) modeled by independent variables (var1) and its square, uses the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/>
                    </m:d>
                  </m:oMath>
                </a14:m>
                <a:r>
                  <a:rPr/>
                  <a:t> operator to wrap a function: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I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v</m:t>
                          </m:r>
                          <m:r>
                            <m:t>a</m:t>
                          </m:r>
                          <m:r>
                            <m:t>r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Specifying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do we specify the model formula with statsmodels?</a:t>
                </a:r>
              </a:p>
              <a:p>
                <a:pPr lvl="0"/>
                <a:r>
                  <a:rPr/>
                  <a:t>Example; dependent variable (dv) is modeled by two independent variables (var1 and var2) and the </a:t>
                </a:r>
                <a:r>
                  <a:rPr b="1"/>
                  <a:t>interaction term</a:t>
                </a:r>
                <a:r>
                  <a:rPr/>
                  <a:t> with no intercept term: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↔</m:t>
                      </m:r>
                      <m:r>
                        <m:t>d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: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/>
                <a:r>
                  <a:rPr/>
                  <a:t>Example; dependent variable (dv) modeled by independent numeric variable (var1) and a categorical variable (var2):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v</m:t>
                          </m:r>
                          <m:r>
                            <m:t>a</m:t>
                          </m:r>
                          <m:r>
                            <m:t>r</m:t>
                          </m:r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analysis is a contrast to frequentist methods</a:t>
            </a:r>
          </a:p>
          <a:p>
            <a:pPr lvl="0"/>
            <a:r>
              <a:rPr/>
              <a:t>The objective of Bayesian analysis is to compute a posterior distribution</a:t>
            </a:r>
            <a:br/>
          </a:p>
          <a:p>
            <a:pPr lvl="0"/>
            <a:r>
              <a:rPr/>
              <a:t>Contrast with frequentist statistics; computing a point estimate and confidence interval from a sample</a:t>
            </a:r>
          </a:p>
          <a:p>
            <a:pPr lvl="0"/>
            <a:r>
              <a:rPr/>
              <a:t>Bayesian models allows expressing prior information in the form of a prior distribution</a:t>
            </a:r>
            <a:br/>
          </a:p>
          <a:p>
            <a:pPr lvl="0"/>
            <a:r>
              <a:rPr/>
              <a:t>Selection of prior distributions can be performed in a number of ways</a:t>
            </a:r>
          </a:p>
          <a:p>
            <a:pPr lvl="0"/>
            <a:r>
              <a:rPr/>
              <a:t>The posterior distribution is said to quantify our current </a:t>
            </a:r>
            <a:r>
              <a:rPr b="1"/>
              <a:t>belief</a:t>
            </a:r>
            <a:br/>
          </a:p>
          <a:p>
            <a:pPr lvl="0"/>
            <a:r>
              <a:rPr/>
              <a:t>We update beliefs based on additional data or evidence</a:t>
            </a:r>
            <a:br/>
          </a:p>
          <a:p>
            <a:pPr lvl="0"/>
            <a:r>
              <a:rPr/>
              <a:t>A critical difference with frequentist models which must be computed from a complete sample</a:t>
            </a:r>
            <a:br/>
          </a:p>
          <a:p>
            <a:pPr lvl="0"/>
            <a:r>
              <a:rPr/>
              <a:t>Inference can be performed on the posterior distribution by finding the maximum a postiori (MAP) value and a credible interval</a:t>
            </a:r>
          </a:p>
          <a:p>
            <a:pPr lvl="0"/>
            <a:r>
              <a:rPr/>
              <a:t>Predictions are made by simulating from the posterior distribution 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Fitting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Fit the model using statsmodels.formula.api.ols to create a linear model object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## Define the regression model and fit it to the data</a:t>
                </a:r>
                <a:br/>
                <a:r>
                  <a:rPr>
                    <a:latin typeface="Courier"/>
                  </a:rPr>
                  <a:t>ols_model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smf.ols(formula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'y ~ x'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sim_data).fit()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## Print the model coefficient</a:t>
                </a:r>
                <a:br/>
                <a:r>
                  <a:rPr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'Intercept = %4.3f  Slope = %4.3f'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%</a:t>
                </a:r>
                <a:r>
                  <a:rPr>
                    <a:latin typeface="Courier"/>
                  </a:rPr>
                  <a:t> (ols_model._results.params[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], ols_model._results.params[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= 1.611  Slope = 0.882</a:t>
                </a:r>
              </a:p>
              <a:p>
                <a:pPr lvl="0" indent="0" marL="0">
                  <a:buNone/>
                </a:pPr>
                <a:r>
                  <a:rPr/>
                  <a:t>Find the predicted values for each value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Add predicted to pandas dataframe</a:t>
                </a:r>
                <a:br/>
                <a:r>
                  <a:rPr>
                    <a:latin typeface="Courier"/>
                  </a:rPr>
                  <a:t>sim_data[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'predicted'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ols_model.predict(sim_data.x)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View head of data frame</a:t>
                </a:r>
                <a:br/>
                <a:r>
                  <a:rPr>
                    <a:latin typeface="Courier"/>
                  </a:rPr>
                  <a:t>sim_data.head(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     x         y  predicted
## 0  0.000000  1.951736   1.611189
## 1  0.204082  0.627047   1.791233
## 2  0.408163  3.025441   1.971277
## 3  0.612245  1.112869   2.151321
## 4  0.816327  5.225976   2.331365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- Model Checking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the regression line against the original data</a:t>
            </a:r>
          </a:p>
        </p:txBody>
      </p:sp>
      <p:pic>
        <p:nvPicPr>
          <p:cNvPr descr="08_IntroductionToLinearModels_files/figure-pptx/unnamed-chunk-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This looks like a good fit, but how good is it really?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Evaluation of regression models focuses on the residuals or errors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ϵ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⃗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r>
                        <m:t>A</m:t>
                      </m:r>
                      <m:r>
                        <m:t> </m:t>
                      </m:r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⃗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</m:oMath>
                  </m:oMathPara>
                </a14:m>
              </a:p>
              <a:p>
                <a:pPr lvl="0"/>
                <a:r>
                  <a:rPr/>
                  <a:t>Residuals should be Normally distributed with </a:t>
                </a:r>
                <a14:m>
                  <m:oMath xmlns:m="http://schemas.openxmlformats.org/officeDocument/2006/math">
                    <m:r>
                      <m:t>0</m:t>
                    </m:r>
                  </m:oMath>
                </a14:m>
                <a:r>
                  <a:rPr/>
                  <a:t> mean and constant variance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ϵ</m:t>
                          </m:r>
                        </m:e>
                      </m:acc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residuals must be </a:t>
                </a:r>
                <a:r>
                  <a:rPr b="1"/>
                  <a:t>homoskedastic</a:t>
                </a:r>
                <a:r>
                  <a:rPr/>
                  <a:t> with respect to the fitted values</a:t>
                </a:r>
              </a:p>
              <a:p>
                <a:pPr lvl="1"/>
                <a:r>
                  <a:rPr/>
                  <a:t>Homoskedastic residuals have constant variance with predicted values</a:t>
                </a:r>
              </a:p>
              <a:p>
                <a:pPr lvl="0"/>
                <a:r>
                  <a:rPr/>
                  <a:t>Any trend or structure in the residuals indicates a poor model fit</a:t>
                </a:r>
              </a:p>
              <a:p>
                <a:pPr lvl="1"/>
                <a:r>
                  <a:rPr/>
                  <a:t>In these cases variance is not constant and we say these are </a:t>
                </a:r>
                <a:r>
                  <a:rPr b="1"/>
                  <a:t>heteroskedastic</a:t>
                </a:r>
                <a:r>
                  <a:rPr/>
                  <a:t> residuals</a:t>
                </a:r>
                <a:br/>
              </a:p>
              <a:p>
                <a:pPr lvl="1"/>
                <a:r>
                  <a:rPr/>
                  <a:t>Heteroskedastic residuals indicate that model has not incorporated all available information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  <a:r>
              <a:rPr/>
              <a:t> is a key diagnostic for any regression model</a:t>
            </a:r>
          </a:p>
          <a:p>
            <a:pPr lvl="0"/>
            <a:r>
              <a:rPr/>
              <a:t>Plot residual against the predicted values</a:t>
            </a:r>
          </a:p>
        </p:txBody>
      </p:sp>
      <p:pic>
        <p:nvPicPr>
          <p:cNvPr descr="08_IntroductionToLinearModels_files/figure-pptx/unnamed-chunk-6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These residuals look homoskedastic - we are happy!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Graphically test that the residuals are iid Normal</a:t>
            </a:r>
          </a:p>
        </p:txBody>
      </p:sp>
      <p:pic>
        <p:nvPicPr>
          <p:cNvPr descr="08_IntroductionToLinearModels_files/figure-pptx/unnamed-chunk-7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25600"/>
            <a:ext cx="51054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These plots look promising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quantitatively understand model performance by defining these relationships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The relationship between these metrics: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E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Or, we can say that the sum of squares explained by the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R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the sums of squares for the running example</a:t>
            </a:r>
          </a:p>
          <a:p>
            <a:pPr lvl="0" indent="0">
              <a:buNone/>
            </a:pPr>
            <a:r>
              <a:rPr>
                <a:latin typeface="Courier"/>
              </a:rPr>
              <a:t>y_bar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np.mean(sim_data.y)</a:t>
            </a:r>
            <a:br/>
            <a:r>
              <a:rPr>
                <a:latin typeface="Courier"/>
              </a:rPr>
              <a:t>SST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</a:t>
            </a:r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(np.square(np.subtract(sim_data.y, y_bar)))</a:t>
            </a:r>
            <a:br/>
            <a:r>
              <a:rPr>
                <a:latin typeface="Courier"/>
              </a:rPr>
              <a:t>SSR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</a:t>
            </a:r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(np.square(sim_data.resids))</a:t>
            </a:r>
            <a:br/>
            <a:r>
              <a:rPr>
                <a:latin typeface="Courier"/>
              </a:rPr>
              <a:t>SSE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</a:t>
            </a:r>
            <a:r>
              <a:rPr>
                <a:solidFill>
                  <a:srgbClr val="008000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(np.square(np.subtract(sim_data.predicted, y_bar)))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'SST = {0:6.2f}'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(SST))</a:t>
            </a:r>
          </a:p>
          <a:p>
            <a:pPr lvl="0" indent="0">
              <a:buNone/>
            </a:pPr>
            <a:r>
              <a:rPr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'SSE = {0:6.2f}'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(SSE))</a:t>
            </a:r>
          </a:p>
          <a:p>
            <a:pPr lvl="0" indent="0">
              <a:buNone/>
            </a:pPr>
            <a:r>
              <a:rPr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'SSR = {0:6.2f}'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(SSR))</a:t>
            </a:r>
          </a:p>
          <a:p>
            <a:pPr lvl="0" indent="0">
              <a:buNone/>
            </a:pPr>
            <a:r>
              <a:rPr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(SSE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SSR))</a:t>
            </a:r>
          </a:p>
          <a:p>
            <a:pPr lvl="0" indent="0">
              <a:buNone/>
            </a:pPr>
            <a:r>
              <a:rPr>
                <a:latin typeface="Courier"/>
              </a:rPr>
              <a:t>## SSE + SSR = 494.61</a:t>
            </a:r>
          </a:p>
          <a:p>
            <a:pPr lvl="0"/>
            <a:r>
              <a:rPr/>
              <a:t>The model has explained most of the SST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 are widely used in statistics and machine learning</a:t>
            </a:r>
          </a:p>
          <a:p>
            <a:pPr lvl="0"/>
            <a:r>
              <a:rPr/>
              <a:t>Understandable and interpretable</a:t>
            </a:r>
          </a:p>
          <a:p>
            <a:pPr lvl="0"/>
            <a:r>
              <a:rPr/>
              <a:t>Generalize well, if properly fit</a:t>
            </a:r>
          </a:p>
          <a:p>
            <a:pPr lvl="0"/>
            <a:r>
              <a:rPr/>
              <a:t>Highly scalable – computationally efficient</a:t>
            </a:r>
          </a:p>
          <a:p>
            <a:pPr lvl="0"/>
            <a:r>
              <a:rPr/>
              <a:t>Can approximate fairly complex functions</a:t>
            </a:r>
          </a:p>
          <a:p>
            <a:pPr lvl="1"/>
            <a:r>
              <a:rPr/>
              <a:t>A basis of understanding complex models</a:t>
            </a:r>
          </a:p>
          <a:p>
            <a:pPr lvl="0"/>
            <a:r>
              <a:rPr/>
              <a:t>Many non-linear models are at locally linear at convergence</a:t>
            </a:r>
          </a:p>
          <a:p>
            <a:pPr lvl="1"/>
            <a:r>
              <a:rPr/>
              <a:t>We can learn a lot about the convergence of DL and RL models from linear approximations</a:t>
            </a:r>
          </a:p>
          <a:p>
            <a:pPr lvl="0"/>
            <a:r>
              <a:rPr/>
              <a:t>In this lesson we take a </a:t>
            </a:r>
            <a:r>
              <a:rPr b="1"/>
              <a:t>frequentist view</a:t>
            </a:r>
            <a:r>
              <a:rPr/>
              <a:t> of the linear model</a:t>
            </a:r>
          </a:p>
          <a:p>
            <a:pPr lvl="1"/>
            <a:r>
              <a:rPr/>
              <a:t>Bayesian view is also widely used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compare the sum of square residual to the sum of square total to evaluate how well our model explains the data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E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call the ratio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S</m:t>
                        </m:r>
                        <m:r>
                          <m:t>E</m:t>
                        </m:r>
                      </m:num>
                      <m:den>
                        <m:r>
                          <m:t>S</m:t>
                        </m:r>
                        <m:r>
                          <m:t>S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the </a:t>
                </a:r>
                <a:r>
                  <a:rPr b="1"/>
                  <a:t>coefficient of determination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r>
                            <m:t>S</m:t>
                          </m:r>
                          <m:r>
                            <m:t>R</m:t>
                          </m:r>
                        </m:num>
                        <m:den>
                          <m:r>
                            <m:t>S</m:t>
                          </m:r>
                          <m:r>
                            <m:t>S</m:t>
                          </m:r>
                          <m:r>
                            <m:t>T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 perfect model would behave as follows: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A model which does not explain the data at all has: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As the number of model parameters increases the model will fit the data better</a:t>
                </a:r>
              </a:p>
              <a:p>
                <a:pPr lvl="0"/>
                <a:r>
                  <a:rPr/>
                  <a:t>But, the model will become over-fit as the number of parameters increases</a:t>
                </a:r>
              </a:p>
              <a:p>
                <a:pPr lvl="0"/>
                <a:r>
                  <a:rPr/>
                  <a:t>Must adjust model performance for degrees of freedom - </a:t>
                </a:r>
                <a:r>
                  <a:rPr b="1"/>
                  <a:t>adjusted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This gives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a</m:t>
                        </m:r>
                        <m:r>
                          <m:t>d</m:t>
                        </m:r>
                        <m:r>
                          <m:t>j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 as: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As the number of model parameters increases the model will fit the data better</a:t>
                </a:r>
              </a:p>
              <a:p>
                <a:pPr lvl="0" indent="0" marL="0">
                  <a:buNone/>
                </a:pPr>
                <a:r>
                  <a:rPr/>
                  <a:t>We can expression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a</m:t>
                        </m:r>
                        <m:r>
                          <m:t>d</m:t>
                        </m:r>
                        <m:r>
                          <m:t>j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Or, we can rewrite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a</m:t>
                        </m:r>
                        <m:r>
                          <m:t>d</m:t>
                        </m:r>
                        <m:r>
                          <m:t>j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r>
                            <m:t>a</m:t>
                          </m:r>
                          <m:r>
                            <m:t>d</m:t>
                          </m:r>
                          <m:r>
                            <m:t>j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1.0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r>
                            <m:t>S</m:t>
                          </m:r>
                          <m:r>
                            <m:t>R</m:t>
                          </m:r>
                        </m:num>
                        <m:den>
                          <m:r>
                            <m:t>S</m:t>
                          </m:r>
                          <m:r>
                            <m:t>S</m:t>
                          </m:r>
                          <m:r>
                            <m:t>T</m:t>
                          </m:r>
                        </m:den>
                      </m:f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summary table for the OLS model provides a number of summary statistics</a:t>
            </a:r>
          </a:p>
          <a:p>
            <a:pPr lvl="0" indent="0">
              <a:buNone/>
            </a:pPr>
            <a:r>
              <a:rPr>
                <a:latin typeface="Courier"/>
              </a:rPr>
              <a:t>ols_model.summary()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    y   R-squared:                       0.682
## Model:                            OLS   Adj. R-squared:                  0.676
## Method:                 Least Squares   F-statistic:                     103.1
## Date:                Thu, 15 Aug 2024   Prob (F-statistic):           1.52e-13
## Time:                        19:31:39   Log-Likelihood:                -99.565
## No. Observations:                  50   AIC:                             203.1
## Df Residuals:                      48   BIC:                             207.0
## Df Model:                           1                                         
## Covariance Type:            nonrobust                                         
## ==============================================================================
##                  coef    std err          t      P&gt;|t|      [0.025      0.975]
## ------------------------------------------------------------------------------
## Intercept      1.6112      0.504      3.196      0.002       0.598       2.625
## x              0.8822      0.087     10.156      0.000       0.708       1.057
## ==============================================================================
## Omnibus:                        0.850   Durbin-Watson:                   2.312
## Prob(Omnibus):                  0.654   Jarque-Bera (JB):                0.450
## Skew:                          -0.228   Prob(JB):                        0.799
## Kurtosis:                       3.091   Cond. No.                         11.7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summary table for the OLS model provides a number of summary statistics</a:t>
                </a:r>
              </a:p>
              <a:p>
                <a:pPr lvl="0"/>
                <a:r>
                  <a:rPr b="1"/>
                  <a:t>Model coefficients</a:t>
                </a:r>
                <a:r>
                  <a:rPr/>
                  <a:t>, with an hypothesis test on the statistical significance</a:t>
                </a:r>
              </a:p>
              <a:p>
                <a:pPr lvl="0"/>
                <a:r>
                  <a:rPr b="1"/>
                  <a:t>F-statistic</a:t>
                </a:r>
                <a:r>
                  <a:rPr/>
                  <a:t> and </a:t>
                </a:r>
                <a:r>
                  <a:rPr b="1"/>
                  <a:t>Prob (F-statistic)</a:t>
                </a:r>
                <a:r>
                  <a:rPr/>
                  <a:t> are a measure of the significance of the model against a </a:t>
                </a:r>
                <a:r>
                  <a:rPr b="1"/>
                  <a:t>null model that does not explain the data</a:t>
                </a:r>
                <a:r>
                  <a:rPr/>
                  <a:t>.</a:t>
                </a:r>
              </a:p>
              <a:p>
                <a:pPr lvl="0"/>
                <a:r>
                  <a:rPr b="1">
                    <a:hlinkClick r:id="rId2"/>
                  </a:rPr>
                  <a:t>Omnibus</a:t>
                </a:r>
                <a:r>
                  <a:rPr/>
                  <a:t>, which is a test on the likelihood ratio between the model and a null model</a:t>
                </a:r>
              </a:p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</a:t>
                </a:r>
                <a:r>
                  <a:rPr b="1"/>
                  <a:t>adjusted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indicate the sum of squares explained:</a:t>
                </a:r>
              </a:p>
              <a:p>
                <a:pPr lvl="1"/>
                <a:r>
                  <a:rPr/>
                  <a:t>The </a:t>
                </a:r>
                <a:r>
                  <a:rPr b="1"/>
                  <a:t>number of observations</a:t>
                </a:r>
                <a:r>
                  <a:rPr/>
                  <a:t>, the </a:t>
                </a: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S</m:t>
                        </m:r>
                        <m:r>
                          <m:t>S</m:t>
                        </m:r>
                        <m:r>
                          <m:t>T</m:t>
                        </m:r>
                      </m:sub>
                    </m:sSub>
                  </m:oMath>
                </a14:m>
                <a:br/>
              </a:p>
              <a:p>
                <a:pPr lvl="1"/>
                <a:r>
                  <a:rPr/>
                  <a:t>The </a:t>
                </a:r>
                <a:r>
                  <a:rPr b="1"/>
                  <a:t>degrees of freedom residuals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S</m:t>
                        </m:r>
                        <m:r>
                          <m:t>S</m:t>
                        </m:r>
                        <m:r>
                          <m:t>R</m:t>
                        </m:r>
                      </m:sub>
                    </m:sSub>
                  </m:oMath>
                </a14:m>
                <a:br/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S</m:t>
                        </m:r>
                        <m:r>
                          <m:t>S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S</m:t>
                        </m:r>
                        <m:r>
                          <m:t>S</m:t>
                        </m:r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number of model coefficients</a:t>
                </a:r>
              </a:p>
              <a:p>
                <a:pPr lvl="0"/>
                <a:r>
                  <a:rPr b="1">
                    <a:hlinkClick r:id="rId3"/>
                  </a:rPr>
                  <a:t>Jarque-Bera</a:t>
                </a:r>
                <a:r>
                  <a:rPr/>
                  <a:t> statistic is a test on the skewness and krutosis of the residuals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Condition number</a:t>
                </a:r>
                <a:r>
                  <a:rPr/>
                  <a:t> a measure of how well defined the solution is to the system of linear is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also can evaluate models by error metrics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root mean square error (RMSE)</a:t>
                </a:r>
                <a:r>
                  <a:rPr/>
                  <a:t> is a measure of the mean of the squared residuals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t>M</m:t>
                      </m:r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</m:sSubSup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</m:acc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R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>
                    <a:latin typeface="Courier"/>
                  </a:rPr>
                  <a:t>.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>
                    <a:latin typeface="Courier"/>
                  </a:rPr>
                  <a:t>(sqrt(np.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(np.square(sim_data.resids)))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>
                    <a:latin typeface="Courier"/>
                  </a:rPr>
                  <a:t>(sim_data.shape[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RMSE =   0.25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median absolute error (MAE)</a:t>
                </a:r>
                <a:r>
                  <a:rPr/>
                  <a:t> is a robust measure of mean residuals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r>
                        <m:t>e</m:t>
                      </m:r>
                      <m:r>
                        <m:t>d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̂"/>
                                </m:acc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>
                    <a:latin typeface="Courier"/>
                  </a:rPr>
                  <a:t>.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>
                    <a:latin typeface="Courier"/>
                  </a:rPr>
                  <a:t>(np.median(np.absolute(sim_data.resids))))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MAE=    1.3</a:t>
                </a:r>
              </a:p>
              <a:p>
                <a:pPr lvl="0"/>
                <a:r>
                  <a:rPr/>
                  <a:t>And many more possibilities…</a:t>
                </a:r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evaluating any machine learning model consider </a:t>
            </a:r>
            <a:r>
              <a:rPr b="1"/>
              <a:t>all evaluation methods available</a:t>
            </a:r>
          </a:p>
          <a:p>
            <a:pPr lvl="0"/>
            <a:r>
              <a:rPr/>
              <a:t>No one method is most important all of the time</a:t>
            </a:r>
          </a:p>
          <a:p>
            <a:pPr lvl="0"/>
            <a:r>
              <a:rPr b="1"/>
              <a:t>Different methods highlight different problems</a:t>
            </a:r>
            <a:r>
              <a:rPr/>
              <a:t> with your model</a:t>
            </a:r>
          </a:p>
          <a:p>
            <a:pPr lvl="0"/>
            <a:r>
              <a:rPr/>
              <a:t>Don’t forget to check that the </a:t>
            </a:r>
            <a:r>
              <a:rPr b="1"/>
              <a:t>model must make sense</a:t>
            </a:r>
            <a:r>
              <a:rPr/>
              <a:t> for your application!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Fitting Centered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Fit the model using statsmodels.formula.api.ols with </a:t>
                </a:r>
                <a:r>
                  <a:rPr b="1"/>
                  <a:t>centered independent variable</a:t>
                </a:r>
                <a:r>
                  <a:rPr/>
                  <a:t> to create a linear model object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## Center the independent variable   </a:t>
                </a:r>
                <a:br/>
                <a:r>
                  <a:rPr>
                    <a:latin typeface="Courier"/>
                  </a:rPr>
                  <a:t>sim_data.loc[:,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'x_centered'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np.subtract(sim_data.x, np.mean(sim_data.x))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## Define the regression model and fit it to the data</a:t>
                </a:r>
                <a:br/>
                <a:r>
                  <a:rPr>
                    <a:latin typeface="Courier"/>
                  </a:rPr>
                  <a:t>ols_model_centered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smf.ols(formula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'y ~ x_centered'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sim_data).fit()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## Print the model coefficient</a:t>
                </a:r>
                <a:br/>
                <a:r>
                  <a:rPr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'Intercept = %4.3f  Slope = %4.3f'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%</a:t>
                </a:r>
                <a:r>
                  <a:rPr>
                    <a:latin typeface="Courier"/>
                  </a:rPr>
                  <a:t> (ols_model_centered._results.params[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], ols_model_centered._results.params[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= 6.022  Slope = 0.882</a:t>
                </a:r>
              </a:p>
              <a:p>
                <a:pPr lvl="0"/>
                <a:r>
                  <a:rPr/>
                  <a:t>We can now interpret this model</a:t>
                </a:r>
              </a:p>
              <a:p>
                <a:pPr lvl="1"/>
                <a:r>
                  <a:rPr/>
                  <a:t>Intercept is the mean of the dependent variable</a:t>
                </a:r>
                <a:br/>
              </a:p>
              <a:p>
                <a:pPr lvl="1"/>
                <a:r>
                  <a:rPr/>
                  <a:t>Slope is the rate of change of the dependent variable for unit change in independent variable</a:t>
                </a:r>
              </a:p>
              <a:p>
                <a:pPr lvl="0"/>
                <a:r>
                  <a:rPr/>
                  <a:t>Interceopt is value of independent variable where independent varaibles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May not even be in defined range of independent varaible</a:t>
                </a:r>
                <a:br/>
              </a:p>
              <a:p>
                <a:pPr lvl="1"/>
                <a:r>
                  <a:rPr/>
                  <a:t>e.g. How can we interpret a negaive life expectancy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- Fitting center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the regression line against the centered independent variable</a:t>
            </a:r>
          </a:p>
        </p:txBody>
      </p:sp>
      <p:pic>
        <p:nvPicPr>
          <p:cNvPr descr="08_IntroductionToLinearModels_files/figure-pptx/unnamed-chunk-13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extend the linear model by adding new features or predictor variables</a:t>
            </a:r>
          </a:p>
          <a:p>
            <a:pPr lvl="0"/>
            <a:r>
              <a:rPr/>
              <a:t>Higher order terms - e.g. polynomial regression</a:t>
            </a:r>
          </a:p>
          <a:p>
            <a:pPr lvl="0"/>
            <a:r>
              <a:rPr/>
              <a:t>Other exogenous variables</a:t>
            </a:r>
          </a:p>
          <a:p>
            <a:pPr lvl="0"/>
            <a:r>
              <a:rPr/>
              <a:t>We prefer the simplest model that does a reasonable job</a:t>
            </a:r>
          </a:p>
          <a:p>
            <a:pPr lvl="1"/>
            <a:r>
              <a:rPr/>
              <a:t>The principle of </a:t>
            </a:r>
            <a:r>
              <a:rPr b="1"/>
              <a:t>Occam’s razor</a:t>
            </a:r>
          </a:p>
          <a:p>
            <a:pPr lvl="0"/>
            <a:r>
              <a:rPr/>
              <a:t>Must consider the </a:t>
            </a:r>
            <a:r>
              <a:rPr b="1"/>
              <a:t>bias-variance trade-off</a:t>
            </a:r>
          </a:p>
          <a:p>
            <a:pPr lvl="0"/>
            <a:r>
              <a:rPr b="1"/>
              <a:t>High complexity model</a:t>
            </a:r>
            <a:r>
              <a:rPr/>
              <a:t> fits the training data well</a:t>
            </a:r>
          </a:p>
          <a:p>
            <a:pPr lvl="1"/>
            <a:r>
              <a:rPr b="1"/>
              <a:t>Low bias</a:t>
            </a:r>
          </a:p>
          <a:p>
            <a:pPr lvl="1"/>
            <a:r>
              <a:rPr/>
              <a:t>But might not generalize well to new cases - </a:t>
            </a:r>
            <a:r>
              <a:rPr b="1"/>
              <a:t>high variance</a:t>
            </a:r>
          </a:p>
          <a:p>
            <a:pPr lvl="0"/>
            <a:r>
              <a:rPr b="1"/>
              <a:t>Lower complexity model</a:t>
            </a:r>
            <a:r>
              <a:rPr/>
              <a:t> can </a:t>
            </a:r>
            <a:r>
              <a:rPr b="1"/>
              <a:t>generalize</a:t>
            </a:r>
            <a:r>
              <a:rPr/>
              <a:t> to new cases</a:t>
            </a:r>
          </a:p>
          <a:p>
            <a:pPr lvl="1"/>
            <a:r>
              <a:rPr b="1"/>
              <a:t>low variance</a:t>
            </a:r>
            <a:br/>
          </a:p>
          <a:p>
            <a:pPr lvl="1"/>
            <a:r>
              <a:rPr/>
              <a:t>But does not fit training data as well - </a:t>
            </a:r>
            <a:r>
              <a:rPr b="1"/>
              <a:t>high bias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 are </a:t>
            </a:r>
            <a:r>
              <a:rPr b="1"/>
              <a:t>readily interpretable!</a:t>
            </a:r>
          </a:p>
          <a:p>
            <a:pPr lvl="0"/>
            <a:r>
              <a:rPr/>
              <a:t>Human interpretability is of great importance for models used for critical decisions</a:t>
            </a:r>
          </a:p>
          <a:p>
            <a:pPr lvl="1"/>
            <a:r>
              <a:rPr/>
              <a:t>Health care</a:t>
            </a:r>
            <a:br/>
          </a:p>
          <a:p>
            <a:pPr lvl="1"/>
            <a:r>
              <a:rPr/>
              <a:t>Safe operation of autonomous systems</a:t>
            </a:r>
            <a:br/>
          </a:p>
          <a:p>
            <a:pPr lvl="1"/>
            <a:r>
              <a:rPr/>
              <a:t>Social justice for applications with human impact</a:t>
            </a:r>
            <a:br/>
          </a:p>
          <a:p>
            <a:pPr lvl="1"/>
            <a:r>
              <a:rPr/>
              <a:t>etc.</a:t>
            </a:r>
          </a:p>
          <a:p>
            <a:pPr lvl="0"/>
            <a:r>
              <a:rPr/>
              <a:t>Model coefficients provide information on response sensitivities to changes in variables</a:t>
            </a:r>
          </a:p>
          <a:p>
            <a:pPr lvl="1"/>
            <a:r>
              <a:rPr/>
              <a:t>Low chance of </a:t>
            </a:r>
            <a:r>
              <a:rPr i="1"/>
              <a:t>unexpected output</a:t>
            </a:r>
            <a:br/>
          </a:p>
          <a:p>
            <a:pPr lvl="1"/>
            <a:r>
              <a:rPr/>
              <a:t>Complex and nonlinear model result in poor human intuition about expected response</a:t>
            </a:r>
            <a:br/>
          </a:p>
          <a:p>
            <a:pPr lvl="1"/>
            <a:r>
              <a:rPr/>
              <a:t>Complex and nonlinear models vulnerable to </a:t>
            </a:r>
            <a:r>
              <a:rPr i="1"/>
              <a:t>unexpected output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a model matrix for a more complex linear model is easy</a:t>
                </a:r>
              </a:p>
              <a:p>
                <a:pPr lvl="0"/>
                <a:r>
                  <a:rPr/>
                  <a:t>We now have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model coefficients, including intercept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⃗"/>
                        </m:accPr>
                        <m:e>
                          <m: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features the model matrix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still seek the least squares solution</a:t>
                </a:r>
              </a:p>
              <a:p>
                <a:pPr lvl="0"/>
                <a:r>
                  <a:rPr/>
                  <a:t>The covariance matrix is now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x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, including intercept term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new simulated data set</a:t>
            </a:r>
          </a:p>
        </p:txBody>
      </p:sp>
      <p:pic>
        <p:nvPicPr>
          <p:cNvPr descr="08_IntroductionToLinearModels_files/figure-pptx/unnamed-chunk-14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try a simple straight line model with intercept and slope terms</a:t>
            </a:r>
          </a:p>
          <a:p>
            <a:pPr lvl="0" indent="0">
              <a:buNone/>
            </a:pPr>
            <a:r>
              <a:rPr>
                <a:latin typeface="Courier"/>
              </a:rPr>
              <a:t>## Intercept = 10.256  Slope = 1.296</a:t>
            </a:r>
          </a:p>
        </p:txBody>
      </p:sp>
      <p:pic>
        <p:nvPicPr>
          <p:cNvPr descr="08_IntroductionToLinearModels_files/figure-pptx/unnamed-chunk-15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the residuals look like?</a:t>
            </a:r>
          </a:p>
        </p:txBody>
      </p:sp>
      <p:pic>
        <p:nvPicPr>
          <p:cNvPr descr="08_IntroductionToLinearModels_files/figure-pptx/unnamed-chunk-16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These residuals look heteroskedastic!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that the residuals are iid Normal</a:t>
            </a:r>
          </a:p>
        </p:txBody>
      </p:sp>
      <p:pic>
        <p:nvPicPr>
          <p:cNvPr descr="08_IntroductionToLinearModels_files/figure-pptx/unnamed-chunk-17-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25600"/>
            <a:ext cx="51054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Do these residuals have Normal distribution?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model summary is: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    y   R-squared:                       0.106
## Model:                            OLS   Adj. R-squared:                  0.087
## Method:                 Least Squares   F-statistic:                     5.684
## Date:                Thu, 15 Aug 2024   Prob (F-statistic):             0.0211
## Time:                        19:31:43   Log-Likelihood:                -191.24
## No. Observations:                  50   AIC:                             386.5
## Df Residuals:                      48   BIC:                             390.3
## Df Model:                           1                                         
## Covariance Type:            nonrobust                                         
## ==============================================================================
##                  coef    std err          t      P&gt;|t|      [0.025      0.975]
## ------------------------------------------------------------------------------
## Intercept     10.2555      1.600      6.408      0.000       7.038      13.473
## x              1.2955      0.543      2.384      0.021       0.203       2.388
## ==============================================================================
## Omnibus:                        0.893   Durbin-Watson:                   1.502
## Prob(Omnibus):                  0.640   Jarque-Bera (JB):                0.269
## Skew:                          -0.037   Prob(JB):                        0.874
## Kurtosis:                       3.352   Cond. No.                         2.95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add a second order polynomial term, so the model is now: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= 4.051  Partial Slope = 1.296  Second Order Partial slope = 0.715</a:t>
                </a:r>
              </a:p>
            </p:txBody>
          </p:sp>
        </mc:Choice>
      </mc:AlternateContent>
      <p:pic>
        <p:nvPicPr>
          <p:cNvPr descr="08_IntroductionToLinearModels_files/figure-pptx/unnamed-chunk-19-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the residuals look like with the second order term?</a:t>
            </a:r>
          </a:p>
        </p:txBody>
      </p:sp>
      <p:pic>
        <p:nvPicPr>
          <p:cNvPr descr="08_IntroductionToLinearModels_files/figure-pptx/unnamed-chunk-20-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alternatives?</a:t>
            </a:r>
          </a:p>
          <a:p>
            <a:pPr lvl="0"/>
            <a:r>
              <a:rPr/>
              <a:t>Linear models are scaleable and interpretable</a:t>
            </a:r>
          </a:p>
          <a:p>
            <a:pPr lvl="1"/>
            <a:r>
              <a:rPr/>
              <a:t>Idea if </a:t>
            </a:r>
            <a:r>
              <a:rPr b="1"/>
              <a:t>goal is inference and exploration</a:t>
            </a:r>
            <a:br/>
          </a:p>
          <a:p>
            <a:pPr lvl="1"/>
            <a:r>
              <a:rPr/>
              <a:t>Can </a:t>
            </a:r>
            <a:r>
              <a:rPr b="1"/>
              <a:t>identify data problems</a:t>
            </a:r>
            <a:r>
              <a:rPr/>
              <a:t> more easily</a:t>
            </a:r>
            <a:br/>
          </a:p>
          <a:p>
            <a:pPr lvl="1"/>
            <a:r>
              <a:rPr/>
              <a:t>May have lower prediction accuracy on some problems</a:t>
            </a:r>
          </a:p>
          <a:p>
            <a:pPr lvl="0"/>
            <a:r>
              <a:rPr/>
              <a:t>AdaBoost algorithms are go-to models for prediction on tabular data</a:t>
            </a:r>
          </a:p>
          <a:p>
            <a:pPr lvl="1"/>
            <a:r>
              <a:rPr/>
              <a:t>Known to give superior predicitons, </a:t>
            </a:r>
            <a:r>
              <a:rPr b="1"/>
              <a:t>but clean data matter more!</a:t>
            </a:r>
            <a:br/>
          </a:p>
          <a:p>
            <a:pPr lvl="1"/>
            <a:r>
              <a:rPr/>
              <a:t>Interpretability is nearly impossible</a:t>
            </a:r>
            <a:br/>
          </a:p>
          <a:p>
            <a:pPr lvl="1"/>
            <a:r>
              <a:rPr/>
              <a:t>Limits inference and exploration opportunities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These residuals are close to homoskedastic!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that the residuals are iid Normal for the polynomial model</a:t>
            </a:r>
          </a:p>
        </p:txBody>
      </p:sp>
      <p:pic>
        <p:nvPicPr>
          <p:cNvPr descr="08_IntroductionToLinearModels_files/figure-pptx/unnamed-chunk-21-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25600"/>
            <a:ext cx="51054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Do these residuals have close to a Normal distribution?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Multi-Feature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second order model summary is: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    y   R-squared:                       0.330
## Model:                            OLS   Adj. R-squared:                  0.301
## Method:                 Least Squares   F-statistic:                     11.55
## Date:                Thu, 15 Aug 2024   Prob (F-statistic):           8.29e-05
## Time:                        19:31:46   Log-Likelihood:                -184.04
## No. Observations:                  50   AIC:                             374.1
## Df Residuals:                      47   BIC:                             379.8
## Df Model:                           2                                         
## Covariance Type:            nonrobust                                         
## ==============================================================================
##                  coef    std err          t      P&gt;|t|      [0.025      0.975]
## ------------------------------------------------------------------------------
## Intercept      4.0507      2.101      1.928      0.060      -0.177       8.278
## x              1.2955      0.476      2.725      0.009       0.339       2.252
## I(x ** 2)      0.7154      0.181      3.960      0.000       0.352       1.079
## ==============================================================================
## Omnibus:                        0.305   Durbin-Watson:                   1.995
## Prob(Omnibus):                  0.859   Jarque-Bera (JB):                0.014
## Skew:                           0.009   Prob(JB):                        0.993
## Kurtosis:                       3.081   Cond. No.                         17.5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a number of assumptions in linear models that you overlook at your peril!</a:t>
            </a:r>
          </a:p>
          <a:p>
            <a:pPr lvl="0"/>
            <a:r>
              <a:rPr/>
              <a:t>The feature or predictor variables should be </a:t>
            </a:r>
            <a:r>
              <a:rPr b="1"/>
              <a:t>independent</a:t>
            </a:r>
            <a:r>
              <a:rPr/>
              <a:t> of one another</a:t>
            </a:r>
          </a:p>
          <a:p>
            <a:pPr lvl="1"/>
            <a:r>
              <a:rPr/>
              <a:t>This is rarely true in practice</a:t>
            </a:r>
            <a:br/>
          </a:p>
          <a:p>
            <a:pPr lvl="1"/>
            <a:r>
              <a:rPr b="1"/>
              <a:t>Multi-colinearity</a:t>
            </a:r>
            <a:r>
              <a:rPr/>
              <a:t> between features makes the model </a:t>
            </a:r>
            <a:r>
              <a:rPr b="1"/>
              <a:t>under-determined</a:t>
            </a:r>
          </a:p>
          <a:p>
            <a:pPr lvl="0"/>
            <a:r>
              <a:rPr/>
              <a:t>We assume that numeric features or predictors have zero mean and about the same scale</a:t>
            </a:r>
          </a:p>
          <a:p>
            <a:pPr lvl="1"/>
            <a:r>
              <a:rPr/>
              <a:t>We do not want to bias the estimation of regression coefficients with predictors that do not have a 0 mean</a:t>
            </a:r>
            <a:br/>
          </a:p>
          <a:p>
            <a:pPr lvl="1"/>
            <a:r>
              <a:rPr/>
              <a:t>We do not want to have predictors with a large numeric range dominate training</a:t>
            </a:r>
            <a:br/>
          </a:p>
          <a:p>
            <a:pPr lvl="1"/>
            <a:r>
              <a:rPr/>
              <a:t>Example: income is in the range of 10s or 100s of thousands and age is in the range of 10s, but apriori income is no more important than age as a predictor</a:t>
            </a:r>
          </a:p>
          <a:p>
            <a:pPr lvl="0"/>
            <a:r>
              <a:rPr/>
              <a:t>Values of each predictor or feature should be iid</a:t>
            </a:r>
          </a:p>
          <a:p>
            <a:pPr lvl="1"/>
            <a:r>
              <a:rPr/>
              <a:t>If variance changes with sample, the optimal value of the coefficient could not be constant</a:t>
            </a:r>
            <a:br/>
          </a:p>
          <a:p>
            <a:pPr lvl="1"/>
            <a:r>
              <a:rPr/>
              <a:t>If there </a:t>
            </a:r>
            <a:r>
              <a:rPr b="1"/>
              <a:t>serial correlation</a:t>
            </a:r>
            <a:r>
              <a:rPr/>
              <a:t> in the predictor values, the iid assumption is violated - but can account for this such as in time series models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Outliers are a persistent problem with statistical and machine learning models</a:t>
            </a:r>
          </a:p>
          <a:p>
            <a:pPr lvl="0"/>
            <a:r>
              <a:rPr/>
              <a:t>What are outliers?</a:t>
            </a:r>
          </a:p>
          <a:p>
            <a:pPr lvl="1"/>
            <a:r>
              <a:rPr/>
              <a:t>Errors or noisy measurements</a:t>
            </a:r>
            <a:br/>
          </a:p>
          <a:p>
            <a:pPr lvl="1"/>
            <a:r>
              <a:rPr/>
              <a:t>Result of improper stratification</a:t>
            </a:r>
          </a:p>
          <a:p>
            <a:pPr lvl="0"/>
            <a:r>
              <a:rPr/>
              <a:t>But, may be of interest</a:t>
            </a:r>
          </a:p>
          <a:p>
            <a:pPr lvl="1"/>
            <a:r>
              <a:rPr/>
              <a:t>Depending on the application, outliers can be the </a:t>
            </a:r>
            <a:r>
              <a:rPr b="1"/>
              <a:t>most interesting values</a:t>
            </a:r>
            <a:r>
              <a:rPr/>
              <a:t>!!</a:t>
            </a:r>
            <a:br/>
          </a:p>
          <a:p>
            <a:pPr lvl="1"/>
            <a:r>
              <a:rPr/>
              <a:t>May need to explicitly model</a:t>
            </a:r>
          </a:p>
          <a:p>
            <a:pPr lvl="1"/>
            <a:r>
              <a:rPr/>
              <a:t>Example: Fraud detection</a:t>
            </a:r>
            <a:br/>
          </a:p>
          <a:p>
            <a:pPr lvl="1"/>
            <a:r>
              <a:rPr/>
              <a:t>Example: Scientific discovery</a:t>
            </a:r>
          </a:p>
          <a:p>
            <a:pPr lvl="0"/>
            <a:r>
              <a:rPr/>
              <a:t>Outliers can be hard to detect</a:t>
            </a:r>
          </a:p>
          <a:p>
            <a:pPr lvl="1"/>
            <a:r>
              <a:rPr/>
              <a:t>Difficult in high-dimensions</a:t>
            </a:r>
            <a:br/>
          </a:p>
          <a:p>
            <a:pPr lvl="1"/>
            <a:r>
              <a:rPr/>
              <a:t>Often find by influence on model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Add a single outlier regression data set</a:t>
            </a:r>
          </a:p>
          <a:p>
            <a:pPr lvl="0" indent="0">
              <a:buNone/>
            </a:pPr>
            <a:r>
              <a:rPr>
                <a:latin typeface="Courier"/>
              </a:rPr>
              <a:t>## Intercept = 5.098  Partial Slope = 0.365</a:t>
            </a:r>
          </a:p>
        </p:txBody>
      </p:sp>
      <p:pic>
        <p:nvPicPr>
          <p:cNvPr descr="08_IntroductionToLinearModels_files/figure-pptx/unnamed-chunk-23-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This outlier has </a:t>
            </a:r>
            <a:r>
              <a:rPr b="1"/>
              <a:t>high leverage</a:t>
            </a:r>
            <a:r>
              <a:rPr/>
              <a:t> and changes the slope significantly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Cook’s distance</a:t>
                </a:r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measures the influence of an outlier on a model</a:t>
                </a:r>
              </a:p>
              <a:p>
                <a:pPr lvl="0"/>
                <a:r>
                  <a:rPr/>
                  <a:t>Cook’s distance for the ith data point is the degree of freedom adjusted average squared error against a model without this value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</m:sSubSup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acc>
                                        <m:accPr>
                                          <m:chr m:val="̂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acc>
                                        <m:accPr>
                                          <m:chr m:val="̂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t>j</m:t>
                                      </m:r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</m:accPr>
                            <m:e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where,</a:t>
                </a:r>
                <a:br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jth prediction computed with all observations</a:t>
                </a:r>
                <a:br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j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jth prediction computed without the ith observation</a:t>
                </a:r>
                <a:br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number of parameters</a:t>
                </a:r>
                <a:br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number of data points</a:t>
                </a:r>
              </a:p>
              <a:p>
                <a:pPr lvl="0"/>
                <a:r>
                  <a:rPr/>
                  <a:t>Cook’s distance is computed using a </a:t>
                </a:r>
                <a:r>
                  <a:rPr b="1"/>
                  <a:t>leave-one-out resampling algorithm!</a:t>
                </a:r>
              </a:p>
            </p:txBody>
          </p:sp>
        </mc:Choice>
      </mc:AlternateContent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Cook’s distance as </a:t>
            </a:r>
            <a:r>
              <a:rPr b="1"/>
              <a:t>leverage</a:t>
            </a:r>
            <a:r>
              <a:rPr/>
              <a:t> vs. the residual size</a:t>
            </a:r>
          </a:p>
          <a:p>
            <a:pPr lvl="0" indent="0">
              <a:buNone/>
            </a:pPr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influence_plot(ols_model_ol)</a:t>
            </a:r>
          </a:p>
        </p:txBody>
      </p:sp>
      <p:pic>
        <p:nvPicPr>
          <p:cNvPr descr="08_IntroductionToLinearModels_files/figure-pptx/unnamed-chunk-24-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statistics, </a:t>
            </a:r>
            <a:r>
              <a:rPr b="1"/>
              <a:t>regression</a:t>
            </a:r>
            <a:r>
              <a:rPr/>
              <a:t> refers to a family of model that attempt to predict the value of numeric random variable</a:t>
            </a:r>
          </a:p>
          <a:p>
            <a:pPr lvl="0"/>
            <a:r>
              <a:rPr/>
              <a:t>Regression is a common form of a linear model</a:t>
            </a:r>
          </a:p>
          <a:p>
            <a:pPr lvl="0"/>
            <a:r>
              <a:rPr/>
              <a:t>Linear regression is a building block of many statistical and ML methods:</a:t>
            </a:r>
          </a:p>
          <a:p>
            <a:pPr lvl="1"/>
            <a:r>
              <a:rPr/>
              <a:t>multivariate regression and principal component</a:t>
            </a:r>
          </a:p>
          <a:p>
            <a:pPr lvl="1"/>
            <a:r>
              <a:rPr/>
              <a:t>Analysis of variance (ANOVA)</a:t>
            </a:r>
          </a:p>
          <a:p>
            <a:pPr lvl="1"/>
            <a:r>
              <a:rPr/>
              <a:t>Polynomial regression</a:t>
            </a:r>
          </a:p>
          <a:p>
            <a:pPr lvl="1"/>
            <a:r>
              <a:rPr/>
              <a:t>Logistic regression for binary classification</a:t>
            </a:r>
          </a:p>
          <a:p>
            <a:pPr lvl="1"/>
            <a:r>
              <a:rPr/>
              <a:t>Poisson regression</a:t>
            </a:r>
            <a:br/>
          </a:p>
          <a:p>
            <a:pPr lvl="1"/>
            <a:r>
              <a:rPr/>
              <a:t>Many time series models</a:t>
            </a:r>
            <a:br/>
          </a:p>
          <a:p>
            <a:pPr lvl="1"/>
            <a:r>
              <a:rPr/>
              <a:t>Neural networks (and deep learning)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Outlying points shown at edges of plot</a:t>
            </a:r>
          </a:p>
          <a:p>
            <a:pPr lvl="1"/>
            <a:r>
              <a:rPr/>
              <a:t>Not all outliers have high leverage</a:t>
            </a:r>
            <a:br/>
          </a:p>
          <a:p>
            <a:pPr lvl="1"/>
            <a:r>
              <a:rPr/>
              <a:t>Can detect outliers in moderate dimensions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linear models sensitive to outliers</a:t>
            </a:r>
          </a:p>
          <a:p>
            <a:pPr lvl="0"/>
            <a:r>
              <a:rPr/>
              <a:t>Ordinary linear regression uses </a:t>
            </a:r>
            <a:r>
              <a:rPr b="1"/>
              <a:t>squared error loss</a:t>
            </a:r>
            <a:r>
              <a:rPr/>
              <a:t> function</a:t>
            </a:r>
          </a:p>
          <a:p>
            <a:pPr lvl="1"/>
            <a:r>
              <a:rPr/>
              <a:t>Optimal if the errors are iid Normal</a:t>
            </a:r>
            <a:br/>
          </a:p>
          <a:p>
            <a:pPr lvl="1"/>
            <a:r>
              <a:rPr/>
              <a:t>Is an </a:t>
            </a:r>
            <a:r>
              <a:rPr b="1"/>
              <a:t>unbiased estimator</a:t>
            </a:r>
          </a:p>
          <a:p>
            <a:pPr lvl="0"/>
            <a:r>
              <a:rPr/>
              <a:t>In 1-dimension median is robust to outliers</a:t>
            </a:r>
          </a:p>
          <a:p>
            <a:pPr lvl="1"/>
            <a:r>
              <a:rPr/>
              <a:t>But far from an optimal estimator</a:t>
            </a:r>
            <a:br/>
          </a:p>
          <a:p>
            <a:pPr lvl="1"/>
            <a:r>
              <a:rPr/>
              <a:t>High bias</a:t>
            </a:r>
            <a:br/>
          </a:p>
          <a:p>
            <a:pPr lvl="1"/>
            <a:r>
              <a:rPr/>
              <a:t>Hard to implement beyond 1-dimension</a:t>
            </a:r>
          </a:p>
          <a:p>
            <a:pPr lvl="0"/>
            <a:r>
              <a:rPr/>
              <a:t>We can study the response of estimators to outliers using an </a:t>
            </a:r>
            <a:r>
              <a:rPr b="1"/>
              <a:t>influence function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Compare the influence functions of the mean and median estimators</a:t>
            </a:r>
          </a:p>
          <a:p>
            <a:pPr lvl="0"/>
            <a:r>
              <a:rPr/>
              <a:t>Mean estimator has linear influence function</a:t>
            </a:r>
          </a:p>
          <a:p>
            <a:pPr lvl="1"/>
            <a:r>
              <a:rPr/>
              <a:t>Influence of outliers is </a:t>
            </a:r>
            <a:r>
              <a:rPr b="1"/>
              <a:t>unbounded</a:t>
            </a:r>
            <a:br/>
          </a:p>
          <a:p>
            <a:pPr lvl="1"/>
            <a:r>
              <a:rPr/>
              <a:t>Derivative of the influence function is constant</a:t>
            </a:r>
          </a:p>
          <a:p>
            <a:pPr lvl="0"/>
            <a:r>
              <a:rPr/>
              <a:t>Influence function of median estimator is discontinuous</a:t>
            </a:r>
          </a:p>
          <a:p>
            <a:pPr lvl="1"/>
            <a:r>
              <a:rPr/>
              <a:t>Influence of any observation is constant</a:t>
            </a:r>
            <a:br/>
          </a:p>
          <a:p>
            <a:pPr lvl="1"/>
            <a:r>
              <a:rPr/>
              <a:t>Derivative of influence function is not defined</a:t>
            </a:r>
          </a:p>
        </p:txBody>
      </p:sp>
      <p:pic>
        <p:nvPicPr>
          <p:cNvPr descr="../images/MeanMedianInflue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Influence functions for mean and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Figure from Hampel, el.al., Robust Statistics, 1986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Could we simply edit out the outliers?</a:t>
                </a:r>
              </a:p>
              <a:p>
                <a:pPr lvl="0"/>
                <a:r>
                  <a:rPr/>
                  <a:t>But what fraction of the data are outliers?</a:t>
                </a:r>
              </a:p>
              <a:p>
                <a:pPr lvl="0"/>
                <a:r>
                  <a:rPr/>
                  <a:t>Know as the </a:t>
                </a:r>
                <a:r>
                  <a:rPr b="1"/>
                  <a:t>alpha trimmed mean</a:t>
                </a:r>
                <a:r>
                  <a:rPr/>
                  <a:t> algorithm</a:t>
                </a:r>
              </a:p>
              <a:p>
                <a:pPr lvl="1"/>
                <a:r>
                  <a:rPr/>
                  <a:t>Order the values and remove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r>
                  <a:rPr/>
                  <a:t> highest and lowest</a:t>
                </a:r>
                <a:br/>
              </a:p>
              <a:p>
                <a:pPr lvl="1"/>
                <a:r>
                  <a:rPr/>
                  <a:t>But, alpha trimming is a bit arbitrary</a:t>
                </a:r>
                <a:br/>
              </a:p>
              <a:p>
                <a:pPr lvl="1"/>
                <a:r>
                  <a:rPr/>
                  <a:t>Is a biased estimator, with bias increasing with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br/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 is the median</a:t>
                </a:r>
              </a:p>
              <a:p>
                <a:pPr lvl="0"/>
                <a:r>
                  <a:rPr/>
                  <a:t>Alpha trimming hard to implement in higher dimensions</a:t>
                </a:r>
              </a:p>
            </p:txBody>
          </p:sp>
        </mc:Choice>
      </mc:AlternateContent>
      <p:pic>
        <p:nvPicPr>
          <p:cNvPr descr="../images/AlphaTrimm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Influence functions for alpha trimmed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Figure from Hampel, el.al., Robust Statistics, 1986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 there better estimators when outliers are present</a:t>
            </a:r>
          </a:p>
          <a:p>
            <a:pPr lvl="0"/>
            <a:r>
              <a:rPr/>
              <a:t>Yes, but must accept some bias</a:t>
            </a:r>
          </a:p>
          <a:p>
            <a:pPr lvl="0"/>
            <a:r>
              <a:rPr/>
              <a:t>Idea; estimator can be unbiased near the expected value, but limit influence of outliers</a:t>
            </a:r>
          </a:p>
          <a:p>
            <a:pPr lvl="1"/>
            <a:r>
              <a:rPr/>
              <a:t>Trade-off between high robustness and low bias</a:t>
            </a:r>
          </a:p>
          <a:p>
            <a:pPr lvl="0"/>
            <a:r>
              <a:rPr/>
              <a:t>Many ideas have been tried</a:t>
            </a:r>
          </a:p>
          <a:p>
            <a:pPr lvl="1"/>
            <a:r>
              <a:rPr/>
              <a:t>A major research focus in the 1970s and 1980s</a:t>
            </a:r>
            <a:br/>
          </a:p>
          <a:p>
            <a:pPr lvl="1"/>
            <a:r>
              <a:rPr b="1"/>
              <a:t>Huber estimator</a:t>
            </a:r>
            <a:br/>
          </a:p>
          <a:p>
            <a:pPr lvl="1"/>
            <a:r>
              <a:rPr/>
              <a:t>Family of </a:t>
            </a:r>
            <a:r>
              <a:rPr b="1"/>
              <a:t>M-estimators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are the properties of the Huber estimator?</a:t>
                </a:r>
              </a:p>
              <a:p>
                <a:pPr lvl="0"/>
                <a:r>
                  <a:rPr/>
                  <a:t>Influence function is linear near the mean but constant away from the mean</a:t>
                </a:r>
              </a:p>
              <a:p>
                <a:pPr lvl="1"/>
                <a:r>
                  <a:rPr b="1"/>
                  <a:t>hinge point</a:t>
                </a:r>
                <a:r>
                  <a:rPr/>
                  <a:t> is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*</m:t>
                    </m:r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</a:t>
                </a:r>
                <a:r>
                  <a:rPr b="1"/>
                  <a:t>median absolute deviation</a:t>
                </a:r>
                <a:br/>
              </a:p>
              <a:p>
                <a:pPr lvl="1"/>
                <a:r>
                  <a:rPr/>
                  <a:t>Robustness and bias increases as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decreases</a:t>
                </a:r>
              </a:p>
              <a:p>
                <a:pPr lvl="0"/>
                <a:r>
                  <a:rPr/>
                  <a:t>Huber estimator is low bias</a:t>
                </a:r>
              </a:p>
              <a:p>
                <a:pPr lvl="1"/>
                <a:r>
                  <a:rPr/>
                  <a:t>Unbiased for samples near the point estimate</a:t>
                </a:r>
                <a:br/>
              </a:p>
              <a:p>
                <a:pPr lvl="1"/>
                <a:r>
                  <a:rPr/>
                  <a:t>Constant influence away from the point estimate</a:t>
                </a:r>
              </a:p>
            </p:txBody>
          </p:sp>
        </mc:Choice>
      </mc:AlternateContent>
      <p:pic>
        <p:nvPicPr>
          <p:cNvPr descr="../images/Hub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193800"/>
            <a:ext cx="527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Influence function of the Huber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Figure from Hampel, el.al., Robust Statistics, 1986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M-estimators</a:t>
                </a:r>
                <a:r>
                  <a:rPr/>
                  <a:t> tapper influence to zero</a:t>
                </a:r>
              </a:p>
              <a:p>
                <a:pPr lvl="0"/>
                <a:r>
                  <a:rPr/>
                  <a:t>Approximately linear influence near point estimate</a:t>
                </a:r>
              </a:p>
              <a:p>
                <a:pPr lvl="1"/>
                <a:r>
                  <a:rPr/>
                  <a:t>So nearly unbiased near the point estimate</a:t>
                </a:r>
              </a:p>
              <a:p>
                <a:pPr lvl="0"/>
                <a:r>
                  <a:rPr/>
                  <a:t>Influence tappers to 0 for extreme outliers</a:t>
                </a:r>
              </a:p>
              <a:p>
                <a:pPr lvl="0"/>
                <a:r>
                  <a:rPr/>
                  <a:t>An example is </a:t>
                </a:r>
                <a:r>
                  <a:rPr b="1"/>
                  <a:t>Tukey’s biweight</a:t>
                </a:r>
              </a:p>
              <a:p>
                <a:pPr lvl="1"/>
                <a:r>
                  <a:rPr/>
                  <a:t>Only a single parameter for biweight function,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br/>
              </a:p>
              <a:p>
                <a:pPr lvl="1"/>
                <a:r>
                  <a:rPr/>
                  <a:t>Robustness and bias increase with decreasing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</a:p>
            </p:txBody>
          </p:sp>
        </mc:Choice>
      </mc:AlternateContent>
      <p:pic>
        <p:nvPicPr>
          <p:cNvPr descr="../images/TukeysBiwe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Influence function of the Tukey’s Biweight M-estimator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Figure from Hampel, el.al., Robust Statistics, 1986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regression with Huber loss function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/>
            <a:r>
              <a:rPr>
                <a:latin typeface="Courier"/>
              </a:rPr>
              <a:t>ols_model_huber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smf.rlm(formula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'y~x'</a:t>
            </a:r>
            <a:r>
              <a:rPr>
                <a:latin typeface="Courier"/>
              </a:rPr>
              <a:t>, 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sim_data_ol).fit()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Add predicted to pandas data frame</a:t>
            </a:r>
            <a:br/>
            <a:r>
              <a:rPr>
                <a:latin typeface="Courier"/>
              </a:rPr>
              <a:t>sim_data_ol[</a:t>
            </a:r>
            <a:r>
              <a:rPr>
                <a:solidFill>
                  <a:srgbClr val="4070A0"/>
                </a:solidFill>
                <a:latin typeface="Courier"/>
              </a:rPr>
              <a:t>'predicted_huber'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ols_model_huber.predict(sim_data_ol.x)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Display sumamry</a:t>
            </a:r>
            <a:br/>
            <a:r>
              <a:rPr>
                <a:latin typeface="Courier"/>
              </a:rPr>
              <a:t>ols_model_huber.summary()</a:t>
            </a:r>
          </a:p>
        </p:txBody>
      </p:sp>
      <p:pic>
        <p:nvPicPr>
          <p:cNvPr descr="08_IntroductionToLinearModels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regression with Huber loss function</a:t>
            </a:r>
          </a:p>
        </p:txBody>
      </p:sp>
      <p:pic>
        <p:nvPicPr>
          <p:cNvPr descr="08_IntroductionToLinearModels_files/figure-pptx/unnamed-chunk-26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Notice the different slope for the regression with Huber loss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Statistical Terminology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 vs classification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Continuous numeric vs categorical response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Learning algorithm or model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Model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Training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Fitting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Trained model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Fitted model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Supervised learning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Predictive modeling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 are a flexible and widely used class of models</a:t>
            </a:r>
          </a:p>
          <a:p>
            <a:pPr lvl="0"/>
            <a:r>
              <a:rPr/>
              <a:t>Fit model coefficients by </a:t>
            </a:r>
            <a:r>
              <a:rPr b="1"/>
              <a:t>least squares</a:t>
            </a:r>
            <a:r>
              <a:rPr/>
              <a:t> estimation</a:t>
            </a:r>
          </a:p>
          <a:p>
            <a:pPr lvl="0"/>
            <a:r>
              <a:rPr/>
              <a:t>Can use many types of predictor variables</a:t>
            </a:r>
          </a:p>
          <a:p>
            <a:pPr lvl="0"/>
            <a:r>
              <a:rPr/>
              <a:t>SGD and L-FBGS algorithms allow massive scaling of linear models</a:t>
            </a:r>
          </a:p>
          <a:p>
            <a:pPr lvl="0"/>
            <a:r>
              <a:rPr/>
              <a:t>We prefer the simplest model that does a reasonable job</a:t>
            </a:r>
          </a:p>
          <a:p>
            <a:pPr lvl="1"/>
            <a:r>
              <a:rPr/>
              <a:t>The principle of </a:t>
            </a:r>
            <a:r>
              <a:rPr b="1"/>
              <a:t>Occam’s razor</a:t>
            </a:r>
          </a:p>
          <a:p>
            <a:pPr lvl="0"/>
            <a:r>
              <a:rPr/>
              <a:t>Must consider the </a:t>
            </a:r>
            <a:r>
              <a:rPr b="1"/>
              <a:t>bias-variance trade-off</a:t>
            </a:r>
          </a:p>
          <a:p>
            <a:pPr lvl="0"/>
            <a:r>
              <a:rPr/>
              <a:t>Use robust methods if outliers are present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rPr/>
                  <a:t>No one method best all of the time</a:t>
                </a:r>
              </a:p>
              <a:p>
                <a:pPr lvl="1"/>
                <a:r>
                  <a:rPr/>
                  <a:t>Homoskedastic Normally distributed residuals</a:t>
                </a:r>
                <a:br/>
              </a:p>
              <a:p>
                <a:pPr lvl="1"/>
                <a:r>
                  <a:rPr/>
                  <a:t>Reasonable values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RMSE, etc</a:t>
                </a:r>
              </a:p>
              <a:p>
                <a:pPr lvl="1"/>
                <a:r>
                  <a:rPr/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rPr/>
                  <a:t> with your model</a:t>
                </a:r>
              </a:p>
              <a:p>
                <a:pPr lvl="0"/>
                <a:r>
                  <a:rPr/>
                  <a:t>Don’t forget to check that the </a:t>
                </a:r>
                <a:r>
                  <a:rPr b="1"/>
                  <a:t>model must make sense</a:t>
                </a:r>
                <a:r>
                  <a:rPr/>
                  <a:t> for your application!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Variables Used to Predict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Dependent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Endogenous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Exogenous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Response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Predictor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Response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Explanatory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Feature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Regressors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Design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 Hand Side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Right Hand Side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dcterms:created xsi:type="dcterms:W3CDTF">2024-08-16T02:31:51Z</dcterms:created>
  <dcterms:modified xsi:type="dcterms:W3CDTF">2024-08-16T02:31:51Z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