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tatsmodels.org/stable/glm.html" TargetMode="External" /><Relationship Id="rId3" Type="http://schemas.openxmlformats.org/officeDocument/2006/relationships/hyperlink" Target="https://scikit-learn.org/stable/modules/linear_model.html#generalized-linear-regression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ogistic_regression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Models Categorical Variables and Nonlinear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10/30/2023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split the data into train and test subsets</a:t>
            </a:r>
          </a:p>
          <a:p>
            <a:pPr lvl="0" indent="0">
              <a:buNone/>
            </a:pPr>
            <a:r>
              <a:rPr>
                <a:latin typeface="Courier"/>
              </a:rPr>
              <a:t>nr.seed(</a:t>
            </a:r>
            <a:r>
              <a:rPr>
                <a:solidFill>
                  <a:srgbClr val="40A070"/>
                </a:solidFill>
                <a:latin typeface="Courier"/>
              </a:rPr>
              <a:t>2345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msk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nr.choice(test_scores.index, size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120</a:t>
            </a:r>
            <a:r>
              <a:rPr>
                <a:latin typeface="Courier"/>
              </a:rPr>
              <a:t>, replace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test_scores_train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test_scores.iloc[msk,:]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(test_scores_train.shape)</a:t>
            </a:r>
          </a:p>
          <a:p>
            <a:pPr lvl="0" indent="0">
              <a:buNone/>
            </a:pPr>
            <a:r>
              <a:rPr>
                <a:latin typeface="Courier"/>
              </a:rPr>
              <a:t>## (120, 11)</a:t>
            </a:r>
          </a:p>
          <a:p>
            <a:pPr lvl="0" indent="0">
              <a:buNone/>
            </a:pPr>
            <a:r>
              <a:rPr>
                <a:latin typeface="Courier"/>
              </a:rPr>
              <a:t>test_scores_test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test_scores.drop(msk, axis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 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(test_scores_test.shape)</a:t>
            </a:r>
          </a:p>
          <a:p>
            <a:pPr lvl="0" indent="0">
              <a:buNone/>
            </a:pPr>
            <a:r>
              <a:rPr>
                <a:latin typeface="Courier"/>
              </a:rPr>
              <a:t>## (80, 11)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We can encode a categorical variable with the Python Patsy package to get the X (model) and Y(label) arrays: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patsy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dmatrices</a:t>
            </a:r>
            <a:br/>
            <a:r>
              <a:rPr>
                <a:latin typeface="Courier"/>
              </a:rPr>
              <a:t>Y,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dmatrices(</a:t>
            </a:r>
            <a:r>
              <a:rPr>
                <a:solidFill>
                  <a:srgbClr val="4070A0"/>
                </a:solidFill>
                <a:latin typeface="Courier"/>
              </a:rPr>
              <a:t>"socst ~ C(ses, levels=[1,2,3])"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test_scores)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(X[: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[[1. 0. 0.]
##  [1. 1. 0.]
##  [1. 0. 1.]
##  [1. 0. 1.]
##  [1. 1. 0.]]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(Y[: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[[57.]
##  [61.]
##  [31.]
##  [56.]
##  [61.]]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simple linear model with one categorical variable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statsmodels.formula.api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smf </a:t>
            </a:r>
            <a:br/>
            <a:r>
              <a:rPr>
                <a:latin typeface="Courier"/>
              </a:rPr>
              <a:t>linear_model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smf.ols(</a:t>
            </a:r>
            <a:r>
              <a:rPr>
                <a:solidFill>
                  <a:srgbClr val="4070A0"/>
                </a:solidFill>
                <a:latin typeface="Courier"/>
              </a:rPr>
              <a:t>"socst ~ C(ses)"</a:t>
            </a:r>
            <a:r>
              <a:rPr>
                <a:latin typeface="Courier"/>
              </a:rPr>
              <a:t>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test_scores_train).fit()</a:t>
            </a:r>
            <a:br/>
            <a:r>
              <a:rPr>
                <a:latin typeface="Courier"/>
              </a:rPr>
              <a:t>linear_model.summary()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  OLS Regression Results                            
## ==============================================================================
## Dep. Variable:                  socst   R-squared:                       0.097
## Model:                            OLS   Adj. R-squared:                  0.082
## Method:                 Least Squares   F-statistic:                     6.285
## Date:                Thu, 15 Aug 2024   Prob (F-statistic):            0.00255
## Time:                        19:30:18   Log-Likelihood:                -446.60
## No. Observations:                 120   AIC:                             899.2
## Df Residuals:                     117   BIC:                             907.6
## Df Model:                           2                                         
## Covariance Type:            nonrobust                                         
## ===============================================================================
##                   coef    std err          t      P&gt;|t|      [0.025      0.975]
## -------------------------------------------------------------------------------
## Intercept      47.5926      1.949     24.415      0.000      43.732      51.453
## C(ses)[T.2]     4.8635      2.366      2.055      0.042       0.177       9.550
## C(ses)[T.3]     9.1296      2.579      3.540      0.001       4.023      14.237
## ==============================================================================
## Omnibus:                        3.392   Durbin-Watson:                   2.023
## Prob(Omnibus):                  0.183   Jarque-Bera (JB):                3.413
## Skew:                          -0.397   Prob(JB):                        0.182
## Kurtosis:                       2.772   Cond. No.                         4.53
## ==============================================================================
## 
## Notes:
## [1] Standard Errors assume that the covariance matrix of the errors is correctly specified.
## """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Wait! What happened to the coefficient for the first level of ses?</a:t>
                </a:r>
              </a:p>
              <a:p>
                <a:pPr lvl="0"/>
                <a:r>
                  <a:rPr/>
                  <a:t>The intercept is the </a:t>
                </a:r>
                <a:r>
                  <a:rPr b="1"/>
                  <a:t>mean response</a:t>
                </a:r>
                <a:r>
                  <a:rPr/>
                  <a:t> of the first level</a:t>
                </a:r>
              </a:p>
              <a:p>
                <a:pPr lvl="0"/>
                <a:r>
                  <a:rPr/>
                  <a:t>The other coefficients are </a:t>
                </a:r>
                <a:r>
                  <a:rPr b="1"/>
                  <a:t>contrasts</a:t>
                </a:r>
                <a:r>
                  <a:rPr/>
                  <a:t> with respect to the mean of the first level.</a:t>
                </a:r>
                <a:br/>
              </a:p>
              <a:p>
                <a:pPr lvl="0"/>
                <a:r>
                  <a:rPr/>
                  <a:t>Consider the following possible ways we can encode responses to a categorical variable - often called a </a:t>
                </a:r>
                <a:r>
                  <a:rPr b="1"/>
                  <a:t>treatment</a:t>
                </a:r>
              </a:p>
              <a:p>
                <a:pPr lvl="1"/>
                <a:r>
                  <a:rPr/>
                  <a:t>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treatments, there are mean responses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br/>
              </a:p>
              <a:p>
                <a:pPr lvl="1"/>
                <a:r>
                  <a:rPr/>
                  <a:t>The alternative encoding is a treatment with intercept,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</a:t>
                </a:r>
                <a:r>
                  <a:rPr b="1"/>
                  <a:t>contrasts</a:t>
                </a:r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The means and contrasts are related: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I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a linear model we can sometimes relate the coefficient values to an effect size</a:t>
                </a:r>
              </a:p>
              <a:p>
                <a:pPr lvl="0"/>
                <a:r>
                  <a:rPr/>
                  <a:t>Start with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treatments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t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with effect sizes,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With </a:t>
                </a:r>
                <a:r>
                  <a:rPr b="1"/>
                  <a:t>no intercept term</a:t>
                </a:r>
                <a:r>
                  <a:rPr/>
                  <a:t> the means represent the effect sizes: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e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e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e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intercept term compute effect sizes using contrasts,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e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e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e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I</m:t>
                                </m:r>
                              </m:e>
                            </m:mr>
                            <m:m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 linear model we can sometimes relate the coefficient values to an effect size</a:t>
            </a:r>
          </a:p>
          <a:p>
            <a:pPr lvl="0"/>
            <a:r>
              <a:rPr/>
              <a:t>Assumes the treatments are orthogonal</a:t>
            </a:r>
          </a:p>
          <a:p>
            <a:pPr lvl="1"/>
            <a:r>
              <a:rPr/>
              <a:t>In other words, applied one at a time</a:t>
            </a:r>
            <a:br/>
          </a:p>
          <a:p>
            <a:pPr lvl="1"/>
            <a:r>
              <a:rPr/>
              <a:t>e.g. a case can only be in one category</a:t>
            </a:r>
          </a:p>
          <a:p>
            <a:pPr lvl="0"/>
            <a:r>
              <a:rPr/>
              <a:t>Assumes that the model coefficients are statistically independent</a:t>
            </a:r>
          </a:p>
          <a:p>
            <a:pPr lvl="1"/>
            <a:r>
              <a:rPr/>
              <a:t>Coefficients are dependent in overfit model</a:t>
            </a:r>
          </a:p>
          <a:p>
            <a:pPr lvl="0"/>
            <a:r>
              <a:rPr/>
              <a:t>Often need to </a:t>
            </a:r>
            <a:r>
              <a:rPr b="1"/>
              <a:t>adjust</a:t>
            </a:r>
            <a:r>
              <a:rPr/>
              <a:t> for other effects</a:t>
            </a:r>
          </a:p>
          <a:p>
            <a:pPr lvl="1"/>
            <a:r>
              <a:rPr/>
              <a:t>Other treatments</a:t>
            </a:r>
            <a:br/>
          </a:p>
          <a:p>
            <a:pPr lvl="1"/>
            <a:r>
              <a:rPr/>
              <a:t>Levels of other categorical variables</a:t>
            </a:r>
            <a:br/>
          </a:p>
          <a:p>
            <a:pPr lvl="1"/>
            <a:r>
              <a:rPr/>
              <a:t>Use </a:t>
            </a:r>
            <a:r>
              <a:rPr b="1"/>
              <a:t>partial slope</a:t>
            </a:r>
            <a:r>
              <a:rPr/>
              <a:t> of continuous variables</a:t>
            </a:r>
          </a:p>
          <a:p>
            <a:pPr lvl="0"/>
            <a:r>
              <a:rPr/>
              <a:t>In other words </a:t>
            </a:r>
            <a:r>
              <a:rPr b="1"/>
              <a:t>apply</a:t>
            </a:r>
            <a:r>
              <a:rPr/>
              <a:t> with care!</a:t>
            </a:r>
          </a:p>
          <a:p>
            <a:pPr lvl="1"/>
            <a:r>
              <a:rPr/>
              <a:t>Don’t over-interpret your model</a:t>
            </a:r>
            <a:br/>
          </a:p>
          <a:p>
            <a:pPr lvl="1"/>
            <a:r>
              <a:rPr/>
              <a:t>Conditions in real world hard to verify, particularly for observational data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Models with Nonlinear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 do we deal with models that do not have nonlinear response variables?</a:t>
                </a:r>
              </a:p>
              <a:p>
                <a:pPr lvl="0"/>
                <a:r>
                  <a:rPr/>
                  <a:t>Example: binary response variable,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distributed</a:t>
                </a:r>
              </a:p>
              <a:p>
                <a:pPr lvl="1"/>
                <a:r>
                  <a:rPr/>
                  <a:t>Probability parameter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</a:p>
              <a:p>
                <a:pPr lvl="1"/>
                <a:r>
                  <a:rPr/>
                  <a:t>A binary classifier</a:t>
                </a:r>
              </a:p>
              <a:p>
                <a:pPr lvl="0"/>
                <a:r>
                  <a:rPr/>
                  <a:t>Example: Intensity of an arrival process,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s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λ</m:t>
                        </m:r>
                      </m:e>
                    </m:d>
                  </m:oMath>
                </a14:m>
                <a:r>
                  <a:rPr/>
                  <a:t> response</a:t>
                </a:r>
              </a:p>
              <a:p>
                <a:pPr lvl="1"/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is the average rate or </a:t>
                </a:r>
                <a:r>
                  <a:rPr b="1"/>
                  <a:t>intensity</a:t>
                </a:r>
                <a:r>
                  <a:rPr/>
                  <a:t> of a point process</a:t>
                </a:r>
              </a:p>
              <a:p>
                <a:pPr lvl="1"/>
                <a:r>
                  <a:rPr/>
                  <a:t>Estimate the parameter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</a:p>
              <a:p>
                <a:pPr lvl="0"/>
                <a:r>
                  <a:rPr/>
                  <a:t>Example: Categorical response variable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categories,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l</m:t>
                    </m:r>
                    <m:r>
                      <m:t>t</m:t>
                    </m:r>
                    <m:r>
                      <m:t>i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category classifier</a:t>
                </a:r>
              </a:p>
              <a:p>
                <a:pPr lvl="1"/>
                <a:r>
                  <a:rPr/>
                  <a:t>Response is probability probability for each category, </a:t>
                </a:r>
                <a14:m>
                  <m:oMath xmlns:m="http://schemas.openxmlformats.org/officeDocument/2006/math">
                    <m:r>
                      <m:t>Π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π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Models with Nonlinear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generalized linear model (GLM)</a:t>
            </a:r>
            <a:r>
              <a:rPr/>
              <a:t> is a framework for nonlinear response models</a:t>
            </a:r>
          </a:p>
          <a:p>
            <a:pPr lvl="0"/>
            <a:r>
              <a:rPr/>
              <a:t>Nonlinear response is non-Normally distributed</a:t>
            </a:r>
          </a:p>
          <a:p>
            <a:pPr lvl="0"/>
            <a:r>
              <a:rPr/>
              <a:t>For each distribution use a </a:t>
            </a:r>
            <a:r>
              <a:rPr b="1"/>
              <a:t>link function</a:t>
            </a:r>
            <a:r>
              <a:rPr/>
              <a:t> to transform to a linear model</a:t>
            </a:r>
          </a:p>
          <a:p>
            <a:pPr lvl="1"/>
            <a:r>
              <a:rPr/>
              <a:t>Linear model has Normally distributed response</a:t>
            </a:r>
            <a:br/>
          </a:p>
          <a:p>
            <a:pPr lvl="1"/>
            <a:r>
              <a:rPr/>
              <a:t>Link function transform nonlinear response to Normal distribution</a:t>
            </a:r>
          </a:p>
          <a:p>
            <a:pPr lvl="0"/>
            <a:r>
              <a:rPr/>
              <a:t>To compute the nonlinear response</a:t>
            </a:r>
          </a:p>
          <a:p>
            <a:pPr lvl="1"/>
            <a:r>
              <a:rPr/>
              <a:t>Start with a linear model, OLS</a:t>
            </a:r>
            <a:br/>
          </a:p>
          <a:p>
            <a:pPr lvl="1"/>
            <a:r>
              <a:rPr/>
              <a:t>Transform response with </a:t>
            </a:r>
            <a:r>
              <a:rPr b="1"/>
              <a:t>inverse link function</a:t>
            </a:r>
            <a:br/>
          </a:p>
          <a:p>
            <a:pPr lvl="1"/>
            <a:r>
              <a:rPr/>
              <a:t>Works for all exponential family response distributions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Generalized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functions are available for many distributions</a:t>
            </a:r>
          </a:p>
          <a:p>
            <a:pPr lvl="0"/>
            <a:r>
              <a:rPr/>
              <a:t>Supported in </a:t>
            </a:r>
            <a:r>
              <a:rPr>
                <a:hlinkClick r:id="rId2"/>
              </a:rPr>
              <a:t>statsmodels</a:t>
            </a:r>
          </a:p>
          <a:p>
            <a:pPr lvl="0"/>
            <a:r>
              <a:rPr/>
              <a:t>Supported in </a:t>
            </a:r>
            <a:r>
              <a:rPr>
                <a:hlinkClick r:id="rId3"/>
              </a:rPr>
              <a:t>Scikit-Learn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Gaussian, identity function</a:t>
            </a:r>
            <a:br/>
          </a:p>
          <a:p>
            <a:pPr lvl="1"/>
            <a:r>
              <a:rPr/>
              <a:t>Inverse Gaussian</a:t>
            </a:r>
            <a:br/>
          </a:p>
          <a:p>
            <a:pPr lvl="1"/>
            <a:r>
              <a:rPr/>
              <a:t>Binomial, logit function</a:t>
            </a:r>
            <a:br/>
          </a:p>
          <a:p>
            <a:pPr lvl="1"/>
            <a:r>
              <a:rPr/>
              <a:t>Multinomial</a:t>
            </a:r>
            <a:br/>
          </a:p>
          <a:p>
            <a:pPr lvl="1"/>
            <a:r>
              <a:rPr/>
              <a:t>Poisson</a:t>
            </a:r>
            <a:br/>
          </a:p>
          <a:p>
            <a:pPr lvl="1"/>
            <a:r>
              <a:rPr/>
              <a:t>Negative Binomial</a:t>
            </a:r>
            <a:br/>
          </a:p>
          <a:p>
            <a:pPr lvl="1"/>
            <a:r>
              <a:rPr/>
              <a:t>Gamma</a:t>
            </a:r>
            <a:br/>
          </a:p>
          <a:p>
            <a:pPr lvl="1"/>
            <a:r>
              <a:rPr/>
              <a:t>Tweedie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Generalized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General form for link function, </a:t>
                </a:r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/>
                    </m:d>
                  </m:oMath>
                </a14:m>
                <a:r>
                  <a:rPr/>
                  <a:t>, mapping response variable,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observation vector,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to linear model</a:t>
                </a:r>
              </a:p>
              <a:p>
                <a:pPr lvl="0"/>
                <a:r>
                  <a:rPr/>
                  <a:t>Given linear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λ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 </m:t>
                    </m:r>
                    <m:r>
                      <m:t>x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  <m:scr m:val="monospace"/>
                            </m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λ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 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/>
                <a:r>
                  <a:rPr/>
                  <a:t>To find the value of the response variable we apply the inverse link function: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monospace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λ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t>x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models are a flexible and widely used class of models</a:t>
            </a:r>
          </a:p>
          <a:p>
            <a:pPr lvl="0"/>
            <a:r>
              <a:rPr/>
              <a:t>Fit model coefficients by </a:t>
            </a:r>
            <a:r>
              <a:rPr b="1"/>
              <a:t>least squares</a:t>
            </a:r>
            <a:r>
              <a:rPr/>
              <a:t> estimation</a:t>
            </a:r>
          </a:p>
          <a:p>
            <a:pPr lvl="0"/>
            <a:r>
              <a:rPr/>
              <a:t>Least squares is a maximum likelihood estimate, given Normally distributed residuals</a:t>
            </a:r>
          </a:p>
          <a:p>
            <a:pPr lvl="0"/>
            <a:r>
              <a:rPr/>
              <a:t>Can use many types of predictor variables</a:t>
            </a:r>
          </a:p>
          <a:p>
            <a:pPr lvl="0"/>
            <a:r>
              <a:rPr/>
              <a:t>We prefer the simplest model that does a reasonable job</a:t>
            </a:r>
          </a:p>
          <a:p>
            <a:pPr lvl="1"/>
            <a:r>
              <a:rPr/>
              <a:t>The principle of </a:t>
            </a:r>
            <a:r>
              <a:rPr b="1"/>
              <a:t>Occam’s razor</a:t>
            </a:r>
          </a:p>
          <a:p>
            <a:pPr lvl="0"/>
            <a:r>
              <a:rPr/>
              <a:t>Must consider the </a:t>
            </a:r>
            <a:r>
              <a:rPr b="1"/>
              <a:t>bias-variance trade-off</a:t>
            </a:r>
          </a:p>
          <a:p>
            <a:pPr lvl="0"/>
            <a:r>
              <a:rPr/>
              <a:t>Outliers can have significant effect on linear model parameter estimates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Generalized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OLS has Normal response</a:t>
                </a:r>
              </a:p>
              <a:p>
                <a:pPr lvl="0"/>
                <a:r>
                  <a:rPr/>
                  <a:t>What is the link function</a:t>
                </a:r>
              </a:p>
              <a:p>
                <a:pPr lvl="0"/>
                <a:r>
                  <a:rPr/>
                  <a:t>Link function for OLS is just unity, or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Output of linear model directly maps to Normally distributed response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 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 a generalized linear model using a </a:t>
            </a:r>
            <a:r>
              <a:rPr b="1"/>
              <a:t>Binomial distribution</a:t>
            </a:r>
          </a:p>
          <a:p>
            <a:pPr lvl="0"/>
            <a:r>
              <a:rPr/>
              <a:t>Commonly known as </a:t>
            </a:r>
            <a:r>
              <a:rPr b="1">
                <a:hlinkClick r:id="rId2"/>
              </a:rPr>
              <a:t>logistic regression</a:t>
            </a:r>
          </a:p>
          <a:p>
            <a:pPr lvl="0"/>
            <a:r>
              <a:rPr/>
              <a:t>Logistic regression widely used as a classification model</a:t>
            </a:r>
          </a:p>
          <a:p>
            <a:pPr lvl="0"/>
            <a:r>
              <a:rPr/>
              <a:t>Logistic regression is linear model, with a binary response or label values, </a:t>
            </a:r>
            <a:r>
              <a:rPr>
                <a:latin typeface="Courier"/>
              </a:rPr>
              <a:t>{False, True}</a:t>
            </a:r>
            <a:r>
              <a:rPr/>
              <a:t> or </a:t>
            </a:r>
            <a:r>
              <a:rPr>
                <a:latin typeface="Courier"/>
              </a:rPr>
              <a:t>{0, 1}</a:t>
            </a:r>
          </a:p>
          <a:p>
            <a:pPr lvl="0"/>
            <a:r>
              <a:rPr/>
              <a:t>Response computed as a log likelihood, leading to a Binomial distributed response</a:t>
            </a:r>
          </a:p>
          <a:p>
            <a:pPr lvl="0"/>
            <a:r>
              <a:rPr/>
              <a:t>Categorical response is simple extension to categorical distribution</a:t>
            </a:r>
          </a:p>
          <a:p>
            <a:pPr lvl="1"/>
            <a:r>
              <a:rPr/>
              <a:t>One Binomial to many</a:t>
            </a:r>
            <a:br/>
          </a:p>
          <a:p>
            <a:pPr lvl="1"/>
            <a:r>
              <a:rPr/>
              <a:t>Many Binomial to many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Construct logistic regression as a GLM</a:t>
                </a:r>
              </a:p>
              <a:p>
                <a:pPr lvl="0"/>
                <a:r>
                  <a:rPr/>
                  <a:t>Start with a model for the log-odds of response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/>
                  <a:t> vs. </a:t>
                </a:r>
                <a14:m>
                  <m:oMath xmlns:m="http://schemas.openxmlformats.org/officeDocument/2006/math"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Probability of success, or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br/>
              </a:p>
              <a:p>
                <a:pPr lvl="1"/>
                <a:r>
                  <a:rPr/>
                  <a:t>Independent variable vector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br/>
              </a:p>
              <a:p>
                <a:pPr lvl="1"/>
                <a:r>
                  <a:rPr/>
                  <a:t>Model parameter vector, </a:t>
                </a:r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β</m:t>
                    </m:r>
                  </m:oMath>
                </a14:m>
                <a:br/>
              </a:p>
              <a:p>
                <a:pPr lvl="1"/>
                <a:r>
                  <a:rPr/>
                  <a:t>Binary response,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∼</m:t>
                    </m:r>
                    <m:r>
                      <m:t>B</m:t>
                    </m:r>
                    <m:r>
                      <m:t>i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Define the link function, know as the or </a:t>
                </a:r>
                <a:r>
                  <a:rPr b="1"/>
                  <a:t>logit function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i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  <m:scr m:val="monospace"/>
                            </m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i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b"/>
                        </m:rPr>
                        <m:t>β</m:t>
                      </m:r>
                      <m:sSub>
                        <m:e>
                          <m:r>
                            <m:t>𝑥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Response of linear model is transformed to the binomially distributed random variable through the </a:t>
                </a:r>
                <a:r>
                  <a:rPr b="1"/>
                  <a:t>inverse link function</a:t>
                </a:r>
              </a:p>
              <a:p>
                <a:pPr lvl="0"/>
                <a:r>
                  <a:rPr/>
                  <a:t>Known as the </a:t>
                </a:r>
                <a:r>
                  <a:rPr b="1"/>
                  <a:t>inverse logit function</a:t>
                </a:r>
                <a:r>
                  <a:rPr/>
                  <a:t>, or </a:t>
                </a:r>
                <a:r>
                  <a:rPr b="1"/>
                  <a:t>logistic function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After some algebra we can arrive at: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does the transformation function look like?</a:t>
                </a:r>
              </a:p>
              <a:p>
                <a:pPr lvl="0"/>
                <a:r>
                  <a:rPr/>
                  <a:t>Consider a simple 1-dimensional case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</a:p>
            </p:txBody>
          </p:sp>
        </mc:Choice>
      </mc:AlternateContent>
      <p:pic>
        <p:nvPicPr>
          <p:cNvPr descr="09_GeneralizingTheLinearModel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</a:p>
              <a:p>
                <a:pPr lvl="0"/>
                <a:r>
                  <a:rPr/>
                  <a:t>The response is bound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We say the logistic transformation </a:t>
                </a:r>
                <a:r>
                  <a:rPr b="1"/>
                  <a:t>squashes</a:t>
                </a:r>
                <a:r>
                  <a:rPr/>
                  <a:t> the linear response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acc>
                      <m:accPr>
                        <m:chr m:val="⃗"/>
                      </m:accPr>
                      <m:e>
                        <m:r>
                          <m:t>b</m:t>
                        </m:r>
                      </m:e>
                    </m:acc>
                  </m:oMath>
                </a14:m>
                <a:r>
                  <a:rPr/>
                  <a:t> to binary,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Can set a </a:t>
                </a:r>
                <a:r>
                  <a:rPr b="1"/>
                  <a:t>decision threshold</a:t>
                </a:r>
                <a:r>
                  <a:rPr/>
                  <a:t> for binary response</a:t>
                </a:r>
              </a:p>
              <a:p>
                <a:pPr lvl="1"/>
                <a:r>
                  <a:rPr/>
                  <a:t>Default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can we evaluate a classifier’s accuracy?</a:t>
            </a:r>
          </a:p>
          <a:p>
            <a:pPr lvl="0"/>
            <a:r>
              <a:rPr/>
              <a:t>Determine proportions of test cases which are classified as:</a:t>
            </a:r>
          </a:p>
          <a:p>
            <a:pPr lvl="1"/>
            <a:r>
              <a:rPr/>
              <a:t>True Positives (TP): Are positive and should be positive</a:t>
            </a:r>
            <a:br/>
          </a:p>
          <a:p>
            <a:pPr lvl="1"/>
            <a:r>
              <a:rPr/>
              <a:t>True Negatives (TN): Are negative and should be negative</a:t>
            </a:r>
            <a:br/>
          </a:p>
          <a:p>
            <a:pPr lvl="1"/>
            <a:r>
              <a:rPr/>
              <a:t>False Positives (FP): Classified as positive but are actually negative; </a:t>
            </a:r>
            <a:r>
              <a:rPr b="1"/>
              <a:t>Type I errors</a:t>
            </a:r>
            <a:br/>
          </a:p>
          <a:p>
            <a:pPr lvl="1"/>
            <a:r>
              <a:rPr/>
              <a:t>False Negatives (FN): Classified as negative but are actually positive; </a:t>
            </a:r>
            <a:r>
              <a:rPr b="1"/>
              <a:t>Type II errors</a:t>
            </a:r>
          </a:p>
          <a:p>
            <a:pPr lvl="0"/>
            <a:r>
              <a:rPr/>
              <a:t>Organize these metrics into a </a:t>
            </a:r>
            <a:r>
              <a:rPr b="1"/>
              <a:t>confusion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Classified Positive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Negative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Positive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TP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Evaluation of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other metrics are defined as follows:</a:t>
                </a:r>
              </a:p>
              <a:p>
                <a:pPr lvl="0"/>
                <a:r>
                  <a:rPr/>
                  <a:t>Accuracy = (TP + TN) / (TP + FP + TN + FN)</a:t>
                </a:r>
              </a:p>
              <a:p>
                <a:pPr lvl="0"/>
                <a:r>
                  <a:rPr/>
                  <a:t>Selectivity or Precision = TP / (TP + FP)</a:t>
                </a:r>
              </a:p>
              <a:p>
                <a:pPr lvl="1"/>
                <a:r>
                  <a:rPr/>
                  <a:t>Precision is the fraction of the relevant class predictions which are correct</a:t>
                </a:r>
              </a:p>
              <a:p>
                <a:pPr lvl="0"/>
                <a:r>
                  <a:rPr/>
                  <a:t>Sensitivity or Recall = TP / (TP + FN)</a:t>
                </a:r>
              </a:p>
              <a:p>
                <a:pPr lvl="1"/>
                <a:r>
                  <a:rPr/>
                  <a:t>Recall is the fraction of the relevant class were we able to predict</a:t>
                </a:r>
              </a:p>
              <a:p>
                <a:pPr lvl="0"/>
                <a:r>
                  <a:rPr/>
                  <a:t>Is a trade-off between precision and recall</a:t>
                </a:r>
              </a:p>
              <a:p>
                <a:pPr lvl="1"/>
                <a:r>
                  <a:rPr/>
                  <a:t>Consider changing the decision threshold</a:t>
                </a:r>
                <a:br/>
              </a:p>
              <a:p>
                <a:pPr lvl="1"/>
                <a:r>
                  <a:rPr/>
                  <a:t>High threshold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lower recall, more false negative</a:t>
                </a:r>
                <a:br/>
              </a:p>
              <a:p>
                <a:pPr lvl="1"/>
                <a:r>
                  <a:rPr/>
                  <a:t>Low threshold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lower precision, more false positives</a:t>
                </a:r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well can we predict the type of school given the test scores?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Prep the data</a:t>
            </a:r>
            <a:br/>
            <a:r>
              <a:rPr>
                <a:latin typeface="Courier"/>
              </a:rPr>
              <a:t>test_scores[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np.subtract(test_scores[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 Fit the model</a:t>
            </a:r>
            <a:br/>
            <a:r>
              <a:rPr>
                <a:latin typeface="Courier"/>
              </a:rPr>
              <a:t>formula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'schtyp ~ math'</a:t>
            </a:r>
            <a:br/>
            <a:r>
              <a:rPr>
                <a:latin typeface="Courier"/>
              </a:rPr>
              <a:t>logistic_reg_model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smf.glm(formula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formula, data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test_scores, family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sm.families.Binomial()).fit()</a:t>
            </a:r>
            <a:br/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(logistic_reg_model.summary())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Generalized Linear Model Regression Results                  
## ==============================================================================
## Dep. Variable:                 schtyp   No. Observations:                  200
## Model:                            GLM   Df Residuals:                      198
## Model Family:                Binomial   Df Model:                            1
## Link Function:                  Logit   Scale:                          1.0000
## Method:                          IRLS   Log-Likelihood:                -86.978
## Date:                Thu, 15 Aug 2024   Deviance:                       173.96
## Time:                        19:30:19   Pearson chi2:                     199.
## No. Iterations:                     4   Pseudo R-squ. (CS):           0.009511
## Covariance Type:            nonrobust                                         
## ==============================================================================
##                  coef    std err          z      P&gt;|z|      [0.025      0.975]
## ------------------------------------------------------------------------------
## Intercept     -3.1718      1.129     -2.809      0.005      -5.385      -0.959
## math           0.0283      0.020      1.382      0.167      -0.012       0.068
## ==============================================================================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 frame now looks like this with the predicted probability and the binary scores: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## score the results </a:t>
            </a:r>
            <a:br/>
            <a:r>
              <a:rPr>
                <a:latin typeface="Courier"/>
              </a:rPr>
              <a:t>threshold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0.18</a:t>
            </a:r>
            <a:br/>
            <a:r>
              <a:rPr>
                <a:latin typeface="Courier"/>
              </a:rPr>
              <a:t>test_scores[</a:t>
            </a:r>
            <a:r>
              <a:rPr>
                <a:solidFill>
                  <a:srgbClr val="4070A0"/>
                </a:solidFill>
                <a:latin typeface="Courier"/>
              </a:rPr>
              <a:t>'predicted'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logistic_reg_model.predict()</a:t>
            </a:r>
            <a:br/>
            <a:r>
              <a:rPr>
                <a:latin typeface="Courier"/>
              </a:rPr>
              <a:t>test_scores[</a:t>
            </a:r>
            <a:r>
              <a:rPr>
                <a:solidFill>
                  <a:srgbClr val="4070A0"/>
                </a:solidFill>
                <a:latin typeface="Courier"/>
              </a:rPr>
              <a:t>'score'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threshold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test_scores[</a:t>
            </a:r>
            <a:r>
              <a:rPr>
                <a:solidFill>
                  <a:srgbClr val="4070A0"/>
                </a:solidFill>
                <a:latin typeface="Courier"/>
              </a:rPr>
              <a:t>'predicted'</a:t>
            </a:r>
            <a:r>
              <a:rPr>
                <a:latin typeface="Courier"/>
              </a:rPr>
              <a:t>]]</a:t>
            </a:r>
            <a:br/>
            <a:br/>
            <a:r>
              <a:rPr>
                <a:latin typeface="Courier"/>
              </a:rPr>
              <a:t>test_scores.loc[:,[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'math'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'predicted'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'score'</a:t>
            </a:r>
            <a:r>
              <a:rPr>
                <a:latin typeface="Courier"/>
              </a:rPr>
              <a:t>]].head(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schtyp  math  predicted  score
## id                                 
## 70        0    41   0.117996      0
## 121       0    53   0.158163      0
## 86        0    54   0.161968      0
## 141       0    47   0.136844      0
## 172       0    57   0.173824      0
## 113       0    51   0.150772      0
## 50        0    42   0.120973      0
## 11        0    45   0.130295      0
## 84        0    54   0.161968      0
## 48        0    52   0.154432      0
## 75        0    51   0.150772      0
## 60        0    51   0.150772      0
## 95        0    71   0.238200      1
## 104       0    57   0.173824      0
## 38        0    50   0.147184      0
## 115       0    43   0.124015      0
## 76        0    51   0.150772      0
## 195       1    60   0.186356      1
## 114       0    62   0.195090      1
## 85        0    57   0.173824      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When evaluating any machine learning model consider </a:t>
                </a:r>
                <a:r>
                  <a:rPr b="1"/>
                  <a:t>all evaluation methods available</a:t>
                </a:r>
              </a:p>
              <a:p>
                <a:pPr lvl="0"/>
                <a:r>
                  <a:rPr/>
                  <a:t>No one method best all of the time</a:t>
                </a:r>
              </a:p>
              <a:p>
                <a:pPr lvl="0"/>
                <a:r>
                  <a:rPr/>
                  <a:t>Homoskedastic Normally distributed residuals</a:t>
                </a:r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Want reasonable values </a:t>
                </a:r>
                <a14:m>
                  <m:oMath xmlns:m="http://schemas.openxmlformats.org/officeDocument/2006/math">
                    <m:sSubSup>
                      <m:e>
                        <m:r>
                          <m:t>R</m:t>
                        </m:r>
                      </m:e>
                      <m:sub>
                        <m:r>
                          <m:t>a</m:t>
                        </m:r>
                        <m:r>
                          <m:t>d</m:t>
                        </m:r>
                        <m:r>
                          <m:t>j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, RMSE, etc</a:t>
                </a:r>
              </a:p>
              <a:p>
                <a:pPr lvl="0"/>
                <a:r>
                  <a:rPr/>
                  <a:t>Is model and its coefficients significant?</a:t>
                </a:r>
              </a:p>
              <a:p>
                <a:pPr lvl="1"/>
                <a:r>
                  <a:rPr/>
                  <a:t>F test and Omnibus test on model</a:t>
                </a:r>
                <a:br/>
              </a:p>
              <a:p>
                <a:pPr lvl="1"/>
                <a:r>
                  <a:rPr/>
                  <a:t>t-test on model parameter estimates</a:t>
                </a:r>
              </a:p>
              <a:p>
                <a:pPr lvl="0"/>
                <a:r>
                  <a:rPr b="1"/>
                  <a:t>Different methods highlight different problems</a:t>
                </a:r>
                <a:r>
                  <a:rPr/>
                  <a:t> with your model</a:t>
                </a:r>
              </a:p>
              <a:p>
                <a:pPr lvl="0"/>
                <a:r>
                  <a:rPr/>
                  <a:t>Don’t forget to check that the </a:t>
                </a:r>
                <a:r>
                  <a:rPr b="1"/>
                  <a:t>model must make sense</a:t>
                </a:r>
                <a:r>
                  <a:rPr/>
                  <a:t> for your application!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evaluate the model - the classifier is almost useless - </a:t>
            </a:r>
            <a:r>
              <a:rPr b="1"/>
              <a:t>no Kagle awards!</a:t>
            </a:r>
            <a:r>
              <a:rPr/>
              <a:t>: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sklearn.metrics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sklm 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print_metrics(labels, scores):</a:t>
            </a:r>
            <a:br/>
            <a:r>
              <a:rPr>
                <a:latin typeface="Courier"/>
              </a:rPr>
              <a:t>    metrics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sklm.precision_recall_fscore_support(labels, scores)</a:t>
            </a:r>
            <a:br/>
            <a:r>
              <a:rPr>
                <a:latin typeface="Courier"/>
              </a:rPr>
              <a:t>    conf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sklm.confusion_matrix(labels, scores)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                Confusion matrix'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                Score negative    Score positive'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'Actual negative 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     %5d'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'Actual postitive 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     %5d'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conf[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'Accuracy  %0.2f'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sklm.accuracy_score(labels, scores))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           Negative      Positive'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'Num case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%6d'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'Precision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'Recall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'F1 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        %6.2f'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metrics[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print_metrics(test_scores[</a:t>
            </a:r>
            <a:r>
              <a:rPr>
                <a:solidFill>
                  <a:srgbClr val="4070A0"/>
                </a:solidFill>
                <a:latin typeface="Courier"/>
              </a:rPr>
              <a:t>'schtyp'</a:t>
            </a:r>
            <a:r>
              <a:rPr>
                <a:latin typeface="Courier"/>
              </a:rPr>
              <a:t>], test_scores[</a:t>
            </a:r>
            <a:r>
              <a:rPr>
                <a:solidFill>
                  <a:srgbClr val="4070A0"/>
                </a:solidFill>
                <a:latin typeface="Courier"/>
              </a:rPr>
              <a:t>'score'</a:t>
            </a:r>
            <a:r>
              <a:rPr>
                <a:latin typeface="Courier"/>
              </a:rPr>
              <a:t>])    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Confusion matrix
##                  Score negative    Score positive
## Actual negative       127                41
## Actual postitive        22                10
## 
## Accuracy  0.69
##  
##            Negative      Positive
## Num case      168            32
## Precision    0.85          0.20
## Recall       0.76          0.31
## F1           0.80          0.24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Logistic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can we understand the cut-off value in terms of the CDF of the positive and negative cases?</a:t>
            </a:r>
          </a:p>
        </p:txBody>
      </p:sp>
      <p:pic>
        <p:nvPicPr>
          <p:cNvPr descr="09_GeneralizingTheLinearModel_files/figure-pptx/unnamed-chunk-10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Both CDFs are at 1.0 by about probability = 0.25 - this is a very skewed situation!</a:t>
            </a:r>
            <a:br/>
          </a:p>
          <a:p>
            <a:pPr lvl="0"/>
            <a:r>
              <a:rPr/>
              <a:t>CDF curves nearly the same = poor model</a:t>
            </a:r>
            <a:br/>
          </a:p>
          <a:p>
            <a:pPr lvl="0"/>
            <a:r>
              <a:rPr/>
              <a:t>Positive cases to the left of cut-off are Type II errors</a:t>
            </a:r>
            <a:br/>
          </a:p>
          <a:p>
            <a:pPr lvl="0"/>
            <a:r>
              <a:rPr/>
              <a:t>Negative cases to the right of cut-off are Type I errors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significance of the GLM is expressed in terms of a statistic called </a:t>
                </a:r>
                <a:r>
                  <a:rPr b="1"/>
                  <a:t>deviance</a:t>
                </a:r>
              </a:p>
              <a:p>
                <a:pPr lvl="0"/>
                <a:r>
                  <a:rPr/>
                  <a:t>It can be challenging to understand what deviance really means</a:t>
                </a:r>
              </a:p>
              <a:p>
                <a:pPr lvl="0"/>
                <a:r>
                  <a:rPr/>
                  <a:t>To further complicate the problem there are several commonly used forms of deviance</a:t>
                </a:r>
              </a:p>
              <a:p>
                <a:pPr lvl="0"/>
                <a:r>
                  <a:rPr/>
                  <a:t>OLS regression models are often evaluated based on variance ratios, such as the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metric, or error metrics like RMSE</a:t>
                </a:r>
              </a:p>
              <a:p>
                <a:pPr lvl="0"/>
                <a:r>
                  <a:rPr/>
                  <a:t>Given a nonlinear mapping between the linear model and the response, these methods are not suitable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significance of the GLM is expressed in terms of a statistic called </a:t>
                </a:r>
                <a:r>
                  <a:rPr b="1"/>
                  <a:t>deviance</a:t>
                </a:r>
              </a:p>
              <a:p>
                <a:pPr lvl="0"/>
                <a:r>
                  <a:rPr/>
                  <a:t>It can be a bit of a challenge to wrap your head around what deviance really means</a:t>
                </a:r>
              </a:p>
              <a:p>
                <a:pPr lvl="0"/>
                <a:r>
                  <a:rPr/>
                  <a:t>Deviance is the difference between the log likelihood of a reference model and some other model</a:t>
                </a:r>
              </a:p>
              <a:p>
                <a:pPr lvl="1"/>
                <a:r>
                  <a:rPr/>
                  <a:t>For model with parameters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ϕ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Reference model with parameters </a:t>
                </a:r>
                <a14:m>
                  <m:oMath xmlns:m="http://schemas.openxmlformats.org/officeDocument/2006/math">
                    <m:sSub>
                      <m:e>
                        <m:r>
                          <m:t>ϕ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R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f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b"/>
                                </m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ϕ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l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f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b"/>
                                </m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ϕ</m:t>
                                  </m:r>
                                </m:e>
                                <m:sub>
                                  <m:r>
                                    <m:t>R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f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b"/>
                                </m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ϕ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)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b"/>
                      </m:rPr>
                      <m:t>X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the array of observations</a:t>
                </a:r>
                <a:br/>
              </a:p>
              <a:p>
                <a:pPr lvl="1"/>
                <a14:m>
                  <m:oMath xmlns:m="http://schemas.openxmlformats.org/officeDocument/2006/math">
                    <m: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rPr>
                                <m:sty m:val="b"/>
                              </m:rPr>
                              <m:t>X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ϕ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the log-likelihood of the model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There are several commonly used forms of deviance:</a:t>
                </a:r>
              </a:p>
              <a:p>
                <a:pPr lvl="0"/>
                <a:r>
                  <a:rPr b="1"/>
                  <a:t>Residual deviance</a:t>
                </a:r>
                <a:r>
                  <a:rPr/>
                  <a:t> uses a </a:t>
                </a:r>
                <a:r>
                  <a:rPr b="1"/>
                  <a:t>saturated model</a:t>
                </a:r>
                <a:r>
                  <a:rPr/>
                  <a:t> as a reference</a:t>
                </a:r>
              </a:p>
              <a:p>
                <a:pPr lvl="1"/>
                <a:r>
                  <a:rPr/>
                  <a:t>Saturated model has a degree of freedom (parameter) for each observation used to fit</a:t>
                </a:r>
                <a:br/>
              </a:p>
              <a:p>
                <a:pPr lvl="1"/>
                <a:r>
                  <a:rPr/>
                  <a:t>Model has a perfect fit to training data</a:t>
                </a:r>
                <a:br/>
              </a:p>
              <a:p>
                <a:pPr lvl="1"/>
                <a:r>
                  <a:rPr/>
                  <a:t>But poor </a:t>
                </a:r>
                <a:r>
                  <a:rPr b="1"/>
                  <a:t>generalization</a:t>
                </a:r>
                <a:r>
                  <a:rPr/>
                  <a:t> or accuracy for new observations</a:t>
                </a:r>
              </a:p>
              <a:p>
                <a:pPr lvl="0"/>
                <a:r>
                  <a:rPr b="1"/>
                  <a:t>Residual deviance</a:t>
                </a:r>
                <a:r>
                  <a:rPr/>
                  <a:t> uses a </a:t>
                </a:r>
                <a:r>
                  <a:rPr b="1"/>
                  <a:t>null model</a:t>
                </a:r>
                <a:r>
                  <a:rPr/>
                  <a:t> as a reference</a:t>
                </a:r>
              </a:p>
              <a:p>
                <a:pPr lvl="1"/>
                <a:r>
                  <a:rPr/>
                  <a:t>Null model explains none of the variance of the data</a:t>
                </a:r>
                <a:br/>
              </a:p>
              <a:p>
                <a:pPr lvl="1"/>
                <a:r>
                  <a:rPr/>
                  <a:t>Is just an informed guess</a:t>
                </a:r>
                <a:br/>
              </a:p>
              <a:p>
                <a:pPr lvl="1"/>
                <a:r>
                  <a:rPr/>
                  <a:t>Example, for Normally distributed response null model is the mean</a:t>
                </a:r>
              </a:p>
              <a:p>
                <a:pPr lvl="1"/>
                <a:r>
                  <a:rPr/>
                  <a:t>Example, for Binomially distributed response null model random guesses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based on mean of observations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deviance statistic is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distributed</a:t>
                </a:r>
              </a:p>
              <a:p>
                <a:pPr lvl="0"/>
                <a:r>
                  <a:rPr/>
                  <a:t>Can apply a significance test on a model</a:t>
                </a:r>
              </a:p>
              <a:p>
                <a:pPr lvl="0"/>
                <a:r>
                  <a:rPr/>
                  <a:t>A model with small deviance is little better that informed guessing</a:t>
                </a:r>
              </a:p>
              <a:p>
                <a:pPr lvl="1"/>
                <a:r>
                  <a:rPr/>
                  <a:t>Has small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is not considered significant</a:t>
                </a:r>
              </a:p>
              <a:p>
                <a:pPr lvl="0"/>
                <a:r>
                  <a:rPr/>
                  <a:t>A model with large deviance has a large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Exhibits a significant improvement in accuracy</a:t>
                </a:r>
                <a:br/>
              </a:p>
              <a:p>
                <a:pPr lvl="1"/>
                <a:r>
                  <a:rPr/>
                  <a:t>Improves on reference model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Residual deviance</a:t>
                </a:r>
                <a:r>
                  <a:rPr/>
                  <a:t> is 2 times the difference between the log likelihood of a staturated model,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b"/>
                          </m:rP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ϕ</m:t>
                            </m:r>
                          </m:e>
                          <m:sub>
                            <m:r>
                              <m:t>S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, and some other model: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R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f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b"/>
                                </m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ϕ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f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sSub>
                                    <m:e>
                                      <m:r>
                                        <m:t>ϕ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f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r>
                                    <m:t>ϕ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Residual deviance has several important properties.</a:t>
                </a:r>
              </a:p>
              <a:p>
                <a:pPr lvl="0"/>
                <a:r>
                  <a:rPr/>
                  <a:t>Log likelihood of saturated model is 0 for some some common distributions</a:t>
                </a:r>
              </a:p>
              <a:p>
                <a:pPr lvl="1"/>
                <a:r>
                  <a:rPr/>
                  <a:t>Example, Normal distribution</a:t>
                </a:r>
                <a:br/>
              </a:p>
              <a:p>
                <a:pPr lvl="1"/>
                <a:r>
                  <a:rPr/>
                  <a:t>Example, Binomial distribution</a:t>
                </a:r>
                <a:br/>
              </a:p>
              <a:p>
                <a:pPr lvl="1"/>
                <a:r>
                  <a:rPr/>
                  <a:t>In these cases deviance </a:t>
                </a:r>
                <a14:m>
                  <m:oMath xmlns:m="http://schemas.openxmlformats.org/officeDocument/2006/math">
                    <m:r>
                      <m:t>2</m:t>
                    </m:r>
                    <m:r>
                      <m:t> </m:t>
                    </m:r>
                    <m: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rPr>
                                <m:sty m:val="b"/>
                              </m:rPr>
                              <m:t>X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ϕ</m:t>
                            </m:r>
                          </m:e>
                        </m:d>
                      </m:e>
                    </m:d>
                  </m:oMath>
                </a14:m>
              </a:p>
              <a:p>
                <a:pPr lvl="0"/>
                <a:r>
                  <a:rPr/>
                  <a:t>In other cases log likelihood of staturated model is not 0:</a:t>
                </a:r>
              </a:p>
              <a:p>
                <a:pPr lvl="1"/>
                <a:r>
                  <a:rPr/>
                  <a:t>Example, Poisson distribution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Normal saturated model:</a:t>
                </a:r>
              </a:p>
              <a:p>
                <a:pPr lvl="0" indent="0" marL="0">
                  <a:buNone/>
                </a:pPr>
                <a:r>
                  <a:rPr/>
                  <a:t>We can construct a saturated model for normally distributed values by having a free mean parameter,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each observation,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⋱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μ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Now, the normal likelihood for this models is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script"/>
                        </m:rPr>
                        <m:t>L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 </m:t>
                          </m:r>
                          <m:r>
                            <m:rPr>
                              <m:sty m:val="b"/>
                            </m:rPr>
                            <m:t>μ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2</m:t>
                                  </m:r>
                                  <m:r>
                                    <m:t>π</m:t>
                                  </m:r>
                                  <m:sSup>
                                    <m:e>
                                      <m:r>
                                        <m:t>σ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sSub>
                                        <m:e>
                                          <m:r>
                                            <m:t>μ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Since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the Normal likelihood is </a:t>
                </a:r>
                <a14:m>
                  <m:oMath xmlns:m="http://schemas.openxmlformats.org/officeDocument/2006/math">
                    <m:r>
                      <m:t>1.0</m:t>
                    </m:r>
                  </m:oMath>
                </a14:m>
                <a:r>
                  <a:rPr/>
                  <a:t> and the log likelihood is </a:t>
                </a:r>
                <a14:m>
                  <m:oMath xmlns:m="http://schemas.openxmlformats.org/officeDocument/2006/math">
                    <m:r>
                      <m:t>0.0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Binomial staturated model:</a:t>
                </a:r>
              </a:p>
              <a:p>
                <a:pPr lvl="0" indent="0" marL="0">
                  <a:buNone/>
                </a:pPr>
                <a:r>
                  <a:rPr/>
                  <a:t>A saturated Binomial model can be constructed if for each outcome,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the probability parameter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π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likelihood can be writen: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Sup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π</m:t>
                                  </m:r>
                                </m:e>
                              </m:acc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acc>
                                    <m:accPr>
                                      <m:chr m:val="̂"/>
                                    </m:accPr>
                                    <m:e>
                                      <m:r>
                                        <m:t>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1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Since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 log likelihood of the staturated model.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Representation of machine learning models</a:t>
                </a:r>
              </a:p>
              <a:p>
                <a:pPr lvl="0"/>
                <a:r>
                  <a:rPr/>
                  <a:t>The key representation is the model matrix</a:t>
                </a:r>
              </a:p>
              <a:p>
                <a:pPr lvl="1"/>
                <a:r>
                  <a:rPr/>
                  <a:t>Column of 1s for intercept</a:t>
                </a:r>
                <a:br/>
              </a:p>
              <a:p>
                <a:pPr lvl="1"/>
                <a:r>
                  <a:rPr/>
                  <a:t>Columns of feature or predictor values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sty m:val="p"/>
                                  </m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p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There are two standards for signatures of ML functions</a:t>
                </a:r>
              </a:p>
              <a:p>
                <a:pPr lvl="1"/>
                <a:r>
                  <a:rPr/>
                  <a:t>A model matrix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(exogenous-features) and label array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(dependent-endogenous) - Scikit-learn and base Statsmodels</a:t>
                </a:r>
                <a:br/>
              </a:p>
              <a:p>
                <a:pPr lvl="1"/>
                <a:r>
                  <a:rPr/>
                  <a:t>A data frame with all features (predictors) and label (dependent) columns plus a model formula - Statsmodels formula and R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Null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Null deviance</a:t>
            </a:r>
            <a:r>
              <a:rPr/>
              <a:t> is measured with respect to a null model</a:t>
            </a:r>
          </a:p>
          <a:p>
            <a:pPr lvl="0"/>
            <a:r>
              <a:rPr/>
              <a:t>Intuitively, the null model is informed guessing</a:t>
            </a:r>
          </a:p>
          <a:p>
            <a:pPr lvl="0"/>
            <a:r>
              <a:rPr/>
              <a:t>Null deviance is a measure of how much the model improves accuracy beyond guessing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Null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understand binomial null deviance, start with the expected value of the binomial log-likelihood: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l</m:t>
                          </m:r>
                        </m:e>
                      </m:acc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p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k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k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  <m:r>
                        <m:t> 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Calculate the binomial probability: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ϕ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null model we set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ϕ</m:t>
                        </m:r>
                      </m:sub>
                    </m:sSub>
                  </m:oMath>
                </a14:m>
                <a:r>
                  <a:rPr/>
                  <a:t>, so the logistic function for a null model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ϕ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ϕ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β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with expected log-likelihood: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l</m:t>
                              </m:r>
                            </m:e>
                          </m:acc>
                        </m:e>
                        <m:sub>
                          <m:r>
                            <m:t>p</m:t>
                          </m:r>
                          <m:r>
                            <m:t>h</m:t>
                          </m:r>
                          <m:r>
                            <m:t>i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ϕ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no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k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k</m:t>
                      </m:r>
                      <m:r>
                        <m:t> 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ϕ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k</m:t>
                          </m:r>
                        </m:e>
                      </m:d>
                      <m:r>
                        <m:t> 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Null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Gain intuitive understand of the behavior of the null model by example</a:t>
                </a:r>
              </a:p>
              <a:p>
                <a:pPr lvl="0"/>
                <a:r>
                  <a:rPr/>
                  <a:t>Consider the case where half the values of the response,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, are 1s</a:t>
                </a:r>
              </a:p>
              <a:p>
                <a:pPr lvl="0"/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  <a:r>
                  <a:rPr/>
                  <a:t>, so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ϕ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</a:p>
              <a:p>
                <a:pPr lvl="0"/>
                <a:r>
                  <a:rPr/>
                  <a:t>For each value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model randomly selects a 1 or a 0 response with probability of 0.5</a:t>
                </a:r>
                <a:br/>
              </a:p>
              <a:p>
                <a:pPr lvl="0"/>
                <a:r>
                  <a:rPr/>
                  <a:t>This model is random guessing with accuracy of 0.5</a:t>
                </a:r>
              </a:p>
              <a:p>
                <a:pPr lvl="0"/>
                <a:r>
                  <a:rPr/>
                  <a:t>In other words, the null model is no better in terms of predictive power than just saying that all values of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are either 0 or all values are 1.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Null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Form of null deviance of a linear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i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ϕ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Deviance is log of the square expected likelihood ratio:</a:t>
                </a:r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Expected null log-likelihood,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rPr>
                                <m:sty m:val="p"/>
                                <m:scr m:val="script"/>
                              </m:rPr>
                              <m:t>l</m:t>
                            </m:r>
                          </m:e>
                        </m:acc>
                      </m:e>
                      <m:sub>
                        <m:r>
                          <m:t>ϕ</m:t>
                        </m:r>
                      </m:sub>
                    </m:sSub>
                  </m:oMath>
                </a14:m>
                <a:r>
                  <a:rPr/>
                  <a:t>, is fixed by the observed response values</a:t>
                </a:r>
              </a:p>
              <a:p>
                <a:pPr lvl="0" indent="0" marL="0">
                  <a:buNone/>
                </a:pPr>
                <a:r>
                  <a:rPr/>
                  <a:t>-Therefore, the better the model, and higher the likelihood,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rPr>
                            <m:sty m:val="p"/>
                            <m:scr m:val="script"/>
                          </m:rPr>
                          <m:t>l</m:t>
                        </m:r>
                      </m:e>
                    </m:acc>
                  </m:oMath>
                </a14:m>
                <a:br/>
                <a:r>
                  <a:rPr/>
                  <a:t>- Higher deviance and therefore the value of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br/>
                <a:r>
                  <a:rPr/>
                  <a:t>- Model with large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has greater significance and accuracy of predictions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are some key properties of deviance?</a:t>
                </a:r>
              </a:p>
              <a:p>
                <a:pPr lvl="0"/>
                <a:r>
                  <a:rPr/>
                  <a:t>Recall that log-likelihood is a negative number</a:t>
                </a:r>
              </a:p>
              <a:p>
                <a:pPr lvl="1"/>
                <a:r>
                  <a:rPr/>
                  <a:t>Higher log-likelihood has smaller negative magnitude</a:t>
                </a:r>
                <a:br/>
              </a:p>
              <a:p>
                <a:pPr lvl="1"/>
                <a:r>
                  <a:rPr/>
                  <a:t>Log-likelihood of reference model has large negative magnitude</a:t>
                </a:r>
              </a:p>
              <a:p>
                <a:pPr lvl="0"/>
                <a:r>
                  <a:rPr/>
                  <a:t>Deviance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always</a:t>
                </a:r>
              </a:p>
              <a:p>
                <a:pPr lvl="1"/>
                <a:r>
                  <a:rPr/>
                  <a:t>If model is no better than the reference model,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l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l</m:t>
                        </m:r>
                      </m:e>
                      <m:sub>
                        <m:r>
                          <m:t>ϕ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br/>
              </a:p>
              <a:p>
                <a:pPr lvl="1"/>
                <a:r>
                  <a:rPr/>
                  <a:t>For model with greater predictive power,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l</m:t>
                    </m:r>
                    <m:r>
                      <m:rPr>
                        <m:sty m:val="p"/>
                      </m:rPr>
                      <m:t>&gt;</m:t>
                    </m:r>
                    <m:sSub>
                      <m:e>
                        <m:r>
                          <m:rPr>
                            <m:sty m:val="p"/>
                            <m:scr m:val="script"/>
                          </m:rPr>
                          <m:t>l</m:t>
                        </m:r>
                      </m:e>
                      <m:sub>
                        <m:r>
                          <m:t>ϕ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t> </m:t>
                    </m:r>
                    <m:r>
                      <m:t>D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Applying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Deviance concepts discussed here can be applied to any GLM</a:t>
            </a:r>
          </a:p>
          <a:p>
            <a:pPr lvl="0"/>
            <a:r>
              <a:rPr/>
              <a:t>In some cases, deviance can be used directly</a:t>
            </a:r>
          </a:p>
          <a:p>
            <a:pPr lvl="1"/>
            <a:r>
              <a:rPr/>
              <a:t>Is explained variance significant?</a:t>
            </a:r>
          </a:p>
          <a:p>
            <a:pPr lvl="0"/>
            <a:r>
              <a:rPr/>
              <a:t>In other cases, log-likelihood ratio is used directly for model evaluation</a:t>
            </a:r>
          </a:p>
          <a:p>
            <a:pPr lvl="1"/>
            <a:r>
              <a:rPr/>
              <a:t>Compare performance of different models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Maximum Likelihood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have investigated methods for finding maximum likelihood solutions at large scale</a:t>
            </a:r>
          </a:p>
          <a:p>
            <a:pPr lvl="0"/>
            <a:r>
              <a:rPr/>
              <a:t>ML algorithms are employed routinely to logistic regression problems on a massive scale</a:t>
            </a:r>
          </a:p>
          <a:p>
            <a:pPr lvl="0"/>
            <a:r>
              <a:rPr/>
              <a:t>Variations of the stochastic gradient descent (SGD) algorithms</a:t>
            </a:r>
          </a:p>
          <a:p>
            <a:pPr lvl="0"/>
            <a:r>
              <a:rPr/>
              <a:t>Quasi-Newton’s methods like the limited memory Broyden–Fletcher–Goldfarb–Shanno (l-BFGS) algorithm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Poisson Regression as GLM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Poisson regression is example of a GLM</a:t>
                </a:r>
              </a:p>
              <a:p>
                <a:pPr lvl="0"/>
                <a:r>
                  <a:rPr/>
                  <a:t>Poisson regression is example of nonlinear response model</a:t>
                </a:r>
              </a:p>
              <a:p>
                <a:pPr lvl="0"/>
                <a:r>
                  <a:rPr/>
                  <a:t>Recall, the Poisson distribution has an exponential form with a single parameter,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</a:p>
              <a:p>
                <a:pPr lvl="0"/>
                <a:r>
                  <a:rPr/>
                  <a:t>Parameter,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, is the expected arrival rate of the process</a:t>
                </a:r>
              </a:p>
              <a:p>
                <a:pPr lvl="0"/>
                <a:r>
                  <a:rPr/>
                  <a:t>Predictions,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given the observations,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the model parameter,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Link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⇔</m:t>
                    </m:r>
                  </m:oMath>
                </a14:m>
                <a:r>
                  <a:rPr/>
                  <a:t> Inverse link function: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  <m:scr m:val="monospace"/>
                            </m:rPr>
                            <m:t>E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⇔</m:t>
                      </m:r>
                      <m:r>
                        <m:rPr>
                          <m:sty m:val="p"/>
                          <m:scr m:val="monospace"/>
                        </m:rP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Poisson Regression as GLM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Extend relationship using a linear model for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</a:p>
              <a:p>
                <a:pPr lvl="0"/>
                <a:r>
                  <a:rPr/>
                  <a:t>Expected arrival rate changes with the independent variable</a:t>
                </a:r>
              </a:p>
              <a:p>
                <a:pPr lvl="0"/>
                <a:r>
                  <a:rPr/>
                  <a:t>Example, linear model with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dimensional slope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</m:accPr>
                      <m:e>
                        <m:r>
                          <m:t>β</m:t>
                        </m:r>
                      </m:e>
                    </m:acc>
                  </m:oMath>
                </a14:m>
                <a:br/>
              </a:p>
              <a:p>
                <a:pPr lvl="1"/>
                <a:r>
                  <a:rPr/>
                  <a:t>Estimate of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for a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dimensional observation vector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b"/>
                          </m:rP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rPr>
                              <m:sty m:val="b"/>
                            </m:rP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acc>
                        <m:accPr>
                          <m:chr m:val="⃗"/>
                        </m:accPr>
                        <m:e>
                          <m:r>
                            <m:t>β</m:t>
                          </m:r>
                        </m:e>
                      </m:acc>
                      <m:r>
                        <m:rPr>
                          <m:sty m:val="p"/>
                        </m:rPr>
                        <m:t>⇔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β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Poisson Regression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for number of awards for students by program and math score</a:t>
            </a:r>
          </a:p>
          <a:p>
            <a:pPr lvl="0"/>
            <a:r>
              <a:rPr/>
              <a:t>Count data - suitable for Poisson model</a:t>
            </a:r>
          </a:p>
          <a:p>
            <a:pPr lvl="0"/>
            <a:r>
              <a:rPr/>
              <a:t>Note exponential decrease in counts with math score and program</a:t>
            </a:r>
          </a:p>
        </p:txBody>
      </p:sp>
      <p:pic>
        <p:nvPicPr>
          <p:cNvPr descr="09_GeneralizingTheLinearModel_files/figure-pptx/unnamed-chunk-11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a number of assumptions in linear models that you overlook at your peril!</a:t>
            </a:r>
          </a:p>
          <a:p>
            <a:pPr lvl="0"/>
            <a:r>
              <a:rPr/>
              <a:t>The feature or predictor variables should be </a:t>
            </a:r>
            <a:r>
              <a:rPr b="1"/>
              <a:t>independent</a:t>
            </a:r>
            <a:r>
              <a:rPr/>
              <a:t> of one another</a:t>
            </a:r>
          </a:p>
          <a:p>
            <a:pPr lvl="1"/>
            <a:r>
              <a:rPr/>
              <a:t>This is rarely true in practice</a:t>
            </a:r>
            <a:br/>
          </a:p>
          <a:p>
            <a:pPr lvl="1"/>
            <a:r>
              <a:rPr b="1"/>
              <a:t>Multi-collinearity</a:t>
            </a:r>
            <a:r>
              <a:rPr/>
              <a:t> between features makes the model </a:t>
            </a:r>
            <a:r>
              <a:rPr b="1"/>
              <a:t>under-determined</a:t>
            </a:r>
          </a:p>
          <a:p>
            <a:pPr lvl="0"/>
            <a:r>
              <a:rPr/>
              <a:t>We assume that numeric features or predictors have </a:t>
            </a:r>
            <a:r>
              <a:rPr b="1"/>
              <a:t>zero mean</a:t>
            </a:r>
            <a:r>
              <a:rPr/>
              <a:t> and about the </a:t>
            </a:r>
            <a:r>
              <a:rPr b="1"/>
              <a:t>same scale</a:t>
            </a:r>
          </a:p>
          <a:p>
            <a:pPr lvl="1"/>
            <a:r>
              <a:rPr/>
              <a:t>Do not want to bias the estimation of regression coefficients with predictors that do not have a 0 mean</a:t>
            </a:r>
            <a:br/>
          </a:p>
          <a:p>
            <a:pPr lvl="1"/>
            <a:r>
              <a:rPr/>
              <a:t>Do not want to have predictors with a large numeric range dominate training</a:t>
            </a:r>
          </a:p>
          <a:p>
            <a:pPr lvl="0"/>
            <a:r>
              <a:rPr/>
              <a:t>Values of each predictor or feature should be iid</a:t>
            </a:r>
          </a:p>
          <a:p>
            <a:pPr lvl="1"/>
            <a:r>
              <a:rPr/>
              <a:t>If variance changes with sample, the optimal value of the coefficient is not constant</a:t>
            </a:r>
            <a:br/>
          </a:p>
          <a:p>
            <a:pPr lvl="1"/>
            <a:r>
              <a:rPr/>
              <a:t>If there </a:t>
            </a:r>
            <a:r>
              <a:rPr b="1"/>
              <a:t>serial correlation</a:t>
            </a:r>
            <a:r>
              <a:rPr/>
              <a:t> in the predictor values, the iid assumption is violated - use time series models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Poisson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 a model and examine result</a:t>
            </a:r>
          </a:p>
          <a:p>
            <a:pPr lvl="0" indent="0">
              <a:buNone/>
            </a:pPr>
            <a:r>
              <a:rPr>
                <a:latin typeface="Courier"/>
              </a:rPr>
              <a:t>## Optimization terminated successfully.
##          Current function value: 0.913761
##          Iterations 6</a:t>
            </a:r>
          </a:p>
          <a:p>
            <a:pPr lvl="0" indent="0">
              <a:buNone/>
            </a:pPr>
            <a:r>
              <a:rPr>
                <a:latin typeface="Courier"/>
              </a:rPr>
              <a:t>## &lt;class 'statsmodels.iolib.summary.Summary'&gt;
## """
##                           Poisson Regression Results                          
## ==============================================================================
## Dep. Variable:             num_awards   No. Observations:                  200
## Model:                        Poisson   Df Residuals:                      196
## Method:                           MLE   Df Model:                            3
## Date:                Thu, 15 Aug 2024   Pseudo R-squ.:                  0.2118
## Time:                        19:30:23   Log-Likelihood:                -182.75
## converged:                       True   LL-Null:                       -231.86
## Covariance Type:            nonrobust   LLR p-value:                 3.747e-21
## =========================================================================================
##                             coef    std err          z      P&gt;|z|      [0.025      0.975]
## -----------------------------------------------------------------------------------------
## Intercept                -4.1633      0.663     -6.281      0.000      -5.462      -2.864
## C(prog)[T.General]       -1.0839      0.358     -3.025      0.002      -1.786      -0.382
## C(prog)[T.Vocational]    -0.7140      0.320     -2.231      0.026      -1.341      -0.087
## math                      0.0702      0.011      6.619      0.000       0.049       0.091
## =========================================================================================
## """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Poisson Regression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likelihood regression lines for counts with Poisson model</a:t>
            </a:r>
          </a:p>
        </p:txBody>
      </p:sp>
      <p:pic>
        <p:nvPicPr>
          <p:cNvPr descr="09_GeneralizingTheLinearModel_files/figure-pptx/unnamed-chunk-13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Models with nonlinear response have non-Normal distributions</a:t>
            </a:r>
          </a:p>
          <a:p>
            <a:pPr lvl="0"/>
            <a:r>
              <a:rPr/>
              <a:t>The generalized linear model accommodates nonlinear response distributions</a:t>
            </a:r>
          </a:p>
          <a:p>
            <a:pPr lvl="0"/>
            <a:r>
              <a:rPr/>
              <a:t>Link function transforms to linear model</a:t>
            </a:r>
          </a:p>
          <a:p>
            <a:pPr lvl="1"/>
            <a:r>
              <a:rPr/>
              <a:t>Inverse link function transforms from Normal distribution to response distribution</a:t>
            </a:r>
          </a:p>
          <a:p>
            <a:pPr lvl="0"/>
            <a:r>
              <a:rPr/>
              <a:t>Evaluating Binomial response models</a:t>
            </a:r>
          </a:p>
          <a:p>
            <a:pPr lvl="1"/>
            <a:r>
              <a:rPr/>
              <a:t>Confusion matrix organizes</a:t>
            </a:r>
          </a:p>
          <a:p>
            <a:pPr lvl="1"/>
            <a:r>
              <a:rPr/>
              <a:t>Compute metrics from elements of confusion matrix</a:t>
            </a:r>
          </a:p>
          <a:p>
            <a:pPr lvl="1"/>
            <a:r>
              <a:rPr/>
              <a:t>Use multiple evaluation criteria</a:t>
            </a:r>
          </a:p>
          <a:p>
            <a:pPr lvl="0"/>
            <a:r>
              <a:rPr/>
              <a:t>Compare model performance with deviance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Scaling of features is required for many machine learning models</a:t>
                </a:r>
              </a:p>
              <a:p>
                <a:pPr lvl="0"/>
                <a:r>
                  <a:rPr/>
                  <a:t>Several commonly used approaches</a:t>
                </a:r>
              </a:p>
              <a:p>
                <a:pPr lvl="1"/>
                <a:r>
                  <a:rPr b="1"/>
                  <a:t>Z-score</a:t>
                </a:r>
                <a:r>
                  <a:rPr/>
                  <a:t> scaling results in features with zero mean and unit variance</a:t>
                </a:r>
                <a:br/>
              </a:p>
              <a:p>
                <a:pPr lvl="1"/>
                <a:r>
                  <a:rPr/>
                  <a:t>Use Z-score scaling for features approximately normally distributed</a:t>
                </a:r>
                <a:br/>
              </a:p>
              <a:p>
                <a:pPr lvl="1"/>
                <a:r>
                  <a:rPr b="1"/>
                  <a:t>Min-max</a:t>
                </a:r>
                <a:r>
                  <a:rPr/>
                  <a:t> scaling transforms feature values to range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br/>
              </a:p>
              <a:p>
                <a:pPr lvl="1"/>
                <a:r>
                  <a:rPr/>
                  <a:t>Use min-max scaling for features with truncated range of values</a:t>
                </a:r>
              </a:p>
              <a:p>
                <a:pPr lvl="0"/>
                <a:r>
                  <a:rPr/>
                  <a:t>Effect on model coefficients</a:t>
                </a:r>
              </a:p>
              <a:p>
                <a:pPr lvl="1"/>
                <a:r>
                  <a:rPr/>
                  <a:t>Scaling changes model coefficients by the scale factor applied</a:t>
                </a:r>
                <a:br/>
              </a:p>
              <a:p>
                <a:pPr lvl="1"/>
                <a:r>
                  <a:rPr/>
                  <a:t>Can re-scale (unscale) model coefficients before processing unknown cases</a:t>
                </a:r>
                <a:br/>
              </a:p>
              <a:p>
                <a:pPr lvl="1"/>
                <a:r>
                  <a:rPr/>
                  <a:t>Or use </a:t>
                </a:r>
                <a:r>
                  <a:rPr b="1"/>
                  <a:t>same scaling</a:t>
                </a:r>
                <a:r>
                  <a:rPr/>
                  <a:t> for unknown feature values and scale response</a:t>
                </a:r>
              </a:p>
              <a:p>
                <a:pPr lvl="0"/>
                <a:r>
                  <a:rPr/>
                  <a:t>When coding categorical variables as binary dummy variables no need to scale - already in range [0-1]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Working with categorical variables</a:t>
            </a:r>
          </a:p>
          <a:p>
            <a:pPr lvl="1"/>
            <a:r>
              <a:rPr b="1"/>
              <a:t>One-hot encoding</a:t>
            </a:r>
            <a:br/>
          </a:p>
          <a:p>
            <a:pPr lvl="1"/>
            <a:r>
              <a:rPr/>
              <a:t>Working with </a:t>
            </a:r>
            <a:r>
              <a:rPr b="1"/>
              <a:t>contrasts</a:t>
            </a:r>
            <a:br/>
          </a:p>
          <a:p>
            <a:pPr lvl="1"/>
            <a:r>
              <a:rPr b="1"/>
              <a:t>Effects</a:t>
            </a:r>
            <a:r>
              <a:rPr/>
              <a:t> and </a:t>
            </a:r>
            <a:r>
              <a:rPr b="1"/>
              <a:t>adjustments</a:t>
            </a:r>
          </a:p>
          <a:p>
            <a:pPr lvl="0"/>
            <a:r>
              <a:rPr/>
              <a:t>Building models with nonlinear or non-Normal response</a:t>
            </a:r>
          </a:p>
          <a:p>
            <a:pPr lvl="1"/>
            <a:r>
              <a:rPr/>
              <a:t>Use </a:t>
            </a:r>
            <a:r>
              <a:rPr b="1"/>
              <a:t>generalized linear model (GLM)</a:t>
            </a:r>
            <a:r>
              <a:rPr/>
              <a:t> for nonlinear response</a:t>
            </a:r>
            <a:br/>
          </a:p>
          <a:p>
            <a:pPr lvl="1"/>
            <a:r>
              <a:rPr b="1"/>
              <a:t>Link function</a:t>
            </a:r>
            <a:r>
              <a:rPr/>
              <a:t> transforms nonlinear model to linear model</a:t>
            </a:r>
            <a:br/>
          </a:p>
          <a:p>
            <a:pPr lvl="1"/>
            <a:r>
              <a:rPr/>
              <a:t>Evaluating Binomial response models</a:t>
            </a:r>
            <a:br/>
          </a:p>
          <a:p>
            <a:pPr lvl="1"/>
            <a:r>
              <a:rPr/>
              <a:t>Compare model performance with </a:t>
            </a:r>
            <a:r>
              <a:rPr b="1"/>
              <a:t>deviance</a:t>
            </a:r>
            <a:br/>
          </a:p>
          <a:p>
            <a:pPr lvl="1"/>
            <a:r>
              <a:rPr/>
              <a:t>Poisson regression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models, like nearly all machine learning models, use numeric features</a:t>
            </a:r>
          </a:p>
          <a:p>
            <a:pPr lvl="0"/>
            <a:r>
              <a:rPr/>
              <a:t>How can categorical variables be used in linear models?</a:t>
            </a:r>
          </a:p>
          <a:p>
            <a:pPr lvl="0"/>
            <a:r>
              <a:rPr/>
              <a:t>Need to transform categories to numeric variables with </a:t>
            </a:r>
            <a:r>
              <a:rPr b="1"/>
              <a:t>one hot encoding</a:t>
            </a:r>
          </a:p>
          <a:p>
            <a:pPr lvl="1"/>
            <a:r>
              <a:rPr/>
              <a:t>Each category becomes a binary </a:t>
            </a:r>
            <a:r>
              <a:rPr b="1"/>
              <a:t>dummy variable</a:t>
            </a:r>
            <a:r>
              <a:rPr/>
              <a:t>, encoded [0,1]</a:t>
            </a:r>
            <a:br/>
          </a:p>
          <a:p>
            <a:pPr lvl="1"/>
            <a:r>
              <a:rPr/>
              <a:t>Only one dummy variable has nonzero value - encodes the category</a:t>
            </a:r>
            <a:br/>
          </a:p>
          <a:p>
            <a:pPr lvl="1"/>
            <a:r>
              <a:rPr/>
              <a:t>n categories represented by n-1 dummy variables; all 0s encodes one level</a:t>
            </a:r>
          </a:p>
          <a:p>
            <a:pPr lvl="0"/>
            <a:r>
              <a:rPr/>
              <a:t>Binary variables are an exception</a:t>
            </a:r>
          </a:p>
          <a:p>
            <a:pPr lvl="1"/>
            <a:r>
              <a:rPr/>
              <a:t>Represent with a single binary variable. [0,1] values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Consider a data set with categorical variables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id  female  race  ses  schtyp  prog  read  write  math  science  socst
## 0   70       0     4    1       1     1    57     52    41       47     57
## 1  121       1     4    2       1     3    68     59    53       63     61
## 2   86       0     4    3       1     1    44     33    54       58     31
## 3  141       0     4    3       1     3    63     44    47       53     56
## 4  172       0     4    2       1     2    47     52    57       53     61
## 5  113       0     4    2       1     2    44     52    51       63     61
## 6   50       0     3    2       1     1    50     59    42       53     61
## 7   11       0     1    2       1     2    34     46    45       39     36
## 8   84       0     4    2       1     1    63     57    54       58     51
## 9   48       0     3    2       1     2    57     55    52       50     51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Categorical Variables and Nonlinear Response</dc:title>
  <dc:creator>Steve Elston</dc:creator>
  <cp:keywords/>
  <dcterms:created xsi:type="dcterms:W3CDTF">2024-08-16T02:30:27Z</dcterms:created>
  <dcterms:modified xsi:type="dcterms:W3CDTF">2024-08-16T02:30:27Z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10/30/2023</vt:lpwstr>
  </property>
  <property fmtid="{D5CDD505-2E9C-101B-9397-08002B2CF9AE}" pid="3" name="output">
    <vt:lpwstr/>
  </property>
</Properties>
</file>