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6" Type="http://schemas.openxmlformats.org/officeDocument/2006/relationships/viewProps" Target="viewProps.xml" /><Relationship Id="rId5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bsts/bsts.pdf" TargetMode="External" /><Relationship Id="rId3" Type="http://schemas.openxmlformats.org/officeDocument/2006/relationships/hyperlink" Target="https://docs.pymc.io/api/distributions/timeseries.html" TargetMode="External" /><Relationship Id="rId4" Type="http://schemas.openxmlformats.org/officeDocument/2006/relationships/hyperlink" Target="https://hmmlearn.readthedocs.io/en/stable/" TargetMode="External" /><Relationship Id="rId5" Type="http://schemas.openxmlformats.org/officeDocument/2006/relationships/hyperlink" Target="https://www.rdocumentation.org/packages/HMM/versions/1.0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views/TimeSeries.html" TargetMode="External" /><Relationship Id="rId3" Type="http://schemas.openxmlformats.org/officeDocument/2006/relationships/hyperlink" Target="https://www.statsmodels.org/stable/tsa.html" TargetMode="External" /><Relationship Id="rId4" Type="http://schemas.openxmlformats.org/officeDocument/2006/relationships/hyperlink" Target="https://www.pymc.io/welcome.html" TargetMode="External" /><Relationship Id="rId5" Type="http://schemas.openxmlformats.org/officeDocument/2006/relationships/hyperlink" Target="https://unit8co.github.io/darts/" TargetMode="External" /><Relationship Id="rId6" Type="http://schemas.openxmlformats.org/officeDocument/2006/relationships/hyperlink" Target="https://facebookresearch.github.io/Kats/" TargetMode="External" /><Relationship Id="rId7" Type="http://schemas.openxmlformats.org/officeDocument/2006/relationships/hyperlink" Target="https://facebook.github.io/prophet/" TargetMode="External" /><Relationship Id="rId8" Type="http://schemas.openxmlformats.org/officeDocument/2006/relationships/hyperlink" Target="https://linkedin.github.io/greykite/docs/0.1.0/html/index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tatsmodels.org/dev/generated/statsmodels.stats.diagnostic.acorr_ljungbox.html#statsmodels.stats.diagnostic.acorr_ljungbox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.facebook.com/blog/2017/2/prophet-forecasting-at-scale/" TargetMode="External" /><Relationship Id="rId3" Type="http://schemas.openxmlformats.org/officeDocument/2006/relationships/hyperlink" Target="https://en.wikipedia.org/wiki/Local_regression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search.facebook.com/blog/2017/2/prophet-forecasting-at-scale/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texts.com/fpp2/stl.html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Augmented_Dickey%E2%80%93Fuller_test" TargetMode="External" /><Relationship Id="rId3" Type="http://schemas.openxmlformats.org/officeDocument/2006/relationships/hyperlink" Target="https://en.wikipedia.org/wiki/KPSS_test" TargetMode="Externa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image" Target="../media/image5.jpg" /><Relationship Id="rId2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Properties of Time Series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11/13/2023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21st Century time series analysis</a:t>
            </a:r>
          </a:p>
          <a:p>
            <a:pPr lvl="0"/>
            <a:r>
              <a:rPr/>
              <a:t>Considerable research continues to expand the frontiers</a:t>
            </a:r>
            <a:br/>
          </a:p>
          <a:p>
            <a:pPr lvl="0"/>
            <a:r>
              <a:rPr/>
              <a:t>Bayesian time series models</a:t>
            </a:r>
          </a:p>
          <a:p>
            <a:pPr lvl="1"/>
            <a:r>
              <a:rPr>
                <a:hlinkClick r:id="rId2"/>
              </a:rPr>
              <a:t>R bsts package</a:t>
            </a:r>
            <a:r>
              <a:rPr/>
              <a:t> and </a:t>
            </a:r>
            <a:r>
              <a:rPr>
                <a:hlinkClick r:id="rId3"/>
              </a:rPr>
              <a:t>Python PyMC3</a:t>
            </a:r>
          </a:p>
          <a:p>
            <a:pPr lvl="0"/>
            <a:r>
              <a:rPr/>
              <a:t>Long short term memory (LSTM) model</a:t>
            </a:r>
            <a:br/>
          </a:p>
          <a:p>
            <a:pPr lvl="0"/>
            <a:r>
              <a:rPr/>
              <a:t>Hidden Markov Models (HMMs) widely used</a:t>
            </a:r>
          </a:p>
          <a:p>
            <a:pPr lvl="1"/>
            <a:r>
              <a:rPr>
                <a:hlinkClick r:id="rId4"/>
              </a:rPr>
              <a:t>Python Scikit Learn HMM</a:t>
            </a:r>
            <a:r>
              <a:rPr/>
              <a:t> or </a:t>
            </a:r>
            <a:r>
              <a:rPr>
                <a:hlinkClick r:id="rId5"/>
              </a:rPr>
              <a:t>R HMM package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statistical packages have considerable time series modeling capability</a:t>
            </a:r>
          </a:p>
          <a:p>
            <a:pPr lvl="0"/>
            <a:r>
              <a:rPr/>
              <a:t>R time series analysis packages are wide and deep</a:t>
            </a:r>
          </a:p>
          <a:p>
            <a:pPr lvl="1"/>
            <a:r>
              <a:rPr/>
              <a:t>Much leading edge research appears first in R packages</a:t>
            </a:r>
            <a:br/>
          </a:p>
          <a:p>
            <a:pPr lvl="1"/>
            <a:r>
              <a:rPr>
                <a:hlinkClick r:id="rId2"/>
              </a:rPr>
              <a:t>CRAN Time Series Task View</a:t>
            </a:r>
            <a:r>
              <a:rPr/>
              <a:t>, maintained by Rob Hyndman, contains curated index to R time series packages</a:t>
            </a:r>
          </a:p>
          <a:p>
            <a:pPr lvl="0"/>
            <a:r>
              <a:rPr/>
              <a:t>Primary Python time series analysis package in </a:t>
            </a:r>
            <a:r>
              <a:rPr>
                <a:hlinkClick r:id="rId3"/>
              </a:rPr>
              <a:t>Statsmodels.tsa</a:t>
            </a:r>
          </a:p>
          <a:p>
            <a:pPr lvl="0"/>
            <a:r>
              <a:rPr/>
              <a:t>Bayesian time series models supported in </a:t>
            </a:r>
            <a:r>
              <a:rPr>
                <a:hlinkClick r:id="rId4"/>
              </a:rPr>
              <a:t>PyMC</a:t>
            </a:r>
            <a:r>
              <a:rPr/>
              <a:t>.</a:t>
            </a:r>
          </a:p>
          <a:p>
            <a:pPr lvl="0"/>
            <a:r>
              <a:rPr/>
              <a:t>Many newer Python time series packages packages, including:</a:t>
            </a:r>
          </a:p>
          <a:p>
            <a:pPr lvl="1"/>
            <a:r>
              <a:rPr>
                <a:hlinkClick r:id="rId5"/>
              </a:rPr>
              <a:t>Darts package</a:t>
            </a:r>
            <a:r>
              <a:rPr/>
              <a:t> includes cutting edge methods like hierarcical models</a:t>
            </a:r>
            <a:br/>
          </a:p>
          <a:p>
            <a:pPr lvl="1"/>
            <a:r>
              <a:rPr>
                <a:hlinkClick r:id="rId6"/>
              </a:rPr>
              <a:t>Meta Kats</a:t>
            </a:r>
            <a:r>
              <a:rPr/>
              <a:t> package - strong in forecasting including the </a:t>
            </a:r>
            <a:r>
              <a:rPr>
                <a:hlinkClick r:id="rId7"/>
              </a:rPr>
              <a:t>PROFIT model</a:t>
            </a:r>
            <a:br/>
          </a:p>
          <a:p>
            <a:pPr lvl="1"/>
            <a:r>
              <a:rPr>
                <a:hlinkClick r:id="rId8"/>
              </a:rPr>
              <a:t>GrayKite</a:t>
            </a:r>
            <a:r>
              <a:rPr/>
              <a:t> Linkedin’s forecasting package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the fundamental properties of time series</a:t>
            </a:r>
          </a:p>
          <a:p>
            <a:pPr lvl="0"/>
            <a:r>
              <a:rPr/>
              <a:t>Representation and sampling</a:t>
            </a:r>
            <a:br/>
          </a:p>
          <a:p>
            <a:pPr lvl="0"/>
            <a:r>
              <a:rPr/>
              <a:t>White noise series</a:t>
            </a:r>
            <a:br/>
          </a:p>
          <a:p>
            <a:pPr lvl="0"/>
            <a:r>
              <a:rPr/>
              <a:t>Stationary time series</a:t>
            </a:r>
            <a:br/>
          </a:p>
          <a:p>
            <a:pPr lvl="0"/>
            <a:r>
              <a:rPr/>
              <a:t>Autocorrelation and partial autocorrelation</a:t>
            </a:r>
            <a:br/>
          </a:p>
          <a:p>
            <a:pPr lvl="0"/>
            <a:r>
              <a:rPr/>
              <a:t>Random walk series</a:t>
            </a:r>
            <a:br/>
          </a:p>
          <a:p>
            <a:pPr lvl="0"/>
            <a:r>
              <a:rPr/>
              <a:t>Trend</a:t>
            </a:r>
            <a:br/>
          </a:p>
          <a:p>
            <a:pPr lvl="0"/>
            <a:r>
              <a:rPr/>
              <a:t>Seasonal effects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</a:p>
              <a:p>
                <a:pPr lvl="0"/>
                <a:r>
                  <a:rPr/>
                  <a:t>We work with </a:t>
                </a:r>
                <a:r>
                  <a:rPr b="1"/>
                  <a:t>discrete samples</a:t>
                </a:r>
                <a:r>
                  <a:rPr/>
                  <a:t> in time order</a:t>
                </a:r>
                <a:br/>
              </a:p>
              <a:p>
                <a:pPr lvl="0"/>
                <a:r>
                  <a:rPr/>
                  <a:t>In </a:t>
                </a:r>
                <a:r>
                  <a:rPr b="1"/>
                  <a:t>regular time series</a:t>
                </a:r>
                <a:r>
                  <a:rPr/>
                  <a:t> the sample interval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t>t</m:t>
                    </m:r>
                  </m:oMath>
                </a14:m>
                <a:r>
                  <a:rPr/>
                  <a:t> is fixed</a:t>
                </a:r>
                <a:br/>
              </a:p>
              <a:p>
                <a:pPr lvl="0"/>
                <a:r>
                  <a:rPr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Δ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  <m:r>
                          <m:t>Δ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  <m:r>
                          <m:t>Δ</m:t>
                        </m:r>
                        <m:r>
                          <m:t>t</m:t>
                        </m:r>
                      </m:e>
                    </m:d>
                  </m:oMath>
                </a14:m>
                <a:br/>
              </a:p>
              <a:p>
                <a:pPr lvl="0"/>
                <a:r>
                  <a:rPr/>
                  <a:t>Or, time measured within an </a:t>
                </a:r>
                <a:r>
                  <a:rPr b="1"/>
                  <a:t>interval</a:t>
                </a:r>
                <a:r>
                  <a:rPr/>
                  <a:t>, multiples of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t>t</m:t>
                    </m:r>
                  </m:oMath>
                </a14:m>
                <a:br/>
              </a:p>
              <a:p>
                <a:pPr lvl="0"/>
                <a:r>
                  <a:rPr/>
                  <a:t>Even continuous time processes are sampled in practice</a:t>
                </a:r>
              </a:p>
              <a:p>
                <a:pPr lvl="1"/>
                <a:r>
                  <a:rPr/>
                  <a:t>Temperature</a:t>
                </a:r>
                <a:br/>
              </a:p>
              <a:p>
                <a:pPr lvl="1"/>
                <a:r>
                  <a:rPr/>
                  <a:t>Pressure</a:t>
                </a:r>
                <a:br/>
              </a:p>
              <a:p>
                <a:pPr lvl="1"/>
                <a:r>
                  <a:rPr/>
                  <a:t>Home price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White noise series</a:t>
                </a:r>
                <a:r>
                  <a:rPr/>
                  <a:t> are fundamental</a:t>
                </a:r>
              </a:p>
              <a:p>
                <a:pPr lvl="0"/>
                <a:r>
                  <a:rPr/>
                  <a:t>Values are </a:t>
                </a:r>
                <a:r>
                  <a:rPr b="1"/>
                  <a:t>independent identically distributed (iid)</a:t>
                </a:r>
                <a:r>
                  <a:rPr/>
                  <a:t>, Normmal</a:t>
                </a:r>
              </a:p>
              <a:p>
                <a:pPr lvl="0"/>
                <a:r>
                  <a:rPr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w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of a white noise series as:</a:t>
                </a:r>
              </a:p>
              <a:p>
                <a:pPr lvl="0" indent="0" marL="0">
                  <a:buNone/>
                </a:pPr>
                <a:r>
                  <a:rPr/>
                  <a:t>$$X(t) = (w_1, w_2, w_3, \ldots, w_n)\\
where\\
w_t \sim \mathbb{N}(0, \sigma^2)$$</a:t>
                </a:r>
              </a:p>
              <a:p>
                <a:pPr lvl="0"/>
                <a:r>
                  <a:rPr/>
                  <a:t>No serial correlation between values</a:t>
                </a:r>
              </a:p>
              <a:p>
                <a:pPr lvl="1"/>
                <a:r>
                  <a:rPr/>
                  <a:t>There is no predictive information in a white noise series</a:t>
                </a:r>
                <a:br/>
              </a:p>
              <a:p>
                <a:pPr lvl="1"/>
                <a:r>
                  <a:rPr/>
                  <a:t>We want the </a:t>
                </a:r>
                <a:r>
                  <a:rPr b="1"/>
                  <a:t>residuals</a:t>
                </a:r>
                <a:r>
                  <a:rPr/>
                  <a:t> of time series models to be white noise series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a white noise series look like?</a:t>
            </a:r>
          </a:p>
        </p:txBody>
      </p:sp>
      <p:pic>
        <p:nvPicPr>
          <p:cNvPr descr="11_IntroductionToTimeSeri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a white noise series look like?</a:t>
            </a:r>
          </a:p>
          <a:p>
            <a:pPr lvl="0"/>
            <a:r>
              <a:rPr/>
              <a:t>Each value is a sample is iid Normally distributed</a:t>
            </a:r>
            <a:br/>
          </a:p>
          <a:p>
            <a:pPr lvl="0"/>
            <a:r>
              <a:rPr/>
              <a:t>No trend</a:t>
            </a:r>
          </a:p>
        </p:txBody>
      </p:sp>
      <p:pic>
        <p:nvPicPr>
          <p:cNvPr descr="11_IntroductionToTimeSeries_files/figure-pptx/unnamed-chunk-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white noise series is </a:t>
            </a:r>
            <a:r>
              <a:rPr b="1"/>
              <a:t>stationary</a:t>
            </a:r>
          </a:p>
          <a:p>
            <a:pPr lvl="0"/>
            <a:r>
              <a:rPr/>
              <a:t>A stationary time series has statistical properties constant in time</a:t>
            </a:r>
            <a:br/>
          </a:p>
          <a:p>
            <a:pPr lvl="0"/>
            <a:r>
              <a:rPr/>
              <a:t>For example, a stationary time series has </a:t>
            </a:r>
            <a:r>
              <a:rPr b="1"/>
              <a:t>constant mean and variance</a:t>
            </a:r>
            <a:r>
              <a:rPr/>
              <a:t> over any sample interval</a:t>
            </a:r>
            <a:br/>
          </a:p>
          <a:p>
            <a:pPr lvl="0"/>
            <a:r>
              <a:rPr/>
              <a:t>Many time series models require stationarity</a:t>
            </a:r>
          </a:p>
          <a:p>
            <a:pPr lvl="1"/>
            <a:r>
              <a:rPr/>
              <a:t>Often transform time series to make them stationary</a:t>
            </a:r>
            <a:br/>
          </a:p>
          <a:p>
            <a:pPr lvl="1"/>
            <a:r>
              <a:rPr/>
              <a:t>More on this later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Stationary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tests can be used for stationarity?</a:t>
            </a:r>
          </a:p>
          <a:p>
            <a:pPr lvl="0"/>
            <a:r>
              <a:rPr/>
              <a:t>Plots</a:t>
            </a:r>
          </a:p>
          <a:p>
            <a:pPr lvl="1"/>
            <a:r>
              <a:rPr/>
              <a:t>Qualitative</a:t>
            </a:r>
            <a:br/>
          </a:p>
          <a:p>
            <a:pPr lvl="1"/>
            <a:r>
              <a:rPr/>
              <a:t>Nonstationarity from seasonality and trend are usually visible</a:t>
            </a:r>
            <a:br/>
          </a:p>
          <a:p>
            <a:pPr lvl="0"/>
            <a:r>
              <a:rPr/>
              <a:t>Hypothesis tests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measure the correlation of a time series with itself</a:t>
            </a:r>
          </a:p>
          <a:p>
            <a:pPr lvl="0"/>
            <a:r>
              <a:rPr/>
              <a:t>The time series is correlated at different time offsets</a:t>
            </a:r>
          </a:p>
          <a:p>
            <a:pPr lvl="0"/>
            <a:r>
              <a:rPr/>
              <a:t>Each time step of offset is called a </a:t>
            </a:r>
            <a:r>
              <a:rPr b="1"/>
              <a:t>lag</a:t>
            </a:r>
          </a:p>
          <a:p>
            <a:pPr lvl="0"/>
            <a:r>
              <a:rPr/>
              <a:t>The </a:t>
            </a:r>
            <a:r>
              <a:rPr b="1"/>
              <a:t>autocorrelation function (ACF)</a:t>
            </a:r>
            <a:r>
              <a:rPr/>
              <a:t> is measured between the series and the series lagged in time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often time-ordered</a:t>
            </a:r>
          </a:p>
          <a:p>
            <a:pPr lvl="0"/>
            <a:r>
              <a:rPr/>
              <a:t>Estimates 30% of data science problems include time series data</a:t>
            </a:r>
          </a:p>
          <a:p>
            <a:pPr lvl="0"/>
            <a:r>
              <a:rPr/>
              <a:t>Must use specific time series models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compute the autocorrelation at lag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ρ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γ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num>
                        <m:den>
                          <m:r>
                            <m:t>n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t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μ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m:t>⋅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k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μ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br/>
                <a:r>
                  <a:rPr/>
                  <a:t>Where:</a:t>
                </a:r>
                <a:br/>
              </a:p>
              <a:p>
                <a:pPr lvl="0"/>
                <a:r>
                  <a:rPr/>
                  <a:t>Notice that for any series, </a:t>
                </a:r>
                <a14:m>
                  <m:oMath xmlns:m="http://schemas.openxmlformats.org/officeDocument/2006/math">
                    <m:sSub>
                      <m:e>
                        <m:r>
                          <m:t>ρ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br/>
              </a:p>
              <a:p>
                <a:pPr lvl="0"/>
                <a:r>
                  <a:rPr/>
                  <a:t>Autocorrelation at each lag has values in the range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1.0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ρ</m:t>
                    </m:r>
                    <m:r>
                      <m:rPr>
                        <m:sty m:val="p"/>
                      </m:rPr>
                      <m:t>≥</m:t>
                    </m:r>
                    <m:r>
                      <m:t>1.0</m:t>
                    </m:r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partial autocorrelation</a:t>
                </a:r>
                <a:r>
                  <a:rPr/>
                  <a:t> is another important property of time series</a:t>
                </a:r>
              </a:p>
              <a:p>
                <a:pPr lvl="0"/>
                <a:r>
                  <a:rPr/>
                  <a:t>The </a:t>
                </a:r>
                <a:r>
                  <a:rPr b="1"/>
                  <a:t>partial autocorrelation function (PACF)</a:t>
                </a:r>
                <a:r>
                  <a:rPr/>
                  <a:t> is the residual autocorrelation once autocorrelation is accounted for</a:t>
                </a:r>
                <a:br/>
              </a:p>
              <a:p>
                <a:pPr lvl="0"/>
                <a:r>
                  <a:rPr/>
                  <a:t>To compute the partial autocorrelation to lag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Compute the autocorrelation to lag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br/>
              </a:p>
              <a:p>
                <a:pPr lvl="1"/>
                <a:r>
                  <a:rPr/>
                  <a:t>Remove the linearly predictable autocorrelation component of the time series</a:t>
                </a:r>
                <a:br/>
              </a:p>
              <a:p>
                <a:pPr lvl="1"/>
                <a:r>
                  <a:rPr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br/>
              </a:p>
              <a:p>
                <a:pPr lvl="0"/>
                <a:r>
                  <a:rPr/>
                  <a:t>The 0 lag value of the partial autocorrelation is always 1.0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Autocorrelation Properties of White Noise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are the autocorrelation and partial autocorrelation properties of a white noise series?</a:t>
                </a:r>
              </a:p>
              <a:p>
                <a:pPr lvl="0"/>
                <a:r>
                  <a:rPr/>
                  <a:t>The autocorrelation and partial autocorrelation are 0 for all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br/>
              </a:p>
              <a:p>
                <a:pPr lvl="0"/>
                <a:r>
                  <a:rPr/>
                  <a:t>Autocorrelation plot shows value at each lag selected</a:t>
                </a:r>
              </a:p>
            </p:txBody>
          </p:sp>
        </mc:Choice>
      </mc:AlternateContent>
      <p:pic>
        <p:nvPicPr>
          <p:cNvPr descr="11_IntroductionToTimeSeries_files/figure-pptx/unnamed-chunk-3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 of Autocorrelation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>
                    <a:hlinkClick r:id="rId2"/>
                  </a:rPr>
                  <a:t>Ljung-Box Q statistic</a:t>
                </a:r>
                <a:r>
                  <a:rPr/>
                  <a:t> used to test for autocorrelation</a:t>
                </a:r>
              </a:p>
              <a:p>
                <a:pPr lvl="0"/>
                <a:r>
                  <a:rPr/>
                  <a:t>Q is close to </a:t>
                </a:r>
                <a14:m>
                  <m:oMath xmlns:m="http://schemas.openxmlformats.org/officeDocument/2006/math">
                    <m:sSup>
                      <m:e>
                        <m:r>
                          <m:t>χ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distributed</a:t>
                </a:r>
              </a:p>
              <a:p>
                <a:pPr lvl="0"/>
                <a:r>
                  <a:rPr/>
                  <a:t>Q computed from autocorrelation of at multiple lag values, </a:t>
                </a:r>
                <a14:m>
                  <m:oMath xmlns:m="http://schemas.openxmlformats.org/officeDocument/2006/math">
                    <m:sSub>
                      <m:e>
                        <m:r>
                          <m:t>ρ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h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bSup>
                                <m:e>
                                  <m:acc>
                                    <m:accPr>
                                      <m:chr m:val="̂"/>
                                    </m:accPr>
                                    <m:e>
                                      <m:r>
                                        <m:t>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k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</a:p>
              <a:p>
                <a:pPr lvl="0"/>
                <a:r>
                  <a:rPr/>
                  <a:t>Null hypothesis is that there is no serial correlation between iid 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large p-value</a:t>
                </a:r>
              </a:p>
              <a:p>
                <a:pPr lvl="0"/>
                <a:r>
                  <a:rPr/>
                  <a:t>Alternative hypothesis is serial correlation gives high values of Q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p-value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Random walks are a commonly encountered properties of time series</a:t>
                </a:r>
              </a:p>
              <a:p>
                <a:pPr lvl="0"/>
                <a:r>
                  <a:rPr/>
                  <a:t>Change in value of random walk series at one time step: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The next value in the random walk is then: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Or, with a little bit of algebra: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Random walk is the sum of innovations: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the </a:t>
                </a:r>
                <a14:m>
                  <m:oMath xmlns:m="http://schemas.openxmlformats.org/officeDocument/2006/math">
                    <m:sSup>
                      <m:e>
                        <m:r>
                          <m:t>i</m:t>
                        </m:r>
                      </m:e>
                      <m:sup>
                        <m:r>
                          <m:t>t</m:t>
                        </m:r>
                        <m:r>
                          <m:t>h</m:t>
                        </m:r>
                      </m:sup>
                    </m:sSup>
                  </m:oMath>
                </a14:m>
                <a:r>
                  <a:rPr/>
                  <a:t> </a:t>
                </a:r>
                <a:r>
                  <a:rPr b="1"/>
                  <a:t>innovation</a:t>
                </a:r>
                <a:br/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observation at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br/>
              </a:p>
              <a:p>
                <a:pPr lvl="0"/>
                <a:r>
                  <a:rPr/>
                  <a:t>A random walk is an </a:t>
                </a:r>
                <a:r>
                  <a:rPr b="1"/>
                  <a:t>integrative process</a:t>
                </a:r>
                <a:r>
                  <a:rPr/>
                  <a:t>; sum or integral of innovations</a:t>
                </a:r>
              </a:p>
              <a:p>
                <a:pPr lvl="0" indent="0" marL="0">
                  <a:buNone/>
                </a:pPr>
                <a:r>
                  <a:rPr i="1"/>
                  <a:t>Note:</a:t>
                </a:r>
                <a:r>
                  <a:rPr/>
                  <a:t> innovations are referred to by other names:</a:t>
                </a:r>
                <a:br/>
                <a:r>
                  <a:rPr/>
                  <a:t>- </a:t>
                </a:r>
                <a:r>
                  <a:rPr b="1"/>
                  <a:t>Shocks</a:t>
                </a:r>
                <a:r>
                  <a:rPr/>
                  <a:t> in the stochastic process literature</a:t>
                </a:r>
                <a:br/>
                <a:r>
                  <a:rPr/>
                  <a:t>- </a:t>
                </a:r>
                <a:r>
                  <a:rPr b="1"/>
                  <a:t>Returns</a:t>
                </a:r>
                <a:r>
                  <a:rPr/>
                  <a:t> in financial analytics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Walk Time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a random walk time series look like?</a:t>
            </a:r>
          </a:p>
          <a:p>
            <a:pPr lvl="0"/>
            <a:r>
              <a:rPr/>
              <a:t>Integrating innovations leads to ‘drift’ behavior</a:t>
            </a:r>
            <a:br/>
          </a:p>
          <a:p>
            <a:pPr lvl="0"/>
            <a:r>
              <a:rPr/>
              <a:t>No actual trend; but can be considerable </a:t>
            </a:r>
            <a:r>
              <a:rPr b="1"/>
              <a:t>drift</a:t>
            </a:r>
            <a:br/>
          </a:p>
          <a:p>
            <a:pPr lvl="0"/>
            <a:r>
              <a:rPr/>
              <a:t>Random walk will eventually change apparent slope</a:t>
            </a:r>
          </a:p>
          <a:p>
            <a:pPr lvl="0" indent="0" marL="0">
              <a:buNone/>
            </a:pPr>
            <a:r>
              <a:rPr/>
              <a:t>Example with iid Normal innovations:</a:t>
            </a:r>
          </a:p>
        </p:txBody>
      </p:sp>
      <p:pic>
        <p:nvPicPr>
          <p:cNvPr descr="11_IntroductionToTimeSeries_files/figure-pptx/unnamed-chunk-4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Autocorrelation of random walk series dies slowly</a:t>
                </a:r>
                <a:br/>
              </a:p>
              <a:p>
                <a:pPr lvl="0"/>
                <a:r>
                  <a:rPr/>
                  <a:t>Partial autocorrelation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 at lag one</a:t>
                </a:r>
              </a:p>
            </p:txBody>
          </p:sp>
        </mc:Choice>
      </mc:AlternateContent>
      <p:pic>
        <p:nvPicPr>
          <p:cNvPr descr="11_IntroductionToTimeSeries_files/figure-pptx/unnamed-chunk-5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 Walk Time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walk series is not Normally distributed, even if innovations are</a:t>
            </a:r>
          </a:p>
        </p:txBody>
      </p:sp>
      <p:pic>
        <p:nvPicPr>
          <p:cNvPr descr="11_IntroductionToTimeSeries_files/figure-pptx/unnamed-chunk-6-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 Walk Time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Random walk time series are </a:t>
                </a:r>
                <a:r>
                  <a:rPr b="1"/>
                  <a:t>non-stationary</a:t>
                </a:r>
              </a:p>
              <a:p>
                <a:pPr lvl="0"/>
                <a:r>
                  <a:rPr/>
                  <a:t>Consider the </a:t>
                </a:r>
                <a:r>
                  <a:rPr b="1"/>
                  <a:t>covariance</a:t>
                </a:r>
                <a:r>
                  <a:rPr/>
                  <a:t> of a time series at lag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For a random walk, the increase in covariance is </a:t>
                </a:r>
                <a:r>
                  <a:rPr b="1"/>
                  <a:t>unbounded in time</a:t>
                </a:r>
                <a:r>
                  <a:rPr/>
                  <a:t>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γ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t>o</m:t>
                      </m:r>
                      <m:r>
                        <m:t>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k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  <m:r>
                        <m:t> </m:t>
                      </m:r>
                      <m:r>
                        <m:t>a</m:t>
                      </m:r>
                      <m:r>
                        <m:t>s</m:t>
                      </m:r>
                      <m:r>
                        <m:t> 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</m:oMath>
                  </m:oMathPara>
                </a14:m>
              </a:p>
              <a:p>
                <a:pPr lvl="0"/>
                <a:r>
                  <a:rPr/>
                  <a:t>Unbounded and time dependent variance make a </a:t>
                </a:r>
                <a:r>
                  <a:rPr b="1"/>
                  <a:t>random walk non-stationary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“It’s tough to make predictions, especially about the future!”</a:t>
            </a:r>
          </a:p>
          <a:p>
            <a:pPr lvl="0" indent="0" marL="0">
              <a:buNone/>
            </a:pPr>
            <a:r>
              <a:rPr/>
              <a:t>Karl Kristian Steincke, Danish politician, ca 1937</a:t>
            </a:r>
          </a:p>
          <a:p>
            <a:pPr lvl="0"/>
            <a:r>
              <a:rPr b="1"/>
              <a:t>Demand forecasting:</a:t>
            </a:r>
            <a:r>
              <a:rPr/>
              <a:t> Electricity production, Internet bandwidth, Traffic management, Inventory management, sales forecasting</a:t>
            </a:r>
            <a:br/>
          </a:p>
          <a:p>
            <a:pPr lvl="0"/>
            <a:r>
              <a:rPr b="1"/>
              <a:t>Medicine:</a:t>
            </a:r>
            <a:r>
              <a:rPr/>
              <a:t> Time dependent treatment effects, EKG, EEG</a:t>
            </a:r>
            <a:br/>
          </a:p>
          <a:p>
            <a:pPr lvl="0"/>
            <a:r>
              <a:rPr b="1"/>
              <a:t>Engineering and Science:</a:t>
            </a:r>
            <a:r>
              <a:rPr/>
              <a:t> Signal analysis, Analysis of physical processes</a:t>
            </a:r>
            <a:br/>
          </a:p>
          <a:p>
            <a:pPr lvl="0"/>
            <a:r>
              <a:rPr b="1"/>
              <a:t>Capital markets and economics:</a:t>
            </a:r>
            <a:r>
              <a:rPr/>
              <a:t> Seasonal unemployment, Price/return series, Risk analysis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real-world time series have a long-term </a:t>
            </a:r>
            <a:r>
              <a:rPr b="1"/>
              <a:t>trend</a:t>
            </a:r>
          </a:p>
          <a:p>
            <a:pPr lvl="0"/>
            <a:r>
              <a:rPr/>
              <a:t>A trend is a long term change in the mean value of the time series</a:t>
            </a:r>
            <a:br/>
          </a:p>
          <a:p>
            <a:pPr lvl="0"/>
            <a:r>
              <a:rPr/>
              <a:t>Typically model trend as linear, polynomial, non-parametric splines, etc.</a:t>
            </a:r>
            <a:br/>
          </a:p>
          <a:p>
            <a:pPr lvl="0"/>
            <a:r>
              <a:rPr/>
              <a:t>Consider an example of a white noise series with a linear trend</a:t>
            </a:r>
          </a:p>
        </p:txBody>
      </p:sp>
      <p:pic>
        <p:nvPicPr>
          <p:cNvPr descr="11_IntroductionToTimeSeries_files/figure-pptx/unnamed-chunk-7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Trend models are not just strait lines</a:t>
            </a:r>
          </a:p>
          <a:p>
            <a:pPr lvl="0"/>
            <a:r>
              <a:rPr/>
              <a:t>Polynomial regression</a:t>
            </a:r>
          </a:p>
          <a:p>
            <a:pPr lvl="0"/>
            <a:r>
              <a:rPr/>
              <a:t>Piece-wise polynomial regression - e.g. splines</a:t>
            </a:r>
          </a:p>
          <a:p>
            <a:pPr lvl="1"/>
            <a:r>
              <a:rPr/>
              <a:t>Used in </a:t>
            </a:r>
            <a:r>
              <a:rPr>
                <a:hlinkClick r:id="rId2"/>
              </a:rPr>
              <a:t>PROFIT algorithm</a:t>
            </a:r>
            <a:br/>
          </a:p>
          <a:p>
            <a:pPr lvl="1"/>
            <a:r>
              <a:rPr/>
              <a:t>A </a:t>
            </a:r>
            <a:r>
              <a:rPr b="1"/>
              <a:t>generalized additive model</a:t>
            </a:r>
          </a:p>
          <a:p>
            <a:pPr lvl="0"/>
            <a:r>
              <a:rPr>
                <a:hlinkClick r:id="rId3"/>
              </a:rPr>
              <a:t>Local polynomial regression</a:t>
            </a:r>
            <a:r>
              <a:rPr/>
              <a:t> - e.g. LOESS</a:t>
            </a:r>
          </a:p>
          <a:p>
            <a:pPr lvl="1"/>
            <a:r>
              <a:rPr/>
              <a:t>Used in Statsmodels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with trend are non-stationary</a:t>
            </a:r>
          </a:p>
          <a:p>
            <a:pPr lvl="0"/>
            <a:r>
              <a:rPr/>
              <a:t>Any time series with trend is non-stationary</a:t>
            </a:r>
          </a:p>
          <a:p>
            <a:pPr lvl="1"/>
            <a:r>
              <a:rPr/>
              <a:t>Mean and variance are dependent of window used to compute them</a:t>
            </a:r>
            <a:br/>
          </a:p>
          <a:p>
            <a:pPr lvl="0"/>
            <a:r>
              <a:rPr/>
              <a:t>The distribution of even a white noise series with trend is non-Normal</a:t>
            </a:r>
          </a:p>
        </p:txBody>
      </p:sp>
      <p:pic>
        <p:nvPicPr>
          <p:cNvPr descr="11_IntroductionToTimeSeries_files/figure-pptx/unnamed-chunk-8-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71600"/>
            <a:ext cx="51054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ACF and PACF are only properly defined for stationary series</a:t>
            </a:r>
          </a:p>
          <a:p>
            <a:pPr lvl="0"/>
            <a:r>
              <a:rPr/>
              <a:t>For non-stationary series, the ACF dies off slowly</a:t>
            </a:r>
          </a:p>
          <a:p>
            <a:pPr lvl="1"/>
            <a:r>
              <a:rPr/>
              <a:t>Integrating innovations leads to </a:t>
            </a:r>
            <a:r>
              <a:rPr b="1"/>
              <a:t>long-term dependency</a:t>
            </a:r>
          </a:p>
          <a:p>
            <a:pPr lvl="0"/>
            <a:r>
              <a:rPr/>
              <a:t>The PACF dies off quickly with lag</a:t>
            </a:r>
          </a:p>
          <a:p>
            <a:pPr lvl="0"/>
            <a:r>
              <a:rPr/>
              <a:t>Example: ACF and PACF of the white noise series with trend</a:t>
            </a:r>
          </a:p>
        </p:txBody>
      </p:sp>
      <p:pic>
        <p:nvPicPr>
          <p:cNvPr descr="11_IntroductionToTimeSeries_files/figure-pptx/unnamed-chunk-9-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With Seasonal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Many (most?) real-world time series have </a:t>
                </a:r>
                <a:r>
                  <a:rPr b="1"/>
                  <a:t>seasonal effect</a:t>
                </a:r>
              </a:p>
              <a:p>
                <a:pPr lvl="0"/>
                <a:r>
                  <a:rPr/>
                  <a:t>A seasonal effect has a measurable effect that occurs periodically</a:t>
                </a:r>
                <a:br/>
              </a:p>
              <a:p>
                <a:pPr lvl="0"/>
                <a:r>
                  <a:rPr/>
                  <a:t>Examples of seasonal events include:</a:t>
                </a:r>
              </a:p>
              <a:p>
                <a:pPr lvl="1"/>
                <a:r>
                  <a:rPr/>
                  <a:t>Day of the week</a:t>
                </a:r>
                <a:br/>
              </a:p>
              <a:p>
                <a:pPr lvl="1"/>
                <a:r>
                  <a:rPr/>
                  <a:t>Last day of the month</a:t>
                </a:r>
                <a:br/>
              </a:p>
              <a:p>
                <a:pPr lvl="1"/>
                <a:r>
                  <a:rPr/>
                  <a:t>Month of the year</a:t>
                </a:r>
                <a:br/>
              </a:p>
              <a:p>
                <a:pPr lvl="1"/>
                <a:r>
                  <a:rPr/>
                  <a:t>Annual holiday</a:t>
                </a:r>
                <a:br/>
              </a:p>
              <a:p>
                <a:pPr lvl="1"/>
                <a:r>
                  <a:rPr/>
                  <a:t>Option expiration date</a:t>
                </a:r>
                <a:br/>
              </a:p>
              <a:p>
                <a:pPr lvl="1"/>
                <a:r>
                  <a:rPr/>
                  <a:t>Game day, e.g. Supper Bowl</a:t>
                </a:r>
                <a:br/>
              </a:p>
              <a:p>
                <a:pPr lvl="1"/>
                <a:r>
                  <a:rPr/>
                  <a:t>Electrical impulses in a heart - EKG</a:t>
                </a:r>
                <a:br/>
              </a:p>
              <a:p>
                <a:pPr lvl="1"/>
                <a:r>
                  <a:rPr/>
                  <a:t>Orbits of planets</a:t>
                </a:r>
                <a:br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…</m:t>
                    </m:r>
                  </m:oMath>
                </a14:m>
                <a:br/>
              </a:p>
              <a:p>
                <a:pPr lvl="0"/>
                <a:r>
                  <a:rPr/>
                  <a:t>Time series with seasonal effects are non-stationary</a:t>
                </a:r>
              </a:p>
              <a:p>
                <a:pPr lvl="1"/>
                <a:r>
                  <a:rPr/>
                  <a:t>Mean and variance depends of sample window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regression models for seasonal effects</a:t>
            </a:r>
          </a:p>
          <a:p>
            <a:pPr lvl="0"/>
            <a:r>
              <a:rPr/>
              <a:t>Simple regression model:</a:t>
            </a:r>
          </a:p>
          <a:p>
            <a:pPr lvl="1"/>
            <a:r>
              <a:rPr/>
              <a:t>Coefficient for each interval in period; e.g. 12 coefficients for monthly effects</a:t>
            </a:r>
          </a:p>
          <a:p>
            <a:pPr lvl="2"/>
            <a:r>
              <a:rPr/>
              <a:t>But simple approach leads to high variance estimates of coefficients for periodic behavior</a:t>
            </a:r>
            <a:br/>
          </a:p>
          <a:p>
            <a:pPr lvl="1"/>
            <a:r>
              <a:rPr/>
              <a:t>Coefficient for specific effect - e.g. date of holiday</a:t>
            </a:r>
            <a:br/>
          </a:p>
          <a:p>
            <a:pPr lvl="1"/>
            <a:r>
              <a:rPr/>
              <a:t>Good option for specific date behavior</a:t>
            </a:r>
          </a:p>
          <a:p>
            <a:pPr lvl="0"/>
            <a:r>
              <a:rPr/>
              <a:t>Basis function regression</a:t>
            </a:r>
          </a:p>
          <a:p>
            <a:pPr lvl="1"/>
            <a:r>
              <a:rPr>
                <a:hlinkClick r:id="rId2"/>
              </a:rPr>
              <a:t>PROFIT algorithm</a:t>
            </a:r>
            <a:r>
              <a:rPr/>
              <a:t> uses Fourier basis functions</a:t>
            </a:r>
            <a:br/>
          </a:p>
          <a:p>
            <a:pPr lvl="1"/>
            <a:r>
              <a:rPr/>
              <a:t>A </a:t>
            </a:r>
            <a:r>
              <a:rPr b="1"/>
              <a:t>generalized additive model</a:t>
            </a:r>
          </a:p>
          <a:p>
            <a:pPr lvl="0"/>
            <a:r>
              <a:rPr/>
              <a:t>Take </a:t>
            </a:r>
            <a:r>
              <a:rPr b="1"/>
              <a:t>seasonal differences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a time series with a seasonal effect</a:t>
            </a:r>
          </a:p>
          <a:p>
            <a:pPr lvl="0"/>
            <a:r>
              <a:rPr/>
              <a:t>A white noise series with trend and seasonal behavior</a:t>
            </a:r>
            <a:br/>
          </a:p>
          <a:p>
            <a:pPr lvl="0"/>
            <a:r>
              <a:rPr/>
              <a:t>The seasonal behavior is periodic</a:t>
            </a:r>
          </a:p>
        </p:txBody>
      </p:sp>
      <p:pic>
        <p:nvPicPr>
          <p:cNvPr descr="11_IntroductionToTimeSeries_files/figure-pptx/unnamed-chunk-10-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model for seasonal effects</a:t>
            </a:r>
          </a:p>
          <a:p>
            <a:pPr lvl="0"/>
            <a:r>
              <a:rPr/>
              <a:t>Goal, decompose the time series into its components</a:t>
            </a:r>
            <a:br/>
          </a:p>
          <a:p>
            <a:pPr lvl="0"/>
            <a:r>
              <a:rPr/>
              <a:t>The </a:t>
            </a:r>
            <a:r>
              <a:rPr b="1">
                <a:hlinkClick r:id="rId2"/>
              </a:rPr>
              <a:t>Seasonal Trend decomonsition model using Loess (STL)</a:t>
            </a:r>
            <a:r>
              <a:rPr/>
              <a:t> model</a:t>
            </a:r>
          </a:p>
          <a:p>
            <a:pPr lvl="1"/>
            <a:r>
              <a:rPr/>
              <a:t>Uses a nonparametric and nonlinear local regression model, LOESS, to decompose trend component</a:t>
            </a:r>
            <a:br/>
          </a:p>
          <a:p>
            <a:pPr lvl="1"/>
            <a:r>
              <a:rPr/>
              <a:t>Components are </a:t>
            </a:r>
            <a:r>
              <a:rPr b="1"/>
              <a:t>seasonal (S)</a:t>
            </a:r>
            <a:r>
              <a:rPr/>
              <a:t>, </a:t>
            </a:r>
            <a:r>
              <a:rPr b="1"/>
              <a:t>trend (T)</a:t>
            </a:r>
            <a:r>
              <a:rPr/>
              <a:t>, and the </a:t>
            </a:r>
            <a:r>
              <a:rPr b="1"/>
              <a:t>residual (R)</a:t>
            </a:r>
            <a:br/>
          </a:p>
          <a:p>
            <a:pPr lvl="1"/>
            <a:r>
              <a:rPr/>
              <a:t>Additive decomposition model</a:t>
            </a:r>
            <a:br/>
          </a:p>
          <a:p>
            <a:pPr lvl="1"/>
            <a:r>
              <a:rPr/>
              <a:t>Multiplicative decomposition model</a:t>
            </a:r>
            <a:br/>
          </a:p>
          <a:p>
            <a:pPr lvl="1"/>
            <a:r>
              <a:rPr/>
              <a:t>MSTL adds modeling of multiple seasonal components</a:t>
            </a:r>
            <a:br/>
          </a:p>
          <a:p>
            <a:pPr lvl="0"/>
            <a:r>
              <a:rPr/>
              <a:t>Differencing model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additive decomposition model</a:t>
                </a:r>
                <a:r>
                  <a:rPr/>
                  <a:t> is expressed as as the sum of the components: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Used when seasonal effect is constant in time</a:t>
                </a:r>
                <a:br/>
              </a:p>
              <a:p>
                <a:pPr lvl="0"/>
                <a:r>
                  <a:rPr/>
                  <a:t>Examples: Physical process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Multiplicative decomposition model</a:t>
                </a:r>
                <a:r>
                  <a:rPr/>
                  <a:t> is expressed as as the product of the components: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*</m:t>
                      </m:r>
                      <m:r>
                        <m:t>T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*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The multiplicative form is can be hard to work with, so log transform to additive model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Use when seasonal effect changes in time</a:t>
                </a:r>
                <a:br/>
              </a:p>
              <a:p>
                <a:pPr lvl="0"/>
                <a:r>
                  <a:rPr/>
                  <a:t>Example, economic time series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Models must account for time series behavior</a:t>
            </a:r>
          </a:p>
          <a:p>
            <a:pPr lvl="0"/>
            <a:r>
              <a:rPr/>
              <a:t>Most statistical and machine learning assume data samples are </a:t>
            </a:r>
            <a:r>
              <a:rPr b="1"/>
              <a:t>independent identically distributed (iid)</a:t>
            </a:r>
          </a:p>
          <a:p>
            <a:pPr lvl="0"/>
            <a:r>
              <a:rPr/>
              <a:t>But, this is not the case for time series data</a:t>
            </a:r>
          </a:p>
          <a:p>
            <a:pPr lvl="0"/>
            <a:r>
              <a:rPr/>
              <a:t>Time series values are correlated in time</a:t>
            </a:r>
          </a:p>
          <a:p>
            <a:pPr lvl="0"/>
            <a:r>
              <a:rPr/>
              <a:t>Time series data exhibit </a:t>
            </a:r>
            <a:r>
              <a:rPr b="1"/>
              <a:t>Serial correlation</a:t>
            </a:r>
          </a:p>
          <a:p>
            <a:pPr lvl="1"/>
            <a:r>
              <a:rPr/>
              <a:t>Serial correlation of values</a:t>
            </a:r>
            <a:br/>
          </a:p>
          <a:p>
            <a:pPr lvl="1"/>
            <a:r>
              <a:rPr/>
              <a:t>Serial correlation of errors</a:t>
            </a:r>
            <a:br/>
          </a:p>
          <a:p>
            <a:pPr lvl="1"/>
            <a:r>
              <a:rPr/>
              <a:t>Violate iid assumptions of many statistical and ML Models</a:t>
            </a:r>
            <a:br/>
            <a:r>
              <a:rPr/>
              <a:t>`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Time Series Decomposition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addative STL decomposition of time series with linear trend and seasonal effect</a:t>
            </a:r>
          </a:p>
          <a:p>
            <a:pPr lvl="0"/>
            <a:r>
              <a:rPr/>
              <a:t>The original series plot is on top</a:t>
            </a:r>
            <a:br/>
          </a:p>
          <a:p>
            <a:pPr lvl="0"/>
            <a:r>
              <a:rPr/>
              <a:t>Notice the estimated trend is not a straight line; a result of noise</a:t>
            </a:r>
            <a:br/>
          </a:p>
          <a:p>
            <a:pPr lvl="0"/>
            <a:r>
              <a:rPr/>
              <a:t>Residuals are relatively small and </a:t>
            </a:r>
            <a:r>
              <a:rPr b="1"/>
              <a:t>homoscedastic</a:t>
            </a:r>
            <a:r>
              <a:rPr/>
              <a:t>, e.g. stationary</a:t>
            </a:r>
          </a:p>
        </p:txBody>
      </p:sp>
      <p:pic>
        <p:nvPicPr>
          <p:cNvPr descr="11_IntroductionToTimeSeries_files/figure-pptx/unnamed-chunk-11-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Is there an alternative for dealing with trend?</a:t>
                </a:r>
              </a:p>
              <a:p>
                <a:pPr lvl="0" indent="0" marL="0">
                  <a:buNone/>
                </a:pPr>
                <a:r>
                  <a:rPr/>
                  <a:t>How do we deal with random walks?</a:t>
                </a:r>
              </a:p>
              <a:p>
                <a:pPr lvl="0"/>
                <a:r>
                  <a:rPr/>
                  <a:t>Both random walks and trends are </a:t>
                </a:r>
                <a:r>
                  <a:rPr b="1"/>
                  <a:t>integrative processes</a:t>
                </a:r>
                <a:br/>
              </a:p>
              <a:p>
                <a:pPr lvl="0"/>
                <a:r>
                  <a:rPr b="1"/>
                  <a:t>Difference operators</a:t>
                </a:r>
                <a:r>
                  <a:rPr/>
                  <a:t> are useful for both cases</a:t>
                </a:r>
                <a:br/>
              </a:p>
              <a:p>
                <a:pPr lvl="0"/>
                <a:r>
                  <a:rPr/>
                  <a:t>Difference operators return the innovations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∇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δ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the time difference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Difference operators return the innovations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∇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δ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Difference operators can be of any order in principle</a:t>
                </a:r>
              </a:p>
              <a:p>
                <a:pPr lvl="1"/>
                <a:r>
                  <a:rPr/>
                  <a:t>Typically use first order differences</a:t>
                </a:r>
              </a:p>
              <a:p>
                <a:pPr lvl="0"/>
                <a:r>
                  <a:rPr/>
                  <a:t>Differences can be non-seasonal or seasonal</a:t>
                </a:r>
              </a:p>
              <a:p>
                <a:pPr lvl="1"/>
                <a:r>
                  <a:rPr/>
                  <a:t>Non-seasonal first order difference;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1"/>
                <a:r>
                  <a:rPr/>
                  <a:t>Seasonal first order difference;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</m:oMath>
                </a14:m>
                <a:r>
                  <a:rPr/>
                  <a:t>;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period of seasonality</a:t>
                </a:r>
              </a:p>
              <a:p>
                <a:pPr lvl="0"/>
                <a:r>
                  <a:rPr/>
                  <a:t>Difference operator of span size </a:t>
                </a:r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computes a series </a:t>
                </a:r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shorter than original</a:t>
                </a:r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Time Series Difference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a first order difference operator applied to random walk</a:t>
            </a:r>
          </a:p>
          <a:p>
            <a:pPr lvl="0"/>
            <a:r>
              <a:rPr/>
              <a:t>The innovations look random</a:t>
            </a:r>
            <a:br/>
          </a:p>
          <a:p>
            <a:pPr lvl="0"/>
            <a:r>
              <a:rPr/>
              <a:t>Need to verify statistical properties</a:t>
            </a:r>
          </a:p>
        </p:txBody>
      </p:sp>
      <p:pic>
        <p:nvPicPr>
          <p:cNvPr descr="11_IntroductionToTimeSeries_files/figure-pptx/unnamed-chunk-12-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Time Series Difference Operators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properties of the difference series</a:t>
            </a:r>
          </a:p>
          <a:p>
            <a:pPr lvl="0"/>
            <a:r>
              <a:rPr/>
              <a:t>Compute the ACF and PACF</a:t>
            </a:r>
            <a:br/>
          </a:p>
          <a:p>
            <a:pPr lvl="0"/>
            <a:r>
              <a:rPr/>
              <a:t>The plots indicate the difference series is white noise</a:t>
            </a:r>
          </a:p>
        </p:txBody>
      </p:sp>
      <p:pic>
        <p:nvPicPr>
          <p:cNvPr descr="11_IntroductionToTimeSeries_files/figure-pptx/unnamed-chunk-13-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Stationary time series has statistical properties that are invariant in time</a:t>
            </a:r>
          </a:p>
          <a:p>
            <a:pPr lvl="0" indent="0" marL="0">
              <a:buNone/>
            </a:pPr>
            <a:r>
              <a:rPr/>
              <a:t>Conversely, a time series is not stationary if it has any of the following properties:</a:t>
            </a:r>
            <a:br/>
            <a:r>
              <a:rPr/>
              <a:t>1. Random walk.</a:t>
            </a:r>
            <a:br/>
            <a:r>
              <a:rPr/>
              <a:t>2. Trend.</a:t>
            </a:r>
            <a:br/>
            <a:r>
              <a:rPr/>
              <a:t>3. Seasonality.</a:t>
            </a:r>
            <a:br/>
            <a:r>
              <a:rPr/>
              <a:t>4. Non-constant variance.</a:t>
            </a:r>
          </a:p>
          <a:p>
            <a:pPr lvl="0" indent="0" marL="0">
              <a:buNone/>
            </a:pPr>
            <a:r>
              <a:rPr/>
              <a:t>Note, a stationary series does not preclude the presence of serial correlations</a:t>
            </a:r>
            <a:br/>
            <a:r>
              <a:rPr/>
              <a:t>- Do not confuse these points!</a:t>
            </a:r>
            <a:br/>
            <a:r>
              <a:rPr/>
              <a:t>- Many time series models for serial correlation properties require stationarity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simple model for a time series process with white noise can be written:</a:t>
                </a:r>
              </a:p>
              <a:p>
                <a:pPr lvl="0" indent="0" marL="0">
                  <a:buNone/>
                </a:pPr>
              </a:p>
              <a:p>
                <a:pPr lvl="0"/>
                <a:r>
                  <a:rPr/>
                  <a:t>Example of an </a:t>
                </a:r>
                <a:r>
                  <a:rPr b="1"/>
                  <a:t>autoregressive model</a:t>
                </a:r>
                <a:r>
                  <a:rPr/>
                  <a:t>, where thevalue at the next time step depends on the current value</a:t>
                </a:r>
              </a:p>
              <a:p>
                <a:pPr lvl="0"/>
                <a:r>
                  <a:rPr/>
                  <a:t>The change from time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to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can easily be worked out by taking the differences: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ϕ</m:t>
                          </m:r>
                        </m:e>
                      </m:d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change from time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to time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can easily be worked out by taking the differences: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ϕ</m:t>
                          </m:r>
                        </m:e>
                      </m:d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Foregoing has a root at </a:t>
                </a:r>
                <a14:m>
                  <m:oMath xmlns:m="http://schemas.openxmlformats.org/officeDocument/2006/math">
                    <m:r>
                      <m:t>ϕ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, know as the </a:t>
                </a:r>
                <a:r>
                  <a:rPr b="1"/>
                  <a:t>unit root</a:t>
                </a:r>
              </a:p>
              <a:p>
                <a:pPr lvl="0"/>
                <a:r>
                  <a:rPr/>
                  <a:t>At the root the difference between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just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Gives rise to a random walk, which is stochastic and </a:t>
                </a:r>
                <a:r>
                  <a:rPr b="1"/>
                  <a:t>not stationary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t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random walk is stochastic and </a:t>
                </a:r>
                <a:r>
                  <a:rPr b="1"/>
                  <a:t>not stationary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t</m:t>
                          </m:r>
                        </m:sup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/>
                <a:r>
                  <a:rPr/>
                  <a:t>Provides a basis for hypothesis tests of stationarity</a:t>
                </a:r>
              </a:p>
              <a:p>
                <a:pPr lvl="0"/>
                <a:r>
                  <a:rPr/>
                  <a:t>Test the hypothesis that there is a unit root to determine is a time series is stationary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There are several ways to define a model for a stationary process: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A </a:t>
                </a:r>
                <a:r>
                  <a:rPr b="1"/>
                  <a:t>unit root test</a:t>
                </a:r>
                <a:r>
                  <a:rPr/>
                  <a:t> as discussed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ϕ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-342900" marL="342900">
                  <a:buAutoNum startAt="2" type="arabicPeriod"/>
                </a:pPr>
                <a:r>
                  <a:rPr/>
                  <a:t>A </a:t>
                </a:r>
                <a:r>
                  <a:rPr b="1"/>
                  <a:t>unit root test with a constant</a:t>
                </a:r>
              </a:p>
              <a:p>
                <a:pPr lvl="1"/>
                <a:r>
                  <a:rPr/>
                  <a:t>Often constant is initial value,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br/>
              </a:p>
              <a:p>
                <a:pPr lvl="1"/>
                <a:r>
                  <a:rPr/>
                  <a:t>Or a mean value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ϕ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  <a:p>
                <a:pPr lvl="0" indent="-342900" marL="342900">
                  <a:buAutoNum startAt="3" type="arabicPeriod"/>
                </a:pPr>
                <a:r>
                  <a:rPr b="1"/>
                  <a:t>Trend stationary process</a:t>
                </a:r>
                <a:r>
                  <a:rPr/>
                  <a:t>, with or without a constant</a:t>
                </a:r>
              </a:p>
              <a:p>
                <a:pPr lvl="1"/>
                <a:r>
                  <a:rPr/>
                  <a:t>Used to test if a process is </a:t>
                </a:r>
                <a:r>
                  <a:rPr b="1"/>
                  <a:t>stationary about a deterministic trend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ϕ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t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of series correlation:</a:t>
            </a:r>
          </a:p>
          <a:p>
            <a:pPr lvl="0"/>
            <a:r>
              <a:rPr/>
              <a:t>Temperature forecasts, where the future values are correlated with the current values</a:t>
            </a:r>
            <a:br/>
          </a:p>
          <a:p>
            <a:pPr lvl="0"/>
            <a:r>
              <a:rPr/>
              <a:t>The opening price of a stock is correlated with the price at the previous close</a:t>
            </a:r>
            <a:br/>
          </a:p>
          <a:p>
            <a:pPr lvl="0"/>
            <a:r>
              <a:rPr/>
              <a:t>The daily sales volume of a product is correlated with the previous sales volume</a:t>
            </a:r>
            <a:br/>
          </a:p>
          <a:p>
            <a:pPr lvl="0"/>
            <a:r>
              <a:rPr/>
              <a:t>A medical patient’s blood pressure reading is correlated with the previous observations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a number of ways to determine if a time series is stationary.</a:t>
            </a:r>
          </a:p>
          <a:p>
            <a:pPr lvl="0" indent="0" marL="0">
              <a:buNone/>
            </a:pPr>
            <a:r>
              <a:rPr/>
              <a:t>We will work with two of the many possible tests here:</a:t>
            </a:r>
          </a:p>
          <a:p>
            <a:pPr lvl="0" indent="-342900" marL="342900">
              <a:buAutoNum type="arabicPeriod"/>
            </a:pPr>
            <a:r>
              <a:rPr b="1">
                <a:hlinkClick r:id="rId2"/>
              </a:rPr>
              <a:t>Augmented Dicky-Fuller test</a:t>
            </a:r>
            <a:r>
              <a:rPr/>
              <a:t> or </a:t>
            </a:r>
            <a:r>
              <a:rPr b="1"/>
              <a:t>ADF</a:t>
            </a:r>
            <a:r>
              <a:rPr/>
              <a:t> test</a:t>
            </a:r>
          </a:p>
          <a:p>
            <a:pPr lvl="1"/>
            <a:r>
              <a:rPr/>
              <a:t>ADF tests are unit root tests of the significance a linear time series model</a:t>
            </a:r>
            <a:br/>
          </a:p>
          <a:p>
            <a:pPr lvl="1"/>
            <a:r>
              <a:rPr/>
              <a:t>Coefficients represent components of the time series, e.g. trend and lagged differences</a:t>
            </a:r>
            <a:br/>
          </a:p>
          <a:p>
            <a:pPr lvl="1"/>
            <a:r>
              <a:rPr/>
              <a:t>Null distribution is that the series is non-stationary</a:t>
            </a:r>
          </a:p>
          <a:p>
            <a:pPr lvl="0" indent="-342900" marL="342900">
              <a:buAutoNum type="arabicPeriod"/>
            </a:pPr>
            <a:r>
              <a:rPr b="1">
                <a:hlinkClick r:id="rId3"/>
              </a:rPr>
              <a:t>Kwiatkowski–Phillips–Schmidt–Shin (KPSS) test</a:t>
            </a:r>
            <a:r>
              <a:rPr/>
              <a:t> is a unit root test for stationarity about a trend of time series</a:t>
            </a:r>
          </a:p>
          <a:p>
            <a:pPr lvl="1"/>
            <a:r>
              <a:rPr/>
              <a:t>Null hypothesis is that the time series is trend stationary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often a small difference between a time series with a unit root, which is non-stationary, and a time series with a root close to unit</a:t>
            </a:r>
          </a:p>
          <a:p>
            <a:pPr lvl="0"/>
            <a:r>
              <a:rPr/>
              <a:t>Therefore, unit root tests are said to </a:t>
            </a:r>
            <a:r>
              <a:rPr b="1"/>
              <a:t>lack power</a:t>
            </a:r>
            <a:br/>
          </a:p>
          <a:p>
            <a:pPr lvl="0"/>
            <a:r>
              <a:rPr/>
              <a:t>Lack of power means a hypothesis test may not be able to reject a hypothesis of non-stationary</a:t>
            </a:r>
            <a:br/>
          </a:p>
          <a:p>
            <a:pPr lvl="0"/>
            <a:r>
              <a:rPr/>
              <a:t>In other cases, the opposite might be true</a:t>
            </a:r>
            <a:br/>
          </a:p>
          <a:p>
            <a:pPr lvl="0"/>
            <a:r>
              <a:rPr/>
              <a:t>It is best to perform a visual inspection of the properties of the time series as well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hypothesis tests on example time series</a:t>
            </a:r>
          </a:p>
        </p:txBody>
      </p:sp>
      <p:pic>
        <p:nvPicPr>
          <p:cNvPr descr="../images/ADF_KPSS_tes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tests for stationarity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Fundamental elements of time series</a:t>
            </a:r>
          </a:p>
          <a:p>
            <a:pPr lvl="0"/>
            <a:r>
              <a:rPr/>
              <a:t>Fundamental components which cannot be predicted</a:t>
            </a:r>
          </a:p>
          <a:p>
            <a:pPr lvl="1"/>
            <a:r>
              <a:rPr/>
              <a:t>White noise</a:t>
            </a:r>
            <a:br/>
          </a:p>
          <a:p>
            <a:pPr lvl="1"/>
            <a:r>
              <a:rPr/>
              <a:t>Random walks</a:t>
            </a:r>
            <a:br/>
          </a:p>
          <a:p>
            <a:pPr lvl="0"/>
            <a:r>
              <a:rPr/>
              <a:t>Autocorrelation and partial autocorrelation</a:t>
            </a:r>
          </a:p>
          <a:p>
            <a:pPr lvl="0"/>
            <a:r>
              <a:rPr/>
              <a:t>Trend</a:t>
            </a:r>
            <a:br/>
          </a:p>
          <a:p>
            <a:pPr lvl="0"/>
            <a:r>
              <a:rPr/>
              <a:t>Seasonal components</a:t>
            </a:r>
            <a:br/>
          </a:p>
          <a:p>
            <a:pPr lvl="0"/>
            <a:r>
              <a:rPr/>
              <a:t>Differencing to transform to stationarity</a:t>
            </a:r>
          </a:p>
          <a:p>
            <a:pPr lvl="1"/>
            <a:r>
              <a:rPr/>
              <a:t>Seasonal differencing</a:t>
            </a:r>
            <a:br/>
          </a:p>
          <a:p>
            <a:pPr lvl="1"/>
            <a:r>
              <a:rPr/>
              <a:t>Non-seasonal differencing</a:t>
            </a:r>
            <a:br/>
          </a:p>
          <a:p>
            <a:pPr lvl="0"/>
            <a:r>
              <a:rPr/>
              <a:t>Stationarity properties</a:t>
            </a:r>
          </a:p>
          <a:p>
            <a:pPr lvl="1"/>
            <a:r>
              <a:rPr/>
              <a:t>augmented Dicky-Fuller test</a:t>
            </a:r>
          </a:p>
          <a:p>
            <a:pPr lvl="1"/>
            <a:r>
              <a:rPr/>
              <a:t>KPSS test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 series analysis have a long history</a:t>
            </a:r>
            <a:br/>
            <a:r>
              <a:rPr/>
              <a:t>- Recognized the serial dependency in time series data early on</a:t>
            </a:r>
            <a:br/>
            <a:r>
              <a:rPr/>
              <a:t>- Joseph Fourier and Siemon Poisson worked on time series problems in the early 19th Century</a:t>
            </a:r>
          </a:p>
        </p:txBody>
      </p:sp>
      <p:pic>
        <p:nvPicPr>
          <p:cNvPr descr="../images/Fouri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90900" y="1193800"/>
            <a:ext cx="236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Joseph Fourier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Modern history of time series analysis started with George Udny Yule (1927) and Gilbert Walker (1931)</a:t>
            </a:r>
          </a:p>
          <a:p>
            <a:pPr lvl="0"/>
            <a:r>
              <a:rPr/>
              <a:t>Yule worked on sunspot time series</a:t>
            </a:r>
            <a:br/>
          </a:p>
          <a:p>
            <a:pPr lvl="0"/>
            <a:r>
              <a:rPr/>
              <a:t>Walker was attempting to forecast the tropical monsoon cycle</a:t>
            </a:r>
            <a:br/>
          </a:p>
          <a:p>
            <a:pPr lvl="0"/>
            <a:r>
              <a:rPr/>
              <a:t>Developed the </a:t>
            </a:r>
            <a:r>
              <a:rPr b="1"/>
              <a:t>autoregressive (AR)</a:t>
            </a:r>
            <a:r>
              <a:rPr/>
              <a:t> model to account for serial correlation of values</a:t>
            </a:r>
            <a:br/>
          </a:p>
          <a:p>
            <a:pPr lvl="0"/>
            <a:r>
              <a:rPr/>
              <a:t>The AR model is foundation of modern time series models</a:t>
            </a:r>
          </a:p>
        </p:txBody>
      </p:sp>
      <p:pic>
        <p:nvPicPr>
          <p:cNvPr descr="../images/George_Udny_Yu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193800"/>
            <a:ext cx="233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George Yule, time series pioneer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Mathematical prodigy, Norbert Weiner, invented filters for stochastic time series processes, starting in the 1920s</a:t>
            </a:r>
          </a:p>
          <a:p>
            <a:pPr lvl="0"/>
            <a:r>
              <a:rPr/>
              <a:t>Weiner’s filter theory is the basis of many time series filter methods</a:t>
            </a:r>
          </a:p>
          <a:p>
            <a:pPr lvl="0"/>
            <a:r>
              <a:rPr/>
              <a:t>Predictive filters for noisy signals; not discussed here</a:t>
            </a:r>
          </a:p>
          <a:p>
            <a:pPr lvl="0"/>
            <a:r>
              <a:rPr/>
              <a:t>Weiner process model for random walks is widely used</a:t>
            </a:r>
          </a:p>
        </p:txBody>
      </p:sp>
      <p:pic>
        <p:nvPicPr>
          <p:cNvPr descr="../images/Norbert_wien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30600" y="1193800"/>
            <a:ext cx="2082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Norbert Weiner: Invented time series filters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/>
              <a:t>Extended the AR model to include </a:t>
            </a:r>
            <a:r>
              <a:rPr b="1"/>
              <a:t>moving average (MA)</a:t>
            </a:r>
            <a:r>
              <a:rPr/>
              <a:t> terms</a:t>
            </a:r>
            <a:br/>
          </a:p>
          <a:p>
            <a:pPr lvl="0"/>
            <a:r>
              <a:rPr/>
              <a:t>Included the </a:t>
            </a:r>
            <a:r>
              <a:rPr b="1"/>
              <a:t>integrative term</a:t>
            </a:r>
            <a:r>
              <a:rPr/>
              <a:t> to create the </a:t>
            </a:r>
            <a:r>
              <a:rPr b="1"/>
              <a:t>ARIMA</a:t>
            </a:r>
            <a:r>
              <a:rPr/>
              <a:t> model</a:t>
            </a:r>
            <a:br/>
          </a:p>
          <a:p>
            <a:pPr lvl="0"/>
            <a:r>
              <a:rPr/>
              <a:t>The ARIMA model is our focus</a:t>
            </a:r>
          </a:p>
        </p:txBody>
      </p:sp>
      <p:pic>
        <p:nvPicPr>
          <p:cNvPr descr="../images/GeorgeEPBox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43300" y="1193800"/>
            <a:ext cx="2057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George EP Box created general time series model</a:t>
            </a:r>
          </a:p>
        </p:txBody>
      </p:sp>
      <p:pic>
        <p:nvPicPr>
          <p:cNvPr descr="../images/BoxJenkins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68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Seminal time series analysis book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dcterms:created xsi:type="dcterms:W3CDTF">2024-08-16T02:36:24Z</dcterms:created>
  <dcterms:modified xsi:type="dcterms:W3CDTF">2024-08-16T02:36:24Z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