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300" r:id="rId41"/>
    <p:sldId id="301" r:id="rId42"/>
    <p:sldId id="303" r:id="rId43"/>
    <p:sldId id="308" r:id="rId44"/>
    <p:sldId id="304" r:id="rId45"/>
    <p:sldId id="305" r:id="rId46"/>
    <p:sldId id="307" r:id="rId47"/>
    <p:sldId id="309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590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cikit-learn.org/stable/modules/preprocessing.html#preprocessing-transforme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Perception for Scientific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781843"/>
              </p:ext>
            </p:extLst>
          </p:nvPr>
        </p:nvGraphicFramePr>
        <p:xfrm>
          <a:off x="457200" y="1193800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Hands-on assignments tie theory to practice applied to data examples</a:t>
            </a:r>
          </a:p>
          <a:p>
            <a:r>
              <a:rPr dirty="0"/>
              <a:t>Most of us only recall methods we actually use</a:t>
            </a:r>
          </a:p>
          <a:p>
            <a:r>
              <a:rPr dirty="0"/>
              <a:t>Lectures provide introduction only</a:t>
            </a:r>
          </a:p>
          <a:p>
            <a:r>
              <a:rPr dirty="0"/>
              <a:t>Expect to work out some details</a:t>
            </a:r>
          </a:p>
          <a:p>
            <a:r>
              <a:rPr dirty="0"/>
              <a:t>Do not hesitate to ask for help on concepts or coding!!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AE66C-95D6-4DB2-213E-997523FF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Assignments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55698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Independent Graduate Project:</a:t>
            </a:r>
          </a:p>
          <a:p>
            <a:pPr lvl="0"/>
            <a:r>
              <a:rPr dirty="0"/>
              <a:t>An end-to-end project you will execute independently</a:t>
            </a:r>
          </a:p>
          <a:p>
            <a:pPr lvl="0"/>
            <a:r>
              <a:rPr dirty="0"/>
              <a:t>Pay careful attention to grading rubric in Canvas</a:t>
            </a:r>
          </a:p>
          <a:p>
            <a:pPr lvl="0"/>
            <a:r>
              <a:rPr dirty="0"/>
              <a:t>Can be great addition to your data science project portfolio</a:t>
            </a:r>
          </a:p>
          <a:p>
            <a:pPr lvl="0"/>
            <a:r>
              <a:rPr dirty="0"/>
              <a:t>Pick a problem of particular interest to you!</a:t>
            </a:r>
          </a:p>
          <a:p>
            <a:pPr lvl="1"/>
            <a:r>
              <a:rPr dirty="0"/>
              <a:t>Plan to spend about 80 hours on your analysis and report</a:t>
            </a:r>
          </a:p>
          <a:p>
            <a:pPr lvl="1"/>
            <a:r>
              <a:rPr dirty="0"/>
              <a:t>Sufficient data must be available</a:t>
            </a:r>
          </a:p>
          <a:p>
            <a:pPr lvl="1"/>
            <a:r>
              <a:rPr b="1" dirty="0"/>
              <a:t>Must use analytical methods within the scope of this course</a:t>
            </a:r>
            <a:r>
              <a:rPr dirty="0"/>
              <a:t> - e.g. no advanced ML or deep learning</a:t>
            </a:r>
          </a:p>
          <a:p>
            <a:pPr lvl="0"/>
            <a:r>
              <a:rPr dirty="0"/>
              <a:t>Start thinking about your project soon - don’t put it off</a:t>
            </a:r>
          </a:p>
          <a:p>
            <a:pPr lvl="0"/>
            <a:r>
              <a:rPr dirty="0"/>
              <a:t>Re</a:t>
            </a:r>
            <a:r>
              <a:rPr lang="en-US" dirty="0"/>
              <a:t>s</a:t>
            </a:r>
            <a:r>
              <a:rPr dirty="0"/>
              <a:t>ources to help you get started are under the </a:t>
            </a:r>
            <a:r>
              <a:rPr b="1" dirty="0"/>
              <a:t>Resources tab in Ed Discussion</a:t>
            </a:r>
          </a:p>
          <a:p>
            <a:pPr lvl="1"/>
            <a:r>
              <a:rPr dirty="0"/>
              <a:t>List of possible data sources: Far from comprehensive</a:t>
            </a:r>
          </a:p>
          <a:p>
            <a:pPr lvl="1"/>
            <a:r>
              <a:rPr dirty="0"/>
              <a:t>Example project proposals and reports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Late Assignment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Timely feedback is an important part of the learning process</a:t>
            </a:r>
          </a:p>
          <a:p>
            <a:pPr lvl="0"/>
            <a:r>
              <a:rPr dirty="0"/>
              <a:t>To allow the timely release of solutions for assignments this course applied a late assignment policy:</a:t>
            </a:r>
          </a:p>
          <a:p>
            <a:pPr lvl="1"/>
            <a:r>
              <a:rPr dirty="0"/>
              <a:t>Up to one day late - no penalty</a:t>
            </a:r>
          </a:p>
          <a:p>
            <a:pPr lvl="1"/>
            <a:r>
              <a:rPr dirty="0"/>
              <a:t>Up to </a:t>
            </a:r>
            <a:r>
              <a:rPr lang="en-US" dirty="0"/>
              <a:t>5</a:t>
            </a:r>
            <a:r>
              <a:rPr dirty="0"/>
              <a:t> days late - less 20%</a:t>
            </a:r>
          </a:p>
          <a:p>
            <a:pPr lvl="1"/>
            <a:r>
              <a:rPr dirty="0"/>
              <a:t>More than </a:t>
            </a:r>
            <a:r>
              <a:rPr lang="en-US" dirty="0"/>
              <a:t>5</a:t>
            </a:r>
            <a:r>
              <a:rPr dirty="0"/>
              <a:t> days late - no credit</a:t>
            </a:r>
          </a:p>
          <a:p>
            <a:pPr marL="0" lvl="0" indent="0">
              <a:buNone/>
            </a:pPr>
            <a:r>
              <a:rPr b="1" dirty="0"/>
              <a:t>Advice:</a:t>
            </a:r>
            <a:r>
              <a:rPr dirty="0"/>
              <a:t> start assignments and your project as soon as you can so you have time to address problems and ask questions!</a:t>
            </a:r>
          </a:p>
          <a:p>
            <a:pPr marL="0" lvl="0" indent="0">
              <a:buNone/>
            </a:pPr>
            <a:r>
              <a:rPr b="1" dirty="0"/>
              <a:t>Note: No extension is possible for Graduate Independent Projects!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dirty="0"/>
              <a:t>Class meeting Tuesdays, 6:00 pm US Eastern Time:</a:t>
            </a:r>
          </a:p>
          <a:p>
            <a:pPr lvl="1"/>
            <a:r>
              <a:rPr dirty="0"/>
              <a:t>Focus on theory to understand concepts</a:t>
            </a:r>
            <a:br>
              <a:rPr dirty="0"/>
            </a:br>
            <a:endParaRPr dirty="0"/>
          </a:p>
          <a:p>
            <a:pPr lvl="1"/>
            <a:r>
              <a:rPr dirty="0"/>
              <a:t>Limited time for code discussions</a:t>
            </a:r>
          </a:p>
          <a:p>
            <a:pPr lvl="0"/>
            <a:r>
              <a:rPr dirty="0"/>
              <a:t>Section meetings </a:t>
            </a:r>
            <a:r>
              <a:rPr b="1" dirty="0"/>
              <a:t>day TBD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answer student questions - your questions!</a:t>
            </a:r>
            <a:br>
              <a:rPr dirty="0"/>
            </a:br>
            <a:endParaRPr dirty="0"/>
          </a:p>
          <a:p>
            <a:pPr lvl="1"/>
            <a:r>
              <a:rPr dirty="0"/>
              <a:t>Discus code and coding problems</a:t>
            </a:r>
            <a:br>
              <a:rPr dirty="0"/>
            </a:br>
            <a:endParaRPr dirty="0"/>
          </a:p>
          <a:p>
            <a:pPr lvl="1"/>
            <a:r>
              <a:rPr dirty="0"/>
              <a:t>Background and supplementary material as needed</a:t>
            </a:r>
            <a:br>
              <a:rPr dirty="0"/>
            </a:br>
            <a:endParaRPr dirty="0"/>
          </a:p>
          <a:p>
            <a:pPr lvl="1"/>
            <a:r>
              <a:rPr dirty="0"/>
              <a:t>Poll to find best day for class</a:t>
            </a:r>
          </a:p>
          <a:p>
            <a:pPr lvl="0"/>
            <a:r>
              <a:rPr dirty="0"/>
              <a:t>All class meetings are recorded for on-demand viewing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Communicating with your instructors and other students is a significant aspect of participation in this course!</a:t>
            </a:r>
          </a:p>
          <a:p>
            <a:pPr lvl="0"/>
            <a:r>
              <a:rPr dirty="0"/>
              <a:t>Ask questions about the course material, homework, etc.</a:t>
            </a:r>
          </a:p>
          <a:p>
            <a:pPr lvl="0"/>
            <a:r>
              <a:rPr dirty="0"/>
              <a:t>Ask questions in the public forum so others can answer and gain from the discussion: if you have a question others do as well!</a:t>
            </a:r>
          </a:p>
          <a:p>
            <a:pPr lvl="0"/>
            <a:r>
              <a:rPr dirty="0"/>
              <a:t>Answer other students’ questions</a:t>
            </a:r>
          </a:p>
          <a:p>
            <a:pPr lvl="0"/>
            <a:r>
              <a:rPr dirty="0"/>
              <a:t>Comment on weekly graded discussion topics</a:t>
            </a:r>
          </a:p>
          <a:p>
            <a:pPr marL="0" indent="0">
              <a:buNone/>
            </a:pPr>
            <a:r>
              <a:rPr b="1" dirty="0"/>
              <a:t>Ed is the primary communications method</a:t>
            </a:r>
            <a:endParaRPr lang="en-US" b="1" dirty="0"/>
          </a:p>
          <a:p>
            <a:r>
              <a:rPr dirty="0"/>
              <a:t>Generally use public posts - okay to include code snippets</a:t>
            </a:r>
            <a:endParaRPr lang="en-US" dirty="0"/>
          </a:p>
          <a:p>
            <a:r>
              <a:rPr dirty="0"/>
              <a:t>Option to ask instructors private questions</a:t>
            </a:r>
          </a:p>
          <a:p>
            <a:pPr marL="0" lvl="0" indent="0">
              <a:buNone/>
            </a:pPr>
            <a:r>
              <a:rPr b="1" dirty="0"/>
              <a:t>Ask for the help you need!</a:t>
            </a:r>
          </a:p>
          <a:p>
            <a:r>
              <a:rPr dirty="0"/>
              <a:t>Any communications by Canvas will likely be delayed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For private matters, you can directly communicate with the instructional team:</a:t>
            </a:r>
            <a:endParaRPr lang="en-US" dirty="0"/>
          </a:p>
          <a:p>
            <a:pPr lvl="1"/>
            <a:r>
              <a:rPr lang="en-US" dirty="0"/>
              <a:t>Grades </a:t>
            </a:r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Etc. </a:t>
            </a:r>
          </a:p>
          <a:p>
            <a:r>
              <a:rPr dirty="0"/>
              <a:t>Steve Elston, Instructor, </a:t>
            </a:r>
            <a:r>
              <a:rPr lang="en-US" dirty="0"/>
              <a:t>S</a:t>
            </a:r>
            <a:r>
              <a:rPr dirty="0"/>
              <a:t>tephen</a:t>
            </a:r>
            <a:r>
              <a:rPr lang="en-US" dirty="0"/>
              <a:t> dot </a:t>
            </a:r>
            <a:r>
              <a:rPr dirty="0" err="1"/>
              <a:t>elston</a:t>
            </a:r>
            <a:r>
              <a:rPr dirty="0"/>
              <a:t> </a:t>
            </a:r>
            <a:r>
              <a:rPr lang="en-US" dirty="0"/>
              <a:t>at </a:t>
            </a:r>
            <a:r>
              <a:rPr dirty="0" err="1"/>
              <a:t>gmail</a:t>
            </a:r>
            <a:r>
              <a:rPr lang="en-US" dirty="0"/>
              <a:t> dot </a:t>
            </a:r>
            <a:r>
              <a:rPr dirty="0"/>
              <a:t>com</a:t>
            </a:r>
            <a:br>
              <a:rPr dirty="0"/>
            </a:br>
            <a:r>
              <a:rPr dirty="0" err="1"/>
              <a:t>Moustafa</a:t>
            </a:r>
            <a:r>
              <a:rPr dirty="0"/>
              <a:t> Saleh, TA, </a:t>
            </a:r>
            <a:endParaRPr lang="en-US" dirty="0"/>
          </a:p>
          <a:p>
            <a:r>
              <a:rPr dirty="0"/>
              <a:t>Tatyana Boland, TA, </a:t>
            </a:r>
          </a:p>
          <a:p>
            <a:r>
              <a:rPr b="1" dirty="0"/>
              <a:t>Office hours:</a:t>
            </a:r>
            <a:r>
              <a:rPr dirty="0"/>
              <a:t> If you need individual assistance, please ask to schedule office hours. Don’t be shy!</a:t>
            </a:r>
          </a:p>
          <a:p>
            <a:r>
              <a:rPr dirty="0"/>
              <a:t>Communications by Canvas may be </a:t>
            </a:r>
            <a:r>
              <a:rPr b="1" dirty="0"/>
              <a:t>significantly delayed!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Then, back to the lecture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Isn’t the goal of data science to build machine learning models?</a:t>
            </a:r>
          </a:p>
          <a:p>
            <a:pPr lvl="0"/>
            <a:r>
              <a:rPr dirty="0"/>
              <a:t>Not always!</a:t>
            </a:r>
          </a:p>
          <a:p>
            <a:pPr lvl="0"/>
            <a:r>
              <a:rPr dirty="0"/>
              <a:t>Often we need to understand relationships found in data</a:t>
            </a:r>
          </a:p>
          <a:p>
            <a:pPr lvl="1"/>
            <a:r>
              <a:rPr dirty="0"/>
              <a:t>Explain scientific or behavioral relationships</a:t>
            </a:r>
          </a:p>
          <a:p>
            <a:pPr lvl="1"/>
            <a:r>
              <a:rPr dirty="0"/>
              <a:t>Determine if a relationship is important</a:t>
            </a:r>
          </a:p>
          <a:p>
            <a:pPr lvl="0"/>
            <a:r>
              <a:rPr dirty="0"/>
              <a:t>Our goal is to gain deep understanding for complex problem</a:t>
            </a:r>
          </a:p>
          <a:p>
            <a:pPr lvl="1"/>
            <a:r>
              <a:rPr dirty="0"/>
              <a:t>EDA methods</a:t>
            </a:r>
          </a:p>
          <a:p>
            <a:pPr lvl="1"/>
            <a:r>
              <a:rPr dirty="0"/>
              <a:t>Statistical inference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machine learning models?</a:t>
            </a:r>
          </a:p>
          <a:p>
            <a:pPr lvl="0"/>
            <a:r>
              <a:rPr dirty="0"/>
              <a:t>Understanding relationships in data saves missteps and unexplained poor model performance</a:t>
            </a:r>
          </a:p>
          <a:p>
            <a:pPr lvl="1"/>
            <a:r>
              <a:rPr dirty="0"/>
              <a:t>Which variables are actually important?</a:t>
            </a:r>
          </a:p>
          <a:p>
            <a:pPr lvl="1"/>
            <a:r>
              <a:rPr dirty="0"/>
              <a:t>How do these variables behave?</a:t>
            </a:r>
          </a:p>
          <a:p>
            <a:pPr lvl="1"/>
            <a:r>
              <a:rPr dirty="0"/>
              <a:t>Are there errors and outliers in the data?</a:t>
            </a:r>
          </a:p>
          <a:p>
            <a:pPr lvl="1"/>
            <a:r>
              <a:rPr dirty="0"/>
              <a:t>How good is a model fit?</a:t>
            </a:r>
          </a:p>
          <a:p>
            <a:pPr lvl="0"/>
            <a:r>
              <a:rPr dirty="0"/>
              <a:t>Communications is an important component of data science</a:t>
            </a:r>
          </a:p>
          <a:p>
            <a:pPr lvl="1"/>
            <a:r>
              <a:rPr dirty="0"/>
              <a:t>Analytic results are only useful if they are understood and trusted</a:t>
            </a:r>
          </a:p>
          <a:p>
            <a:pPr lvl="1"/>
            <a:r>
              <a:rPr dirty="0"/>
              <a:t>Graphical presentation greatly assists understanding by less technical colleagues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21st Century datasets are large and complex</a:t>
            </a:r>
          </a:p>
          <a:p>
            <a:pPr lvl="0"/>
            <a:r>
              <a:rPr dirty="0"/>
              <a:t>Complexity is often harder to address than size</a:t>
            </a:r>
          </a:p>
          <a:p>
            <a:pPr lvl="0"/>
            <a:r>
              <a:rPr dirty="0"/>
              <a:t>Complexity makes understanding of relationships in data difficult</a:t>
            </a:r>
          </a:p>
          <a:p>
            <a:pPr lvl="0"/>
            <a:r>
              <a:rPr dirty="0"/>
              <a:t>Complexity addressed with computer-intensive methods</a:t>
            </a:r>
          </a:p>
          <a:p>
            <a:pPr lvl="0"/>
            <a:r>
              <a:rPr dirty="0"/>
              <a:t>Our focus is on the big ideas of computer-intensive statistics and data analysis arising in the late 20th and early 21st Centuries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is Perception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Goal:</a:t>
            </a:r>
            <a:r>
              <a:rPr dirty="0"/>
              <a:t> Communicate information visually</a:t>
            </a:r>
          </a:p>
          <a:p>
            <a:pPr lvl="0"/>
            <a:r>
              <a:rPr dirty="0"/>
              <a:t>Visualization technique maximize the information a viewer perceives</a:t>
            </a:r>
          </a:p>
          <a:p>
            <a:pPr lvl="1"/>
            <a:r>
              <a:rPr dirty="0"/>
              <a:t>Gain insights when exploring relationships in data</a:t>
            </a:r>
          </a:p>
          <a:p>
            <a:pPr lvl="1"/>
            <a:r>
              <a:rPr dirty="0"/>
              <a:t>Communicate insights to others</a:t>
            </a:r>
          </a:p>
          <a:p>
            <a:pPr lvl="0"/>
            <a:r>
              <a:rPr dirty="0"/>
              <a:t>Limits o</a:t>
            </a:r>
            <a:r>
              <a:rPr lang="en-US" dirty="0"/>
              <a:t>f</a:t>
            </a:r>
            <a:r>
              <a:rPr dirty="0"/>
              <a:t> human perception are a significant factor in understanding complex relationships</a:t>
            </a:r>
          </a:p>
          <a:p>
            <a:pPr lvl="0"/>
            <a:r>
              <a:rPr dirty="0"/>
              <a:t>Can apply results of the considerable research on human perceptions for data visualization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/>
              <a:t>Use aesthetics to improve perception</a:t>
            </a:r>
          </a:p>
          <a:p>
            <a:pPr lvl="0"/>
            <a:r>
              <a:rPr dirty="0"/>
              <a:t>We take a very broad view of the term ‘aesthetic’ here</a:t>
            </a:r>
          </a:p>
          <a:p>
            <a:pPr lvl="0"/>
            <a:r>
              <a:rPr dirty="0"/>
              <a:t>A plot aesthetics is any property of a visualization which highlight aspects of the data relationships</a:t>
            </a:r>
          </a:p>
          <a:p>
            <a:pPr lvl="0"/>
            <a:r>
              <a:rPr dirty="0"/>
              <a:t>Aesthetics are used to project additional dimensions of complex data</a:t>
            </a:r>
          </a:p>
          <a:p>
            <a:pPr lvl="1"/>
            <a:r>
              <a:rPr dirty="0"/>
              <a:t>Plots generally restricted to 2-dimensional surface</a:t>
            </a:r>
          </a:p>
          <a:p>
            <a:pPr lvl="1"/>
            <a:r>
              <a:rPr dirty="0"/>
              <a:t>Must </a:t>
            </a:r>
            <a:r>
              <a:rPr dirty="0" err="1"/>
              <a:t>projet</a:t>
            </a:r>
            <a:r>
              <a:rPr dirty="0"/>
              <a:t> multiple dimensions of complex data on 2-d surface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Organization of Plot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organize aesthetics by their effectiveness:</a:t>
            </a:r>
          </a:p>
          <a:p>
            <a:pPr marL="342900" lvl="0" indent="-342900">
              <a:buAutoNum type="arabicPeriod"/>
            </a:pPr>
            <a:r>
              <a:rPr b="1"/>
              <a:t>Easy to perceive plot aesthetics:</a:t>
            </a:r>
            <a:r>
              <a:t> help most people gain understanding of data relationships</a:t>
            </a:r>
          </a:p>
          <a:p>
            <a:pPr marL="342900" lvl="0" indent="-342900">
              <a:buAutoNum type="arabicPeriod"/>
            </a:pPr>
            <a:r>
              <a:rPr b="1"/>
              <a:t>Aesthetics with moderate perceptive power:</a:t>
            </a:r>
            <a:r>
              <a:t> useful properties to project data relationships when used sparingly</a:t>
            </a:r>
          </a:p>
          <a:p>
            <a:pPr marL="342900" lvl="0" indent="-342900">
              <a:buAutoNum type="arabicPeriod"/>
            </a:pPr>
            <a:r>
              <a:rPr b="1"/>
              <a:t>Aesthetics with limited perceptive power:</a:t>
            </a:r>
            <a:r>
              <a:t> useful within strict limits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288027"/>
              </p:ext>
            </p:extLst>
          </p:nvPr>
        </p:nvGraphicFramePr>
        <p:xfrm>
          <a:off x="337595" y="748880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plus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or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Aspect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Aspect ratio</a:t>
                </a:r>
                <a:r>
                  <a:rPr dirty="0"/>
                  <a:t> has a significant influence on how a viewer perceives a chart</a:t>
                </a:r>
              </a:p>
              <a:p>
                <a:pPr lvl="0"/>
                <a:r>
                  <a:rPr dirty="0"/>
                  <a:t>Correct aspect ratio can help highlight important relationships in complex data sets</a:t>
                </a:r>
              </a:p>
              <a:p>
                <a:pPr lvl="0"/>
                <a:r>
                  <a:rPr dirty="0"/>
                  <a:t>But, wrong aspect ratio can hide or mislead!</a:t>
                </a:r>
              </a:p>
              <a:p>
                <a:pPr lvl="0"/>
                <a:r>
                  <a:rPr dirty="0"/>
                  <a:t>We express aspect ratio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𝑤𝑖𝑑𝑡h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h𝑒𝑖𝑔h𝑡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 :1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Banking angle</a:t>
                </a:r>
                <a:r>
                  <a:rPr dirty="0"/>
                  <a:t> is key to understanding how the aspect ratio affects perception</a:t>
                </a:r>
              </a:p>
              <a:p>
                <a:pPr lvl="1"/>
                <a:r>
                  <a:rPr dirty="0"/>
                  <a:t>Humans are most sensitive to changes about 45 degrees</a:t>
                </a:r>
              </a:p>
              <a:p>
                <a:pPr lvl="1"/>
                <a:r>
                  <a:rPr dirty="0"/>
                  <a:t>Optimal banking angle controlled by aspect ratio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Changing Aspect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Longest scientific time series is the sunspot count: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     YEAR  SUNACTIVITY
## 0  1700.0          5.0
## 1  1701.0         11.0
## 2  1702.0         16.0
## 3  1703.0         23.0
## 4  1704.0         36.0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284561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58096"/>
            <a:ext cx="3381735" cy="3236527"/>
          </a:xfrm>
        </p:spPr>
        <p:txBody>
          <a:bodyPr>
            <a:normAutofit/>
          </a:bodyPr>
          <a:lstStyle/>
          <a:p>
            <a:pPr lvl="0"/>
            <a:r>
              <a:rPr sz="2400" dirty="0"/>
              <a:t>Example uses data from 1700 to 1980</a:t>
            </a:r>
          </a:p>
          <a:p>
            <a:pPr lvl="0"/>
            <a:r>
              <a:rPr sz="2400" dirty="0"/>
              <a:t>Can you perceive the asymmetry in these sunspot cycles?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9BBEC-30B2-A9ED-EDDD-886AF31B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54" y="896556"/>
            <a:ext cx="4941998" cy="387510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0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026" y="1564993"/>
            <a:ext cx="8133143" cy="1192193"/>
          </a:xfrm>
        </p:spPr>
        <p:txBody>
          <a:bodyPr>
            <a:noAutofit/>
          </a:bodyPr>
          <a:lstStyle/>
          <a:p>
            <a:pPr lvl="0"/>
            <a:r>
              <a:rPr sz="2400" dirty="0"/>
              <a:t>Notice how changing aspect ratio change perception of the asymmetry?</a:t>
            </a:r>
          </a:p>
          <a:p>
            <a:pPr lvl="0"/>
            <a:r>
              <a:rPr sz="2400" dirty="0"/>
              <a:t>Banking angle is near optimal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E00F6-7AE1-3C16-2F84-6596C47C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4" y="3003898"/>
            <a:ext cx="8785775" cy="8234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Sequential and Divergent Color Palettes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Use of </a:t>
            </a:r>
            <a:r>
              <a:rPr b="1"/>
              <a:t>color</a:t>
            </a:r>
            <a:r>
              <a:t> as an aesthetic in visualization is a complicated subject.</a:t>
            </a:r>
          </a:p>
          <a:p>
            <a:pPr lvl="0"/>
            <a:r>
              <a:t>color is often used, also often abused</a:t>
            </a:r>
          </a:p>
          <a:p>
            <a:pPr lvl="0"/>
            <a:r>
              <a:t>A </a:t>
            </a:r>
            <a:r>
              <a:rPr b="1"/>
              <a:t>qualitative palette</a:t>
            </a:r>
            <a:r>
              <a:t> is a palette of individual colors for categorical values</a:t>
            </a:r>
          </a:p>
          <a:p>
            <a:pPr lvl="0"/>
            <a:r>
              <a:rPr b="1"/>
              <a:t>Sequential palettes</a:t>
            </a:r>
            <a:r>
              <a:t> and </a:t>
            </a:r>
            <a:r>
              <a:rPr b="1"/>
              <a:t>divergent palettes</a:t>
            </a:r>
            <a:r>
              <a:t> are a sequence of colors</a:t>
            </a:r>
          </a:p>
          <a:p>
            <a:pPr lvl="1"/>
            <a:r>
              <a:t>Numeric variables</a:t>
            </a:r>
          </a:p>
          <a:p>
            <a:pPr lvl="1"/>
            <a:r>
              <a:t>Ordered categorical variable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 Weight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3867E-4F60-5C5E-702B-A8ED6D29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60" y="963126"/>
            <a:ext cx="4062713" cy="4131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 dirty="0"/>
              <a:t>Data science</a:t>
            </a:r>
            <a:r>
              <a:rPr dirty="0"/>
              <a:t> is the science of </a:t>
            </a:r>
            <a:r>
              <a:rPr b="1" dirty="0"/>
              <a:t>understanding data</a:t>
            </a:r>
          </a:p>
          <a:p>
            <a:pPr lvl="0"/>
            <a:r>
              <a:rPr dirty="0"/>
              <a:t>Complexity makes understanding difficult</a:t>
            </a:r>
          </a:p>
          <a:p>
            <a:pPr lvl="0"/>
            <a:r>
              <a:rPr dirty="0"/>
              <a:t>Statistics is the science of making </a:t>
            </a:r>
            <a:r>
              <a:rPr b="1" dirty="0"/>
              <a:t>principled inferences</a:t>
            </a:r>
            <a:r>
              <a:rPr dirty="0"/>
              <a:t> from data</a:t>
            </a:r>
          </a:p>
          <a:p>
            <a:pPr lvl="1"/>
            <a:r>
              <a:rPr dirty="0"/>
              <a:t>Inference leads to understanding</a:t>
            </a:r>
          </a:p>
          <a:p>
            <a:pPr lvl="1"/>
            <a:r>
              <a:rPr dirty="0"/>
              <a:t>Inference is becoming harder with large complex data sets</a:t>
            </a:r>
          </a:p>
          <a:p>
            <a:pPr lvl="0"/>
            <a:r>
              <a:rPr dirty="0"/>
              <a:t>Doing rigorous data science requires understanding statistics</a:t>
            </a:r>
          </a:p>
          <a:p>
            <a:pPr lvl="1"/>
            <a:r>
              <a:rPr dirty="0"/>
              <a:t>Statistical practice has advanced significantly to address large complex data sets</a:t>
            </a:r>
          </a:p>
          <a:p>
            <a:pPr lvl="1"/>
            <a:r>
              <a:rPr dirty="0"/>
              <a:t>Statistical practice now dominated by computer-intensive methods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Limits of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Regardless of the approach there are some significant limitations</a:t>
            </a:r>
          </a:p>
          <a:p>
            <a:pPr lvl="0"/>
            <a:r>
              <a:rPr dirty="0"/>
              <a:t>A significant number of people are color blind. Red-green color blindness is most common</a:t>
            </a:r>
          </a:p>
          <a:p>
            <a:pPr lvl="0"/>
            <a:r>
              <a:rPr dirty="0"/>
              <a:t>Even the best sequential or divergent palettes show only relative value of numeric variables</a:t>
            </a:r>
          </a:p>
          <a:p>
            <a:pPr lvl="0"/>
            <a:r>
              <a:rPr dirty="0"/>
              <a:t>Perception of exact numeric values is difficult, except in special cases</a:t>
            </a:r>
          </a:p>
          <a:p>
            <a:pPr lvl="0"/>
            <a:r>
              <a:rPr dirty="0"/>
              <a:t>Cannot perceive large number of colors for categories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Marker size</a:t>
            </a:r>
            <a:r>
              <a:rPr dirty="0"/>
              <a:t> is moderately effective aesthetic</a:t>
            </a:r>
          </a:p>
          <a:p>
            <a:pPr lvl="0"/>
            <a:r>
              <a:rPr dirty="0"/>
              <a:t>Used properly, marker size can highlight important </a:t>
            </a:r>
            <a:r>
              <a:rPr dirty="0" err="1"/>
              <a:t>realationships</a:t>
            </a:r>
            <a:r>
              <a:rPr dirty="0"/>
              <a:t> in complex data sets</a:t>
            </a:r>
          </a:p>
          <a:p>
            <a:pPr lvl="1"/>
            <a:r>
              <a:rPr dirty="0"/>
              <a:t>Numeric values</a:t>
            </a:r>
          </a:p>
          <a:p>
            <a:pPr lvl="1"/>
            <a:r>
              <a:rPr dirty="0"/>
              <a:t>Ordinal variables</a:t>
            </a:r>
          </a:p>
          <a:p>
            <a:pPr lvl="0"/>
            <a:r>
              <a:rPr dirty="0"/>
              <a:t>Viewers can generally perceive relative differences, but not actual values</a:t>
            </a:r>
          </a:p>
          <a:p>
            <a:pPr lvl="0"/>
            <a:r>
              <a:rPr dirty="0"/>
              <a:t>Small size differences are not </a:t>
            </a:r>
            <a:r>
              <a:rPr dirty="0" err="1"/>
              <a:t>preceptable</a:t>
            </a:r>
            <a:endParaRPr dirty="0"/>
          </a:p>
          <a:p>
            <a:pPr lvl="1"/>
            <a:r>
              <a:rPr dirty="0"/>
              <a:t>Only relative relationship in </a:t>
            </a:r>
            <a:r>
              <a:t>numeric variables</a:t>
            </a:r>
            <a:endParaRPr dirty="0"/>
          </a:p>
          <a:p>
            <a:pPr lvl="1"/>
            <a:r>
              <a:rPr dirty="0"/>
              <a:t>Limited steps of categorical variables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Engine Size by Marker Size and Price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34609-BBC2-A19D-880C-BADCFEAC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38" y="1019626"/>
            <a:ext cx="3933785" cy="40346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 Plots and Line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Line plots</a:t>
            </a:r>
            <a:r>
              <a:t> connect discrete, ordered, data points by a line</a:t>
            </a:r>
          </a:p>
          <a:p>
            <a:pPr lvl="0"/>
            <a:r>
              <a:t>Can use different colors and line pattern types to differentiate categories</a:t>
            </a:r>
            <a:br/>
            <a:endParaRPr/>
          </a:p>
          <a:p>
            <a:pPr lvl="0"/>
            <a:r>
              <a:t>Only useful for a limited number of lines on one graph</a:t>
            </a:r>
          </a:p>
          <a:p>
            <a:pPr lvl="0"/>
            <a:r>
              <a:t>Too many similar colors and line patterns on one plot leads to viewer confusion and poor perception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Limits of Line Type</a:t>
            </a:r>
          </a:p>
        </p:txBody>
      </p:sp>
      <p:pic>
        <p:nvPicPr>
          <p:cNvPr id="3" name="Picture 1" descr="01_PreceptionForScientificVisualization_files/figure-pptx/unnamed-chunk-9-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3216" y="1193799"/>
            <a:ext cx="6124512" cy="38296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Marker shape</a:t>
            </a:r>
            <a:r>
              <a:rPr dirty="0"/>
              <a:t> is useful for displaying categorical relationships</a:t>
            </a:r>
          </a:p>
          <a:p>
            <a:pPr lvl="0"/>
            <a:r>
              <a:rPr dirty="0"/>
              <a:t>This aesthetic is only useful when two conditions are met:</a:t>
            </a:r>
          </a:p>
          <a:p>
            <a:pPr lvl="1">
              <a:buAutoNum type="arabicPeriod"/>
            </a:pPr>
            <a:r>
              <a:rPr dirty="0"/>
              <a:t>The number of categories is small</a:t>
            </a:r>
          </a:p>
          <a:p>
            <a:pPr lvl="1">
              <a:buAutoNum type="arabicPeriod"/>
            </a:pPr>
            <a:r>
              <a:rPr dirty="0"/>
              <a:t>Distinctive shape are chosen for the markers</a:t>
            </a:r>
          </a:p>
          <a:p>
            <a:pPr lvl="0"/>
            <a:r>
              <a:rPr dirty="0"/>
              <a:t>Human perception limits the number of shapes humans can perceive well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Aspiration by Marker Shape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5AA76-E836-8833-45FC-7BA8DECC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03" y="905799"/>
            <a:ext cx="4916525" cy="416538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Regression lines draw viewers attention</a:t>
            </a:r>
          </a:p>
          <a:p>
            <a:pPr lvl="0"/>
            <a:r>
              <a:rPr dirty="0"/>
              <a:t>Typically use a nonlinear regression line</a:t>
            </a:r>
          </a:p>
          <a:p>
            <a:pPr lvl="1"/>
            <a:r>
              <a:rPr dirty="0"/>
              <a:t>Polynomial</a:t>
            </a:r>
          </a:p>
          <a:p>
            <a:pPr lvl="1"/>
            <a:r>
              <a:rPr dirty="0"/>
              <a:t>Splines - piece wise model</a:t>
            </a:r>
          </a:p>
          <a:p>
            <a:pPr lvl="1"/>
            <a:r>
              <a:rPr dirty="0" err="1"/>
              <a:t>Lowess</a:t>
            </a:r>
            <a:r>
              <a:rPr dirty="0"/>
              <a:t> - local nonlinear regression</a:t>
            </a:r>
          </a:p>
          <a:p>
            <a:pPr lvl="0"/>
            <a:r>
              <a:rPr dirty="0"/>
              <a:t>Bootstrap confidence intervals show range of probable trends</a:t>
            </a:r>
          </a:p>
          <a:p>
            <a:pPr lvl="1"/>
            <a:r>
              <a:rPr dirty="0"/>
              <a:t>More about bootstrap resampling later</a:t>
            </a:r>
          </a:p>
          <a:p>
            <a:pPr lvl="0"/>
            <a:r>
              <a:rPr dirty="0"/>
              <a:t>Ideally want strait line relationship</a:t>
            </a:r>
          </a:p>
          <a:p>
            <a:pPr lvl="1"/>
            <a:r>
              <a:rPr dirty="0"/>
              <a:t>Nonlinear relationships often arise from non-Normal distributions</a:t>
            </a:r>
          </a:p>
          <a:p>
            <a:pPr lvl="1"/>
            <a:r>
              <a:rPr dirty="0"/>
              <a:t>Linear relationship is more intuitive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0348" cy="6440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821" y="1257782"/>
            <a:ext cx="3008313" cy="27581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Regression lines highlight the trends for gas and diesel engines</a:t>
            </a:r>
            <a:endParaRPr lang="en-US" sz="2400" dirty="0"/>
          </a:p>
          <a:p>
            <a:r>
              <a:rPr lang="en-US" sz="2400" dirty="0"/>
              <a:t>Second order polynomial fit</a:t>
            </a:r>
          </a:p>
          <a:p>
            <a:pPr marL="0" lvl="0" indent="0">
              <a:buNone/>
            </a:pP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B116F-E19D-1516-0525-7FC9747D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12" y="877531"/>
            <a:ext cx="4741441" cy="419472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77513" cy="5745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753108" cy="33192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What are the distributions of these variables?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F1663-9402-EF84-48A2-110F382F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0" y="1535575"/>
            <a:ext cx="8376787" cy="30019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FB93D-789E-48C3-F73E-0D1ECA8E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4537517"/>
            <a:ext cx="8229600" cy="5360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Notice the right skew of these distributions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3035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Our focus is on the big ideas of computer-intensive statistics and data analysis arising in the late 20th and early 21st Centuries</a:t>
            </a:r>
          </a:p>
          <a:p>
            <a:pPr lvl="0"/>
            <a:r>
              <a:rPr b="1" dirty="0"/>
              <a:t>Exploratory data analysis (EDA)</a:t>
            </a:r>
            <a:r>
              <a:rPr dirty="0"/>
              <a:t> to understand relationships in big complex data sets</a:t>
            </a:r>
          </a:p>
          <a:p>
            <a:pPr lvl="0"/>
            <a:r>
              <a:rPr b="1" dirty="0"/>
              <a:t>Foundations of algorithms</a:t>
            </a:r>
            <a:r>
              <a:rPr dirty="0"/>
              <a:t> used throughout statistics and machine learning such as maximum likelihood</a:t>
            </a:r>
          </a:p>
          <a:p>
            <a:pPr lvl="0"/>
            <a:r>
              <a:rPr b="1" dirty="0"/>
              <a:t>Computer intensive resampling methods</a:t>
            </a:r>
            <a:r>
              <a:rPr dirty="0"/>
              <a:t> for building models and inference, </a:t>
            </a:r>
            <a:r>
              <a:rPr b="1" dirty="0"/>
              <a:t>Bootstrapping</a:t>
            </a:r>
            <a:r>
              <a:rPr dirty="0"/>
              <a:t> and </a:t>
            </a:r>
            <a:r>
              <a:rPr b="1" dirty="0"/>
              <a:t>MCMC Bayes</a:t>
            </a:r>
            <a:endParaRPr dirty="0"/>
          </a:p>
          <a:p>
            <a:pPr lvl="0"/>
            <a:r>
              <a:rPr b="1" dirty="0"/>
              <a:t>Large scale and sparse models</a:t>
            </a:r>
            <a:r>
              <a:rPr dirty="0"/>
              <a:t> for complex and high-dimensional data sets</a:t>
            </a:r>
          </a:p>
          <a:p>
            <a:pPr lvl="0"/>
            <a:r>
              <a:rPr b="1" dirty="0"/>
              <a:t>Non-Normal</a:t>
            </a:r>
            <a:r>
              <a:rPr dirty="0"/>
              <a:t> response models</a:t>
            </a:r>
          </a:p>
          <a:p>
            <a:pPr lvl="0"/>
            <a:r>
              <a:rPr b="1" dirty="0"/>
              <a:t>Bayesian hierarchical models</a:t>
            </a:r>
            <a:r>
              <a:rPr dirty="0"/>
              <a:t> for complex relationships</a:t>
            </a:r>
          </a:p>
          <a:p>
            <a:pPr lvl="0"/>
            <a:r>
              <a:rPr b="1" dirty="0"/>
              <a:t>Modern time series and forecasting algorithms</a:t>
            </a:r>
            <a:r>
              <a:rPr dirty="0"/>
              <a:t> for data with serial correlation</a:t>
            </a:r>
          </a:p>
          <a:p>
            <a:pPr lvl="0"/>
            <a:r>
              <a:rPr b="1" dirty="0"/>
              <a:t>Robust statistics</a:t>
            </a:r>
            <a:r>
              <a:rPr dirty="0"/>
              <a:t> to deal with data violating model assumptions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Want distribution closer to Normal</a:t>
                </a:r>
              </a:p>
              <a:p>
                <a:pPr lvl="0"/>
                <a:r>
                  <a:rPr dirty="0"/>
                  <a:t>Many possible transformations</a:t>
                </a:r>
              </a:p>
              <a:p>
                <a:pPr lvl="1"/>
                <a:r>
                  <a:rPr b="1" dirty="0"/>
                  <a:t>Logarithmic:</a:t>
                </a:r>
                <a:r>
                  <a:rPr dirty="0"/>
                  <a:t> Often good choice for variables with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b="1" dirty="0"/>
                  <a:t>Square and square root:</a:t>
                </a:r>
                <a:r>
                  <a:rPr dirty="0"/>
                  <a:t> Good choice for many physical systems</a:t>
                </a:r>
              </a:p>
              <a:p>
                <a:pPr lvl="1"/>
                <a:r>
                  <a:rPr b="1" dirty="0"/>
                  <a:t>Power transformation:</a:t>
                </a:r>
                <a:r>
                  <a:rPr dirty="0"/>
                  <a:t> Find best fit transformation</a:t>
                </a:r>
              </a:p>
              <a:p>
                <a:pPr lvl="1"/>
                <a:r>
                  <a:rPr b="1" dirty="0"/>
                  <a:t>Fit to parametric distribution:</a:t>
                </a:r>
                <a:r>
                  <a:rPr dirty="0"/>
                  <a:t> Test if variable follows a known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Multiple algorithms have been developed</a:t>
                </a:r>
              </a:p>
              <a:p>
                <a:pPr lvl="1"/>
                <a:r>
                  <a:rPr dirty="0"/>
                  <a:t>Box-Cox, the first and still widely used for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Yeo-Johnson, works for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Box-Cox transform fits a value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that minimizes error with respect to a Normal distribution</a:t>
                </a:r>
              </a:p>
              <a:p>
                <a:pPr lvl="0"/>
                <a:r>
                  <a:rPr dirty="0"/>
                  <a:t>See the </a:t>
                </a:r>
                <a:r>
                  <a:rPr dirty="0">
                    <a:hlinkClick r:id="rId2"/>
                  </a:rPr>
                  <a:t>Scikit-Learn Users’ Guide</a:t>
                </a:r>
                <a:r>
                  <a:rPr dirty="0"/>
                  <a:t> for more details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15" y="934904"/>
            <a:ext cx="7682189" cy="5371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</a:t>
            </a:r>
            <a:r>
              <a:rPr lang="en-US" dirty="0"/>
              <a:t>ed</a:t>
            </a:r>
            <a:r>
              <a:rPr dirty="0"/>
              <a:t> distributions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C27C7-D032-AD57-8671-7F5607A1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5" y="1472062"/>
            <a:ext cx="8202797" cy="296449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669FA-B2D8-4B84-ECB0-0D36101E5A3F}"/>
              </a:ext>
            </a:extLst>
          </p:cNvPr>
          <p:cNvSpPr txBox="1">
            <a:spLocks/>
          </p:cNvSpPr>
          <p:nvPr/>
        </p:nvSpPr>
        <p:spPr>
          <a:xfrm>
            <a:off x="742181" y="4469489"/>
            <a:ext cx="8300231" cy="4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Distribution of logarithm of the curb weight is nearly symmetric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220"/>
            <a:ext cx="2772137" cy="34444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 the distributions</a:t>
            </a:r>
          </a:p>
          <a:p>
            <a:pPr marL="0" lvl="0" indent="0">
              <a:buNone/>
            </a:pPr>
            <a:r>
              <a:rPr dirty="0"/>
              <a:t>Distribution of logarithm of the curb weight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The plots are fairly similar, log-log with less dispersion </a:t>
            </a:r>
            <a:endParaRPr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2139F-05BC-6517-43F1-8B97D077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01" y="1150220"/>
            <a:ext cx="6079105" cy="36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4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Regression Line and </a:t>
            </a:r>
            <a:r>
              <a:rPr dirty="0" err="1"/>
              <a:t>Tramsformation</a:t>
            </a:r>
            <a:r>
              <a:rPr dirty="0"/>
              <a:t>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Transform the distributions</a:t>
                </a:r>
              </a:p>
              <a:p>
                <a:pPr marL="0" lvl="0" indent="0">
                  <a:buNone/>
                </a:pPr>
                <a:r>
                  <a:rPr dirty="0"/>
                  <a:t>Distribution of power transformed price,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=−0.64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Transformed distribution has minimal skew!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  <a:blipFill>
                <a:blip r:embed="rId2"/>
                <a:stretch>
                  <a:fillRect l="-3320" t="-1436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5261806-6831-AA73-8714-4C00EAD1F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465" y="1435260"/>
            <a:ext cx="5656566" cy="333967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CFCB4-8358-1EA4-9BC4-B2A4A51F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77" y="993781"/>
            <a:ext cx="5656449" cy="394374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007566-6100-A41C-BAE1-CF241058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5660"/>
            <a:ext cx="2826152" cy="313274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Second order polynomial fit</a:t>
            </a:r>
            <a:r>
              <a:rPr lang="en-US" dirty="0"/>
              <a:t> to transformed variables     </a:t>
            </a:r>
          </a:p>
          <a:p>
            <a:pPr marL="0" lvl="0" indent="0">
              <a:buNone/>
            </a:pPr>
            <a:r>
              <a:rPr lang="en-US" dirty="0"/>
              <a:t>Regression lines are nearly strait! 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66"/>
            <a:ext cx="8229600" cy="393925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We have explored these key points</a:t>
            </a:r>
            <a:endParaRPr lang="en-US" dirty="0"/>
          </a:p>
          <a:p>
            <a:r>
              <a:rPr lang="en-US" dirty="0"/>
              <a:t>Visualization is a powerful EDA method</a:t>
            </a:r>
          </a:p>
          <a:p>
            <a:r>
              <a:rPr lang="en-US" dirty="0"/>
              <a:t>Understand relationships in data</a:t>
            </a:r>
          </a:p>
          <a:p>
            <a:r>
              <a:rPr lang="en-US" dirty="0"/>
              <a:t>Communicate data science insights</a:t>
            </a:r>
          </a:p>
          <a:p>
            <a:pPr lvl="0"/>
            <a:r>
              <a:rPr dirty="0"/>
              <a:t>Proper use of plot aesthetics enable projection of multiple dimensions of complex data onto the 2-dimensional plot surface.</a:t>
            </a:r>
          </a:p>
          <a:p>
            <a:pPr lvl="0"/>
            <a:r>
              <a:rPr dirty="0"/>
              <a:t>All plot aesthetics have limitations which must be understood to use them effectively</a:t>
            </a:r>
          </a:p>
          <a:p>
            <a:pPr lvl="0"/>
            <a:r>
              <a:rPr dirty="0"/>
              <a:t>The effectiveness of a plot aesthetic varies with the type and the application</a:t>
            </a:r>
          </a:p>
          <a:p>
            <a:pPr lvl="0"/>
            <a:r>
              <a:rPr dirty="0"/>
              <a:t>Regression lines help to focus viewer on trends</a:t>
            </a:r>
          </a:p>
          <a:p>
            <a:pPr lvl="0"/>
            <a:r>
              <a:rPr dirty="0"/>
              <a:t>Transformations to linear relationships can be informative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66"/>
            <a:ext cx="8229600" cy="39392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We have explored these key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3F078-DC3C-D583-AC59-E1F4F96CADF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6" y="2281614"/>
            <a:ext cx="2960914" cy="10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5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0"/>
            <a:ext cx="8229600" cy="36617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This fast-moving survey course helps build your toolbox for modeling complex data</a:t>
            </a:r>
          </a:p>
          <a:p>
            <a:pPr lvl="0"/>
            <a:r>
              <a:rPr dirty="0"/>
              <a:t>Broad introduction to the theoretical and methodological basis of data science</a:t>
            </a:r>
          </a:p>
          <a:p>
            <a:pPr lvl="1"/>
            <a:r>
              <a:rPr dirty="0"/>
              <a:t>Conditional probability theory</a:t>
            </a:r>
          </a:p>
          <a:p>
            <a:pPr lvl="1"/>
            <a:r>
              <a:rPr dirty="0"/>
              <a:t>Sampling theory</a:t>
            </a:r>
          </a:p>
          <a:p>
            <a:pPr lvl="1"/>
            <a:r>
              <a:rPr dirty="0"/>
              <a:t>Statistical estimation theory - classical and resampling based</a:t>
            </a:r>
          </a:p>
          <a:p>
            <a:pPr lvl="0"/>
            <a:r>
              <a:rPr dirty="0"/>
              <a:t>Understand models for complex datasets</a:t>
            </a:r>
          </a:p>
          <a:p>
            <a:pPr lvl="1"/>
            <a:r>
              <a:rPr dirty="0"/>
              <a:t>Understanding data relationships and inference</a:t>
            </a:r>
          </a:p>
          <a:p>
            <a:pPr lvl="1"/>
            <a:r>
              <a:rPr dirty="0"/>
              <a:t>How these methods work and when to used them</a:t>
            </a:r>
          </a:p>
          <a:p>
            <a:pPr lvl="1"/>
            <a:r>
              <a:rPr dirty="0"/>
              <a:t>How confident should we be in our inferences?</a:t>
            </a:r>
          </a:p>
          <a:p>
            <a:pPr lvl="0"/>
            <a:r>
              <a:rPr dirty="0"/>
              <a:t>Moving beyond a cookbook or blog post approach to data 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Instructor: Steve Elston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3335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dirty="0"/>
              <a:t>Data science consultant with several decades of experience</a:t>
            </a:r>
          </a:p>
          <a:p>
            <a:pPr lvl="0"/>
            <a:r>
              <a:rPr dirty="0"/>
              <a:t>Instructor for Harvard since 2016</a:t>
            </a:r>
          </a:p>
          <a:p>
            <a:pPr lvl="0"/>
            <a:r>
              <a:rPr dirty="0"/>
              <a:t>Lead team that commercialized Bell Labs S, now open source R</a:t>
            </a:r>
          </a:p>
          <a:p>
            <a:pPr lvl="0"/>
            <a:r>
              <a:rPr dirty="0"/>
              <a:t>Company co-founder and held executive positions in several industries</a:t>
            </a:r>
          </a:p>
          <a:p>
            <a:pPr lvl="0"/>
            <a:r>
              <a:rPr dirty="0"/>
              <a:t>Creator of multiple edX courses, author of </a:t>
            </a:r>
            <a:r>
              <a:rPr dirty="0" err="1"/>
              <a:t>O’Reily</a:t>
            </a:r>
            <a:r>
              <a:rPr dirty="0"/>
              <a:t> books and articles</a:t>
            </a:r>
          </a:p>
          <a:p>
            <a:pPr lvl="0"/>
            <a:r>
              <a:rPr dirty="0"/>
              <a:t>Holder of 5 issued patents</a:t>
            </a:r>
          </a:p>
          <a:p>
            <a:pPr lvl="0"/>
            <a:r>
              <a:rPr dirty="0"/>
              <a:t>BS, physics and math (minor), University of New Mexico</a:t>
            </a:r>
          </a:p>
          <a:p>
            <a:pPr lvl="0"/>
            <a:r>
              <a:rPr dirty="0"/>
              <a:t>MS and PhD, geophysics, Princeton University – NSF, John von Neuman Supercomputing Fellow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Teaching Assistant: Moustafa Saleh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A principal data scientist at Oracle Cloud</a:t>
            </a:r>
            <a:br/>
            <a:endParaRPr/>
          </a:p>
          <a:p>
            <a:pPr lvl="0"/>
            <a:r>
              <a:t>Received PhD in computer science from University of Texas at San Antonio</a:t>
            </a:r>
            <a:br/>
            <a:endParaRPr/>
          </a:p>
          <a:p>
            <a:pPr lvl="0"/>
            <a:r>
              <a:t>Worked previously at Microsoft’s Advanced Threats Protection team developing ML solutions for malware detection</a:t>
            </a:r>
            <a:br/>
            <a:endParaRPr/>
          </a:p>
          <a:p>
            <a:pPr lvl="0"/>
            <a:r>
              <a:t>Research mainly focused on applying machine learning solutions to cyber-security challenges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Teaching Assistant: Tatyana Boland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MBA in Finance from Texas A&amp;M</a:t>
            </a:r>
          </a:p>
          <a:p>
            <a:pPr lvl="0"/>
            <a:r>
              <a:rPr dirty="0"/>
              <a:t>MLA from Harvard Extension School in Sustainability &amp; Environmental Management</a:t>
            </a:r>
          </a:p>
          <a:p>
            <a:pPr lvl="0"/>
            <a:r>
              <a:rPr dirty="0"/>
              <a:t>BA in Political Science from University of Washington</a:t>
            </a:r>
          </a:p>
          <a:p>
            <a:pPr lvl="0"/>
            <a:r>
              <a:rPr dirty="0"/>
              <a:t>Worked previously at Oracle OCI as Principal Technical Program Manager in Physical Networking team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Undergraduate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695408"/>
              </p:ext>
            </p:extLst>
          </p:nvPr>
        </p:nvGraphicFramePr>
        <p:xfrm>
          <a:off x="457200" y="1193800"/>
          <a:ext cx="822960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372FE0-27C5-4B92-A0A7-0D2DB491A27E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x^{(\\lambda)}_i = \\begin{cases}      \\frac{x^{\\lambda}_i - 1}{\\lambda},\\ if \\lambda \\ne 0 \\\\      ln(x_i),\\ if \\lambda = 0\\end{cases} \n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2271</Words>
  <Application>Microsoft Office PowerPoint</Application>
  <PresentationFormat>On-screen Show (16:9)</PresentationFormat>
  <Paragraphs>327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Courier</vt:lpstr>
      <vt:lpstr>Office Theme</vt:lpstr>
      <vt:lpstr>Perception for Scientific Visualization</vt:lpstr>
      <vt:lpstr>Why This Course?</vt:lpstr>
      <vt:lpstr>Why This Course?</vt:lpstr>
      <vt:lpstr>What We’ll Cover</vt:lpstr>
      <vt:lpstr>Course Objectives</vt:lpstr>
      <vt:lpstr>Instructor: Steve Elston</vt:lpstr>
      <vt:lpstr>Teaching Assistant: Moustafa Saleh</vt:lpstr>
      <vt:lpstr>Teaching Assistant: Tatyana Boland</vt:lpstr>
      <vt:lpstr>Grading: Undergraduate</vt:lpstr>
      <vt:lpstr>Grading: Graduate</vt:lpstr>
      <vt:lpstr>Assignments</vt:lpstr>
      <vt:lpstr>Grading: Graduate</vt:lpstr>
      <vt:lpstr>Late Assignment Policy</vt:lpstr>
      <vt:lpstr>Class Schedule</vt:lpstr>
      <vt:lpstr>Communications</vt:lpstr>
      <vt:lpstr>Communications</vt:lpstr>
      <vt:lpstr>Poll</vt:lpstr>
      <vt:lpstr>Why Exploration and Visualization?</vt:lpstr>
      <vt:lpstr>Why Exploration and Visualization?</vt:lpstr>
      <vt:lpstr>Why is Perception Important?</vt:lpstr>
      <vt:lpstr>Use Aesthetics to Improve Perception</vt:lpstr>
      <vt:lpstr>Organization of Plot Aesthetics</vt:lpstr>
      <vt:lpstr>Properties of Common Aesthetics</vt:lpstr>
      <vt:lpstr>Aspect Ratio</vt:lpstr>
      <vt:lpstr>Example of Changing Aspect Ratio</vt:lpstr>
      <vt:lpstr>Example of Changing Aspect Ratio</vt:lpstr>
      <vt:lpstr>Example of Changing Aspect Ratio</vt:lpstr>
      <vt:lpstr>Sequential and Divergent Color Palettes</vt:lpstr>
      <vt:lpstr>Auto Weight by Sequential Color Palette</vt:lpstr>
      <vt:lpstr>Limits of color</vt:lpstr>
      <vt:lpstr>Marker Size</vt:lpstr>
      <vt:lpstr>Engine Size by Marker Size and Price by Sequential Color Palette</vt:lpstr>
      <vt:lpstr>Line Plots and Line Type</vt:lpstr>
      <vt:lpstr>Limits of Line Type</vt:lpstr>
      <vt:lpstr>Marker Shape</vt:lpstr>
      <vt:lpstr>Aspiration by Marker Shape</vt:lpstr>
      <vt:lpstr>Regression Lines</vt:lpstr>
      <vt:lpstr>Regression Line and Transformation Example</vt:lpstr>
      <vt:lpstr>Regression Line and Transformation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for Scientific Visualization</dc:title>
  <dc:creator>Steve Elston</dc:creator>
  <cp:keywords/>
  <cp:lastModifiedBy>Stephen Elston</cp:lastModifiedBy>
  <cp:revision>54</cp:revision>
  <dcterms:created xsi:type="dcterms:W3CDTF">2024-08-02T01:47:37Z</dcterms:created>
  <dcterms:modified xsi:type="dcterms:W3CDTF">2024-08-16T02:24:16Z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09/04/2023</vt:lpwstr>
  </property>
  <property fmtid="{D5CDD505-2E9C-101B-9397-08002B2CF9AE}" pid="3" name="output">
    <vt:lpwstr/>
  </property>
</Properties>
</file>