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9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4" r:id="rId19"/>
    <p:sldId id="272" r:id="rId20"/>
    <p:sldId id="285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79" r:id="rId29"/>
    <p:sldId id="281" r:id="rId30"/>
    <p:sldId id="28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5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0935-8C25-438A-84D4-96B1DB83347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5FD2-BF1D-4323-8242-C1E03AB0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5FD2-BF1D-4323-8242-C1E03AB0C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De_Morgan%27s_la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When One Thing Depends on Another; Conditional Probability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Mutual Exclusivity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Intersection between </a:t>
                </a:r>
                <a:r>
                  <a:rPr lang="en-US" b="1" dirty="0"/>
                  <a:t>mutually exclusive </a:t>
                </a:r>
                <a:r>
                  <a:rPr lang="en-US" dirty="0"/>
                  <a:t>events is an empty set: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If events in A are </a:t>
                </a:r>
                <a:r>
                  <a:rPr lang="en-US" b="1" dirty="0"/>
                  <a:t>mutually exclusive</a:t>
                </a:r>
                <a:r>
                  <a:rPr lang="en-US" dirty="0"/>
                  <a:t> of events in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And,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Distributions and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Bayes’ theorem</a:t>
                </a:r>
                <a:r>
                  <a:rPr lang="en-US" dirty="0"/>
                  <a:t>, also known as </a:t>
                </a:r>
                <a:r>
                  <a:rPr lang="en-US" b="1" dirty="0"/>
                  <a:t>Bayes’ rule</a:t>
                </a:r>
                <a:r>
                  <a:rPr lang="en-US" dirty="0"/>
                  <a:t>, is a powerful tool to think about and analyze conditional probabilities</a:t>
                </a:r>
              </a:p>
              <a:p>
                <a:pPr lvl="0"/>
                <a:r>
                  <a:rPr lang="en-US" dirty="0"/>
                  <a:t>We can derive Bayes Theorem starting with the following relationships: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Leading to: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Which is Bayes’ theorem!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  <a:blipFill>
                <a:blip r:embed="rId2"/>
                <a:stretch>
                  <a:fillRect l="-741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interpret Bayes’ theorem in a useful way?</a:t>
                </a:r>
              </a:p>
              <a:p>
                <a:pPr lvl="0"/>
                <a:r>
                  <a:rPr dirty="0"/>
                  <a:t>Consider an example using Bayes Theorem for an </a:t>
                </a:r>
                <a:r>
                  <a:rPr b="1" dirty="0"/>
                  <a:t>hypothesis test</a:t>
                </a:r>
                <a:r>
                  <a:rPr dirty="0"/>
                  <a:t> given some data or </a:t>
                </a:r>
                <a:r>
                  <a:rPr b="1" dirty="0"/>
                  <a:t>evidence</a:t>
                </a:r>
              </a:p>
              <a:p>
                <a:pPr lvl="0"/>
                <a:r>
                  <a:rPr dirty="0"/>
                  <a:t>We must make an assertion of our </a:t>
                </a:r>
                <a:r>
                  <a:rPr b="1" dirty="0"/>
                  <a:t>prior probability</a:t>
                </a:r>
                <a:r>
                  <a:rPr lang="en-US" b="1" dirty="0"/>
                  <a:t> </a:t>
                </a:r>
                <a:r>
                  <a:rPr dirty="0"/>
                  <a:t>that the hypothesis is true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also must choose a </a:t>
                </a:r>
                <a:r>
                  <a:rPr b="1" dirty="0"/>
                  <a:t>likelihood function </a:t>
                </a:r>
                <a:r>
                  <a:rPr lang="en-US" dirty="0"/>
                  <a:t>for</a:t>
                </a:r>
                <a:r>
                  <a:rPr dirty="0"/>
                  <a:t> the evidence given the hypothesis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𝐿𝑖𝑘𝑒𝑙𝑖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𝑜𝑜𝑑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Now, we can think of Bayes’ theorem in the following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pPr lvl="0"/>
                <a:r>
                  <a:rPr lang="en-US" dirty="0"/>
                  <a:t>We discuss selection of prior probability distributions and likelihood functions in subsequent lessons</a:t>
                </a:r>
              </a:p>
              <a:p>
                <a:pPr lvl="0"/>
                <a:r>
                  <a:rPr lang="en-US" dirty="0"/>
                  <a:t>The denominator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</a:t>
                </a:r>
                <a:r>
                  <a:rPr lang="en-US" b="1" dirty="0"/>
                  <a:t>partition function</a:t>
                </a:r>
                <a:r>
                  <a:rPr lang="en-US" dirty="0"/>
                  <a:t> is problematic</a:t>
                </a:r>
              </a:p>
              <a:p>
                <a:pPr lvl="1"/>
                <a:r>
                  <a:rPr lang="en-US" dirty="0"/>
                  <a:t>Required to normalize the posterior distribution to range: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𝑎𝑙𝑡𝑒𝑟𝑛𝑎𝑡𝑖𝑣𝑒𝑠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𝑎𝑙𝑡𝑒𝑟𝑛𝑎𝑡𝑖𝑣𝑒𝑠</m:t>
                              </m:r>
                            </m:sub>
                            <m:sup/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𝐿𝑖𝑘𝑒𝑙𝑖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500" dirty="0"/>
              </a:p>
              <a:p>
                <a:pPr marL="0" lvl="0" indent="0">
                  <a:buNone/>
                </a:pPr>
                <a:r>
                  <a:rPr lang="en-US" dirty="0"/>
                  <a:t>This is a formidable problem!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0032" y="1018525"/>
                <a:ext cx="8229600" cy="404115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Hemophilia is a serious genetic condition expressed on any X chromosome</a:t>
                </a:r>
              </a:p>
              <a:p>
                <a:pPr lvl="0"/>
                <a:r>
                  <a:rPr lang="en-US" dirty="0"/>
                  <a:t>Women have two X chromosomes and are unlikely to exhibit hemophilia</a:t>
                </a:r>
              </a:p>
              <a:p>
                <a:pPr lvl="1"/>
                <a:r>
                  <a:rPr lang="en-US" sz="2300" dirty="0"/>
                  <a:t>One X chromosome inherited from each parent</a:t>
                </a:r>
              </a:p>
              <a:p>
                <a:pPr lvl="1"/>
                <a:r>
                  <a:rPr lang="en-US" sz="2300" dirty="0"/>
                  <a:t>Must inherit hemophilia from both parents – very low probability</a:t>
                </a:r>
              </a:p>
              <a:p>
                <a:pPr lvl="0"/>
                <a:r>
                  <a:rPr lang="en-US" dirty="0"/>
                  <a:t>Men have one X chromosome and one Y chromosome</a:t>
                </a:r>
              </a:p>
              <a:p>
                <a:pPr lvl="1"/>
                <a:r>
                  <a:rPr lang="en-US" sz="2300" dirty="0"/>
                  <a:t>Inherit Y chromosome from the father</a:t>
                </a:r>
              </a:p>
              <a:p>
                <a:pPr lvl="1"/>
                <a:r>
                  <a:rPr lang="en-US" sz="2300" dirty="0"/>
                  <a:t>Inherit X chromosome, and possibly hemophilia, from the mother</a:t>
                </a:r>
              </a:p>
              <a:p>
                <a:pPr lvl="0"/>
                <a:r>
                  <a:rPr lang="en-US" dirty="0"/>
                  <a:t>Say a woman has a brother who exhibits hemophilia</a:t>
                </a:r>
              </a:p>
              <a:p>
                <a:pPr lvl="1"/>
                <a:r>
                  <a:rPr lang="en-US" sz="2300" dirty="0"/>
                  <a:t>X chromosome expression for woman’s mother is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300" dirty="0"/>
                  <a:t> brother has hemophilia with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  <a:p>
                <a:pPr lvl="1"/>
                <a:r>
                  <a:rPr lang="en-US" sz="2300" dirty="0"/>
                  <a:t>Woman’s father does not exhibit hemophilia,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300" dirty="0"/>
                  <a:t> father has hemophilia with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  <a:p>
                <a:r>
                  <a:rPr lang="en-US" sz="2600" dirty="0"/>
                  <a:t>Our </a:t>
                </a:r>
                <a:r>
                  <a:rPr lang="en-US" sz="2600" b="1" dirty="0"/>
                  <a:t>prior belief </a:t>
                </a:r>
                <a:r>
                  <a:rPr lang="en-US" sz="2600" dirty="0"/>
                  <a:t>that woman carries the genetic marker for hemophilia given parents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𝑚𝑜𝑡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</m:d>
                    </m:oMath>
                  </m:oMathPara>
                </a14:m>
                <a:endParaRPr lang="en-US" sz="2300" b="0" i="0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032" y="1018525"/>
                <a:ext cx="8229600" cy="4041155"/>
              </a:xfrm>
              <a:blipFill>
                <a:blip r:embed="rId2"/>
                <a:stretch>
                  <a:fillRect l="-519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evidence the woman has two sons (not identical twins) with no expression of hemophilia</a:t>
                </a:r>
              </a:p>
              <a:p>
                <a:pPr lvl="0"/>
                <a:r>
                  <a:rPr lang="en-US" dirty="0"/>
                  <a:t>What is the likelihood for the two sons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not having hemophilia?</a:t>
                </a:r>
              </a:p>
              <a:p>
                <a:pPr lvl="0"/>
                <a:r>
                  <a:rPr lang="en-US" dirty="0"/>
                  <a:t>Two possible hypotheses with </a:t>
                </a:r>
                <a:r>
                  <a:rPr lang="en-US" b="1" dirty="0"/>
                  <a:t>likelihood</a:t>
                </a:r>
              </a:p>
              <a:p>
                <a:pPr lvl="1"/>
                <a:r>
                  <a:rPr lang="en-US" b="1" dirty="0"/>
                  <a:t>Case 1: </a:t>
                </a:r>
                <a:r>
                  <a:rPr lang="en-US" dirty="0"/>
                  <a:t>woman caries one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Case 2:</a:t>
                </a:r>
                <a:r>
                  <a:rPr lang="en-US" dirty="0"/>
                  <a:t> woman does not carry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100" dirty="0"/>
              </a:p>
              <a:p>
                <a:pPr marL="0" lvl="0" indent="0">
                  <a:buNone/>
                </a:pPr>
                <a:r>
                  <a:rPr lang="en-US" dirty="0"/>
                  <a:t>Note: we are neglecting the very low probability of a mutations in one of the sons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now define all the quantities we need:   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Prior probability of hypothesis, no marker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Likelihood of hypothesis, no marker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Prior probability of hypothesis, marker,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Likelihood of hypothesis, marker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984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2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Given the </a:t>
                </a:r>
                <a:r>
                  <a:rPr lang="en-US" b="1" dirty="0"/>
                  <a:t>evidence</a:t>
                </a:r>
                <a:r>
                  <a:rPr lang="en-US" dirty="0"/>
                  <a:t> of two sons without hemophilia we </a:t>
                </a:r>
                <a:r>
                  <a:rPr lang="en-US" b="1" dirty="0"/>
                  <a:t>update our </a:t>
                </a:r>
                <a:r>
                  <a:rPr lang="en-US" b="1"/>
                  <a:t>belief </a:t>
                </a:r>
                <a:r>
                  <a:rPr lang="en-US"/>
                  <a:t>for </a:t>
                </a:r>
                <a:r>
                  <a:rPr lang="en-US" dirty="0"/>
                  <a:t>the woman carrying the disease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𝑏𝑒𝑙𝑖𝑒𝑓</m:t>
                          </m:r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ar-AE" dirty="0"/>
                            <m:t> 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𝑏𝑒𝑙𝑖𝑒𝑓</m:t>
                          </m:r>
                        </m:lim>
                      </m:limLow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9849"/>
              </a:xfrm>
              <a:blipFill>
                <a:blip r:embed="rId2"/>
                <a:stretch>
                  <a:fillRect l="-1111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5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Example, it is often the case that only one or a few parameters of a joint distribution will be of interest</a:t>
                </a:r>
              </a:p>
              <a:p>
                <a:pPr lvl="1"/>
                <a:r>
                  <a:rPr sz="2000" dirty="0"/>
                  <a:t>In other words, we are interested in the marginal distribution of these parameters</a:t>
                </a:r>
              </a:p>
              <a:p>
                <a:pPr lvl="1"/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708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Many real-world random variables depend on other random variables</a:t>
                </a:r>
              </a:p>
              <a:p>
                <a:pPr lvl="0"/>
                <a:r>
                  <a:rPr dirty="0"/>
                  <a:t>Statistical models of complex processes invariably require the use of </a:t>
                </a:r>
                <a:r>
                  <a:rPr b="1" dirty="0"/>
                  <a:t>conditional probability distributions</a:t>
                </a:r>
              </a:p>
              <a:p>
                <a:pPr lvl="0"/>
                <a:r>
                  <a:rPr b="1" dirty="0"/>
                  <a:t>Conditional probability</a:t>
                </a:r>
                <a:r>
                  <a:rPr dirty="0"/>
                  <a:t> is the probability that event A occurs given that event B has occurred</a:t>
                </a:r>
              </a:p>
              <a:p>
                <a:pPr lvl="0"/>
                <a:r>
                  <a:rPr dirty="0"/>
                  <a:t>Write the conditional probability of A given B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Example:</a:t>
                </a:r>
                <a:r>
                  <a:rPr dirty="0"/>
                  <a:t> Model of the probability of contracting the infectious disease, depends on other variables</a:t>
                </a:r>
              </a:p>
              <a:p>
                <a:pPr lvl="1"/>
                <a:r>
                  <a:rPr dirty="0"/>
                  <a:t>In more technical terms, the probability of contracting the disease is </a:t>
                </a:r>
                <a:r>
                  <a:rPr b="1" dirty="0"/>
                  <a:t>conditional</a:t>
                </a:r>
                <a:r>
                  <a:rPr dirty="0"/>
                  <a:t> on other random variables.</a:t>
                </a:r>
              </a:p>
              <a:p>
                <a:pPr lvl="1"/>
                <a:r>
                  <a:rPr dirty="0"/>
                  <a:t>Age, contact with people carrying the disease, immunity,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  <a:blipFill>
                <a:blip r:embed="rId2"/>
                <a:stretch>
                  <a:fillRect l="-963" t="-1796" r="-1704" b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variables,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  <a:p>
                <a:pPr lvl="1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out.</a:t>
                </a:r>
              </a:p>
              <a:p>
                <a:pPr lvl="1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lvl="0"/>
                <a:r>
                  <a:rPr sz="2000" dirty="0"/>
                  <a:t>For discrete distribution the above is a summation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 r="-1259" b="-18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6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3700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-0.01325  variance = 0.9566
## For y mean = -0.02551 variance = 1.0102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  <a:blipFill>
                <a:blip r:embed="rId2"/>
                <a:stretch>
                  <a:fillRect l="-801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74603" y="149184"/>
            <a:ext cx="4948499" cy="49484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3669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-0.002385 variance = 1.0666
## For y mean = -0.001179  variance = 1.0008308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  <a:blipFill>
                <a:blip r:embed="rId2"/>
                <a:stretch>
                  <a:fillRect l="-816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3-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4635" y="141870"/>
            <a:ext cx="4859759" cy="4859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6015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-0.01932  variance = 1.0163
## For y mean = -0.02933 variance = 0.9952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  <a:blipFill>
                <a:blip r:embed="rId2"/>
                <a:stretch>
                  <a:fillRect l="-814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3893" y="131180"/>
            <a:ext cx="4884516" cy="4884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and widely used example of using conditional probabilities to work out the chance of having a rare disease.</a:t>
                </a:r>
              </a:p>
              <a:p>
                <a:pPr lvl="0"/>
                <a:r>
                  <a:rPr lang="en-US" dirty="0"/>
                  <a:t>Sickle Cell Anemia is a serious, but fairly rare, disease</a:t>
                </a:r>
              </a:p>
              <a:p>
                <a:pPr lvl="0"/>
                <a:r>
                  <a:rPr lang="en-US" dirty="0"/>
                  <a:t>The probability that a given patient, drawn at random from the population </a:t>
                </a:r>
                <a:r>
                  <a:rPr lang="en-US"/>
                  <a:t>of people </a:t>
                </a:r>
                <a:r>
                  <a:rPr lang="en-US" dirty="0"/>
                  <a:t>in the United States, has the disease is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3200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0003125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describe the possible events in diagnosing this condition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has the disease.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does not have the disease,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⊕⇒</m:t>
                    </m:r>
                  </m:oMath>
                </a14:m>
                <a:r>
                  <a:rPr lang="en-US" dirty="0"/>
                  <a:t> patient tests positive.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−⇒</m:t>
                    </m:r>
                  </m:oMath>
                </a14:m>
                <a:r>
                  <a:rPr lang="en-US" dirty="0"/>
                  <a:t> a patient tests negative.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  <a:blipFill>
                <a:blip r:embed="rId2"/>
                <a:stretch>
                  <a:fillRect l="-741" t="-254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What if a medical company claims that it has developed a test that is 99% accurate?</a:t>
                </a:r>
              </a:p>
              <a:p>
                <a:pPr lvl="0"/>
                <a:r>
                  <a:rPr dirty="0"/>
                  <a:t>We can write: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|⊕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|−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On the surface, it seems that a 99% reliable test is rather good</a:t>
                </a:r>
              </a:p>
              <a:p>
                <a:pPr lvl="1"/>
                <a:r>
                  <a:rPr dirty="0"/>
                  <a:t>On average, 99 people out of 100 who have the disease will be identified and treated</a:t>
                </a:r>
              </a:p>
              <a:p>
                <a:pPr lvl="1"/>
                <a:r>
                  <a:rPr dirty="0"/>
                  <a:t>But, dig into the conditional probabilities and make sure!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741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Goal: Evaluate the medical test as a </a:t>
                </a:r>
                <a:r>
                  <a:rPr b="1" dirty="0"/>
                  <a:t>decision rule</a:t>
                </a:r>
                <a:r>
                  <a:rPr dirty="0"/>
                  <a:t> for treatment</a:t>
                </a:r>
              </a:p>
              <a:p>
                <a:pPr lvl="0"/>
                <a:r>
                  <a:rPr dirty="0"/>
                  <a:t>Summarize the conditional probabilities for these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the test correctly identifies patient with disease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the disease; </a:t>
                </a:r>
                <a:r>
                  <a:rPr b="1" dirty="0"/>
                  <a:t>Type II Error</a:t>
                </a:r>
                <a:r>
                  <a:rPr dirty="0"/>
                  <a:t> or </a:t>
                </a:r>
                <a:r>
                  <a:rPr b="1" dirty="0"/>
                  <a:t>False 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that a patient with no disease tests positive; </a:t>
                </a:r>
                <a:r>
                  <a:rPr b="1" dirty="0"/>
                  <a:t>Type I Error</a:t>
                </a:r>
                <a:r>
                  <a:rPr dirty="0"/>
                  <a:t> or </a:t>
                </a:r>
                <a:r>
                  <a:rPr b="1" dirty="0"/>
                  <a:t>False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no disease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481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02" y="1759352"/>
            <a:ext cx="4411884" cy="238438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 </a:t>
            </a:r>
            <a:r>
              <a:rPr b="1" dirty="0"/>
              <a:t>directed acyclic graphical model (DAG)</a:t>
            </a:r>
            <a:r>
              <a:rPr dirty="0"/>
              <a:t> defines a conditional dependency structure</a:t>
            </a:r>
            <a:endParaRPr lang="en-US" dirty="0"/>
          </a:p>
          <a:p>
            <a:r>
              <a:rPr lang="en-US" dirty="0"/>
              <a:t>Multiply probabilities from root to leaves to get probabilities of outcomes</a:t>
            </a:r>
          </a:p>
          <a:p>
            <a:r>
              <a:rPr lang="en-US" dirty="0"/>
              <a:t>Sum probabilities of outcomes to ensure they add to 1.0</a:t>
            </a:r>
          </a:p>
          <a:p>
            <a:endParaRPr dirty="0"/>
          </a:p>
        </p:txBody>
      </p:sp>
      <p:pic>
        <p:nvPicPr>
          <p:cNvPr id="4" name="Picture 1" descr="../images/CondTre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2488" y="829075"/>
            <a:ext cx="4092615" cy="36720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24041" y="4515091"/>
            <a:ext cx="38505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Graph showing dependency of conditional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2460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3260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0" dirty="0"/>
              <a:t>Conditional Probability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351133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Four possible outcomes shown using a </a:t>
            </a:r>
            <a:r>
              <a:rPr sz="2400" b="1" dirty="0"/>
              <a:t>confusion matrix</a:t>
            </a:r>
            <a:r>
              <a:rPr sz="2400" dirty="0"/>
              <a:t> or </a:t>
            </a:r>
            <a:r>
              <a:rPr sz="2400" b="1" dirty="0"/>
              <a:t>truth table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Table shows conditional probabilities of each outcome</a:t>
            </a:r>
            <a:endParaRPr lang="en-US" sz="2400" dirty="0"/>
          </a:p>
          <a:p>
            <a:r>
              <a:rPr lang="en-US" sz="2400" b="1" dirty="0"/>
              <a:t>Tip:</a:t>
            </a:r>
            <a:r>
              <a:rPr lang="en-US" sz="2400" dirty="0"/>
              <a:t> Make sure the numbers in your confusion matrix sum to 1.0</a:t>
            </a:r>
          </a:p>
          <a:p>
            <a:pPr lvl="0"/>
            <a:endParaRPr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21862"/>
              </p:ext>
            </p:extLst>
          </p:nvPr>
        </p:nvGraphicFramePr>
        <p:xfrm>
          <a:off x="883373" y="2062865"/>
          <a:ext cx="7029852" cy="137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986"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Positive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Negative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No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/>
                        <a:t>True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Conditional probability</a:t>
                </a:r>
              </a:p>
              <a:p>
                <a:r>
                  <a:rPr dirty="0"/>
                  <a:t>One random variable depends on another</a:t>
                </a:r>
              </a:p>
              <a:p>
                <a:r>
                  <a:rPr dirty="0"/>
                  <a:t>But not commutable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Independence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  <a:blipFill>
                <a:blip r:embed="rId2"/>
                <a:stretch>
                  <a:fillRect l="-741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0476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92700" y="971952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05062" y="4076700"/>
            <a:ext cx="3703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r>
              <a:rPr sz="1200" dirty="0"/>
              <a:t> </a:t>
            </a:r>
            <a:endParaRPr lang="en-US" sz="12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/>
                  <a:t>Example: </a:t>
                </a:r>
              </a:p>
              <a:p>
                <a:pPr lvl="0"/>
                <a:r>
                  <a:rPr b="1" dirty="0"/>
                  <a:t>Sample space</a:t>
                </a:r>
                <a:r>
                  <a:rPr dirty="0"/>
                  <a:t> is the space of all possible events in the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Sample space is divided into several </a:t>
                </a:r>
                <a:r>
                  <a:rPr b="1" dirty="0"/>
                  <a:t>subspaces</a:t>
                </a:r>
                <a:r>
                  <a:rPr dirty="0"/>
                  <a:t> or </a:t>
                </a:r>
                <a:r>
                  <a:rPr b="1" dirty="0"/>
                  <a:t>subsets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Intersection</a:t>
                </a:r>
                <a:r>
                  <a:rPr dirty="0"/>
                  <a:t> is where the two sets overlap occur in both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  <a:blipFill>
                <a:blip r:embed="rId3"/>
                <a:stretch>
                  <a:fillRect l="-1894" t="-1238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dirty="0"/>
                  <a:t>Marginal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4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dirty="0"/>
                  <a:t>Or,</a:t>
                </a:r>
                <a:endParaRPr lang="ar-AE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267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4118" y="1063229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31756" y="4076700"/>
            <a:ext cx="37926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endParaRPr lang="en-US" sz="20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</a:p>
              <a:p>
                <a:pPr marL="0" lvl="0" indent="0">
                  <a:buNone/>
                </a:pPr>
                <a:r>
                  <a:rPr lang="en-US" b="1" dirty="0"/>
                  <a:t>Intersection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, is where the two sets overlap</a:t>
                </a:r>
              </a:p>
              <a:p>
                <a:r>
                  <a:rPr lang="en-US" dirty="0"/>
                  <a:t>The probability of the intersection is the product of two probabilities:</a:t>
                </a:r>
              </a:p>
              <a:p>
                <a:pPr marL="68580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since B must be true to be in this intersection.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probability of A when B occurs</a:t>
                </a:r>
              </a:p>
              <a:p>
                <a:r>
                  <a:rPr lang="en-US" dirty="0"/>
                  <a:t>The result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  <a:blipFill>
                <a:blip r:embed="rId3"/>
                <a:stretch>
                  <a:fillRect l="-1724" t="-1074" r="-663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0391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have found a representation for the union of two distributions</a:t>
                </a:r>
                <a:r>
                  <a:rPr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could have, just as well, written the last equation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Now, the probability of identical event</a:t>
                </a:r>
                <a:r>
                  <a:rPr lang="en-US" dirty="0"/>
                  <a:t>s</a:t>
                </a:r>
                <a:r>
                  <a:rPr dirty="0"/>
                  <a:t> in the same 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Factorization</a:t>
                </a:r>
                <a:r>
                  <a:rPr dirty="0"/>
                  <a:t> of a probability function is a key tool: notice that the factorization of a conditional probability distribution in not unique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b="1" dirty="0"/>
                  <a:t>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b="1" dirty="0"/>
              </a:p>
              <a:p>
                <a:pPr marL="342900" lvl="0" indent="-342900">
                  <a:buAutoNum type="arabicPeriod" startAt="2"/>
                </a:pPr>
                <a:r>
                  <a:rPr b="1" dirty="0"/>
                  <a:t>Union:</a:t>
                </a:r>
                <a:r>
                  <a:rPr dirty="0"/>
                  <a:t> is the sum of the probabilities of the sets minus the intersection between the sets: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b="1" dirty="0"/>
                  <a:t>Negation:</a:t>
                </a:r>
                <a:r>
                  <a:rPr dirty="0"/>
                  <a:t> Example, compute the probability of an event being in subset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but not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 ¬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1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Intersection: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b="1" dirty="0"/>
              </a:p>
              <a:p>
                <a:pPr marL="342900" lvl="0" indent="-342900">
                  <a:buAutoNum type="arabicPeriod" startAt="2"/>
                </a:pPr>
                <a:r>
                  <a:rPr lang="en-US" b="1" dirty="0"/>
                  <a:t>Union: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Negation: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 ¬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We can apply </a:t>
                </a:r>
                <a:r>
                  <a:rPr lang="en-US" b="1" dirty="0">
                    <a:hlinkClick r:id="rId2"/>
                  </a:rPr>
                  <a:t>De Morgan’s Laws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 and Mutual Exclusivity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factorization of probability distributions can be simplified if events are either </a:t>
                </a:r>
                <a:r>
                  <a:rPr b="1" dirty="0"/>
                  <a:t>independent</a:t>
                </a:r>
                <a:r>
                  <a:rPr dirty="0"/>
                  <a:t> or </a:t>
                </a:r>
                <a:r>
                  <a:rPr b="1" dirty="0"/>
                  <a:t>mutually exclusive</a:t>
                </a:r>
              </a:p>
              <a:p>
                <a:pPr lvl="0"/>
                <a:r>
                  <a:rPr dirty="0"/>
                  <a:t>At first glance, these concepts may seem similar</a:t>
                </a:r>
              </a:p>
              <a:p>
                <a:pPr lvl="1"/>
                <a:r>
                  <a:rPr dirty="0"/>
                  <a:t>Are quite different</a:t>
                </a:r>
              </a:p>
              <a:p>
                <a:pPr lvl="1"/>
                <a:r>
                  <a:rPr dirty="0"/>
                  <a:t>Very different implications</a:t>
                </a:r>
              </a:p>
              <a:p>
                <a:pPr lvl="0"/>
                <a:r>
                  <a:rPr b="1" dirty="0"/>
                  <a:t>Independence</a:t>
                </a:r>
                <a:r>
                  <a:rPr dirty="0"/>
                  <a:t> of sets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means the occurrence of an event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does not have any dependency on event</a:t>
                </a:r>
                <a:r>
                  <a:rPr lang="en-US" dirty="0"/>
                  <a:t>s</a:t>
                </a:r>
                <a:r>
                  <a:rPr dirty="0"/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Mutual exclusivity</a:t>
                </a:r>
                <a:r>
                  <a:rPr dirty="0"/>
                  <a:t> means </a:t>
                </a:r>
                <a:r>
                  <a:rPr lang="en-US" dirty="0"/>
                  <a:t>an </a:t>
                </a:r>
                <a:r>
                  <a:rPr dirty="0"/>
                  <a:t>event cannot occur in both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Express </a:t>
                </a:r>
                <a:r>
                  <a:rPr lang="en-US" b="1" dirty="0"/>
                  <a:t>independence</a:t>
                </a:r>
                <a:r>
                  <a:rPr lang="en-US" dirty="0"/>
                  <a:t> of random variable A given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But independence of A given B does not imply independence of B given 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⇎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In other words, there is no relationship between A being independent of B vs. </a:t>
                </a:r>
                <a:r>
                  <a:rPr lang="en-US" dirty="0" err="1"/>
                  <a:t>B</a:t>
                </a:r>
                <a:r>
                  <a:rPr lang="en-US" dirty="0"/>
                  <a:t> being independent of A</a:t>
                </a:r>
              </a:p>
              <a:p>
                <a:r>
                  <a:rPr lang="en-US" dirty="0"/>
                  <a:t>One or the other but not both could be true</a:t>
                </a:r>
              </a:p>
              <a:p>
                <a:r>
                  <a:rPr lang="en-US" dirty="0"/>
                  <a:t>Both could be true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  <a:blipFill>
                <a:blip r:embed="rId2"/>
                <a:stretch>
                  <a:fillRect l="-741" t="-161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2099</Words>
  <Application>Microsoft Office PowerPoint</Application>
  <PresentationFormat>On-screen Show (16:9)</PresentationFormat>
  <Paragraphs>239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</vt:lpstr>
      <vt:lpstr>Office Theme</vt:lpstr>
      <vt:lpstr>When One Thing Depends on Another; Conditional Probability</vt:lpstr>
      <vt:lpstr>Introduction</vt:lpstr>
      <vt:lpstr>Properties of Conditional Probability</vt:lpstr>
      <vt:lpstr>Properties of Conditional Probability</vt:lpstr>
      <vt:lpstr>Properties of Conditional Probability</vt:lpstr>
      <vt:lpstr>Set Operations and Probability</vt:lpstr>
      <vt:lpstr>Set Operations and Probability</vt:lpstr>
      <vt:lpstr>Independence and Mutual Exclusivity</vt:lpstr>
      <vt:lpstr>Independence</vt:lpstr>
      <vt:lpstr>Mutual Exclusivity</vt:lpstr>
      <vt:lpstr>Conditional Distributions and Bayes’ Theorem</vt:lpstr>
      <vt:lpstr>Interpreting Bayes Theorem</vt:lpstr>
      <vt:lpstr>Interpreting Bayes Theorem</vt:lpstr>
      <vt:lpstr>Interpreting Bayes Theorem</vt:lpstr>
      <vt:lpstr>Bayes Theorem Example</vt:lpstr>
      <vt:lpstr>Bayes Theorem Example</vt:lpstr>
      <vt:lpstr>Bayes Theorem Example</vt:lpstr>
      <vt:lpstr>Bayes Theorem Example</vt:lpstr>
      <vt:lpstr>Marginal Distributions</vt:lpstr>
      <vt:lpstr>Marginal Distributions</vt:lpstr>
      <vt:lpstr>Example: Marginal Distribution</vt:lpstr>
      <vt:lpstr>Example: Marginal Distribution</vt:lpstr>
      <vt:lpstr>Example: Marginal Distribution</vt:lpstr>
      <vt:lpstr>Conditional Probability Example</vt:lpstr>
      <vt:lpstr>Conditional Probability Example</vt:lpstr>
      <vt:lpstr>Conditional Probability Example</vt:lpstr>
      <vt:lpstr>Conditional Probability Example</vt:lpstr>
      <vt:lpstr>Conditional Probability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One Thing Depends on Another; Conditional Probability</dc:title>
  <dc:creator>Steve Elston</dc:creator>
  <cp:keywords/>
  <cp:lastModifiedBy>Stephen Elston</cp:lastModifiedBy>
  <cp:revision>89</cp:revision>
  <dcterms:created xsi:type="dcterms:W3CDTF">2024-08-06T02:41:33Z</dcterms:created>
  <dcterms:modified xsi:type="dcterms:W3CDTF">2024-10-03T16:37:35Z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