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308" r:id="rId2"/>
    <p:sldId id="257" r:id="rId3"/>
    <p:sldId id="258" r:id="rId4"/>
    <p:sldId id="260" r:id="rId5"/>
    <p:sldId id="262" r:id="rId6"/>
    <p:sldId id="316" r:id="rId7"/>
    <p:sldId id="263" r:id="rId8"/>
    <p:sldId id="310" r:id="rId9"/>
    <p:sldId id="268" r:id="rId10"/>
    <p:sldId id="309" r:id="rId11"/>
    <p:sldId id="269" r:id="rId12"/>
    <p:sldId id="311" r:id="rId13"/>
    <p:sldId id="312" r:id="rId14"/>
    <p:sldId id="313" r:id="rId15"/>
    <p:sldId id="314" r:id="rId16"/>
    <p:sldId id="270" r:id="rId17"/>
    <p:sldId id="315" r:id="rId18"/>
    <p:sldId id="317" r:id="rId19"/>
    <p:sldId id="271" r:id="rId20"/>
    <p:sldId id="272" r:id="rId21"/>
    <p:sldId id="274" r:id="rId22"/>
    <p:sldId id="275" r:id="rId23"/>
    <p:sldId id="273" r:id="rId24"/>
    <p:sldId id="276" r:id="rId25"/>
    <p:sldId id="277" r:id="rId26"/>
    <p:sldId id="318" r:id="rId27"/>
    <p:sldId id="278" r:id="rId28"/>
    <p:sldId id="279" r:id="rId29"/>
    <p:sldId id="319" r:id="rId30"/>
    <p:sldId id="281" r:id="rId31"/>
    <p:sldId id="282" r:id="rId32"/>
    <p:sldId id="283" r:id="rId33"/>
    <p:sldId id="321" r:id="rId34"/>
    <p:sldId id="323" r:id="rId35"/>
    <p:sldId id="324" r:id="rId36"/>
    <p:sldId id="322" r:id="rId37"/>
    <p:sldId id="288" r:id="rId38"/>
    <p:sldId id="289" r:id="rId39"/>
    <p:sldId id="325" r:id="rId40"/>
    <p:sldId id="290" r:id="rId41"/>
    <p:sldId id="291" r:id="rId42"/>
    <p:sldId id="292" r:id="rId43"/>
    <p:sldId id="293" r:id="rId44"/>
    <p:sldId id="294" r:id="rId45"/>
    <p:sldId id="299" r:id="rId46"/>
    <p:sldId id="326" r:id="rId47"/>
    <p:sldId id="302" r:id="rId48"/>
    <p:sldId id="303" r:id="rId49"/>
    <p:sldId id="304" r:id="rId50"/>
    <p:sldId id="305" r:id="rId51"/>
    <p:sldId id="306" r:id="rId52"/>
    <p:sldId id="327" r:id="rId53"/>
    <p:sldId id="307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34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CC803-D91A-40A8-8BFC-49FB40BF658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D3DEE-884F-4AC4-B40C-E4221C79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3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B7169-E60F-930B-6A0C-55E8CD261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8183DB-E2EE-CC1D-04EF-C374A527EE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BFB3D-B3D9-2BC3-5D34-CE5CAB41B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50127-2018-926A-87DD-BC8E86BAF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3DEE-884F-4AC4-B40C-E4221C7984B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3DEE-884F-4AC4-B40C-E4221C7984B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patsy.readthedocs.io/en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linear_model" TargetMode="Externa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linear_model.html#generalized-linear-regression" TargetMode="External"/><Relationship Id="rId4" Type="http://schemas.openxmlformats.org/officeDocument/2006/relationships/hyperlink" Target="https://www.statsmodels.org/stable/glm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tsy.readthedocs.io/en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Models Categorical Variables and Nonlinear Responses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841247"/>
            <a:ext cx="8229600" cy="184925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We can construct the model matrices for the auto data using the </a:t>
            </a:r>
            <a:r>
              <a:rPr lang="en-US" sz="2000" dirty="0">
                <a:hlinkClick r:id="rId2"/>
              </a:rPr>
              <a:t>patsy package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Design matrix with </a:t>
            </a:r>
            <a:r>
              <a:rPr lang="en-US" sz="2000" b="1" dirty="0"/>
              <a:t>no intercept term</a:t>
            </a:r>
            <a:endParaRPr sz="2000" b="1" dirty="0"/>
          </a:p>
          <a:p>
            <a:pPr lvl="0" indent="0">
              <a:buNone/>
            </a:pPr>
            <a:r>
              <a:rPr sz="1600"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sz="1600" dirty="0">
                <a:latin typeface="Courier"/>
              </a:rPr>
              <a:t> patsy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dmatrices</a:t>
            </a:r>
            <a:br>
              <a:rPr sz="1600" dirty="0"/>
            </a:br>
            <a:r>
              <a:rPr lang="en-US" sz="1600" dirty="0">
                <a:latin typeface="Courier"/>
              </a:rPr>
              <a:t>Y, X = </a:t>
            </a:r>
            <a:r>
              <a:rPr lang="en-US" sz="1600" dirty="0" err="1">
                <a:latin typeface="Courier"/>
              </a:rPr>
              <a:t>dmatrices</a:t>
            </a:r>
            <a:r>
              <a:rPr lang="en-US" sz="1600" dirty="0">
                <a:latin typeface="Courier"/>
              </a:rPr>
              <a:t>('</a:t>
            </a:r>
            <a:r>
              <a:rPr lang="en-US" sz="1600" dirty="0" err="1">
                <a:latin typeface="Courier"/>
              </a:rPr>
              <a:t>city_mpg</a:t>
            </a:r>
            <a:r>
              <a:rPr lang="en-US" sz="1600" dirty="0">
                <a:latin typeface="Courier"/>
              </a:rPr>
              <a:t> ~ -1 + C(</a:t>
            </a:r>
            <a:r>
              <a:rPr lang="en-US" sz="1600" dirty="0" err="1">
                <a:latin typeface="Courier"/>
              </a:rPr>
              <a:t>body_style</a:t>
            </a:r>
            <a:r>
              <a:rPr lang="en-US" sz="1600" dirty="0">
                <a:latin typeface="Courier"/>
              </a:rPr>
              <a:t>) + </a:t>
            </a:r>
            <a:r>
              <a:rPr lang="en-US" sz="1600" dirty="0" err="1">
                <a:latin typeface="Courier"/>
              </a:rPr>
              <a:t>curb_weight</a:t>
            </a:r>
            <a:r>
              <a:rPr lang="en-US" sz="1600" dirty="0">
                <a:latin typeface="Courier"/>
              </a:rPr>
              <a:t> + </a:t>
            </a:r>
            <a:r>
              <a:rPr lang="en-US" sz="1600" dirty="0" err="1">
                <a:latin typeface="Courier"/>
              </a:rPr>
              <a:t>engine_size</a:t>
            </a:r>
            <a:r>
              <a:rPr lang="en-US" sz="1600" dirty="0">
                <a:latin typeface="Courier"/>
              </a:rPr>
              <a:t>', data=</a:t>
            </a:r>
            <a:r>
              <a:rPr lang="en-US" sz="1600" dirty="0" err="1">
                <a:latin typeface="Courier"/>
              </a:rPr>
              <a:t>auto_data</a:t>
            </a:r>
            <a:r>
              <a:rPr lang="en-US" sz="1600" dirty="0">
                <a:latin typeface="Courier"/>
              </a:rPr>
              <a:t>)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(X[: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5</a:t>
            </a:r>
            <a:r>
              <a:rPr sz="1600" dirty="0">
                <a:latin typeface="Courier"/>
              </a:rPr>
              <a:t>])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656" y="2580894"/>
                <a:ext cx="6325616" cy="475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The design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6" y="2580894"/>
                <a:ext cx="6325616" cy="475488"/>
              </a:xfrm>
              <a:prstGeom prst="rect">
                <a:avLst/>
              </a:prstGeom>
              <a:blipFill>
                <a:blip r:embed="rId3"/>
                <a:stretch>
                  <a:fillRect l="-963" t="-6410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8272" y="2568702"/>
                <a:ext cx="2082800" cy="368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Repones array,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272" y="2568702"/>
                <a:ext cx="2082800" cy="368429"/>
              </a:xfrm>
              <a:prstGeom prst="rect">
                <a:avLst/>
              </a:prstGeom>
              <a:blipFill>
                <a:blip r:embed="rId4"/>
                <a:stretch>
                  <a:fillRect l="-2924" t="-8197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5C9995F-03B5-0A28-6028-D7C629D0A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52" y="2937131"/>
            <a:ext cx="5949696" cy="1226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4F01-7E7C-C3FD-B9A1-43827B10A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268" y="2937131"/>
            <a:ext cx="663650" cy="125805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4F06B619-4D57-F002-E436-82429BABFF3A}"/>
              </a:ext>
            </a:extLst>
          </p:cNvPr>
          <p:cNvSpPr/>
          <p:nvPr/>
        </p:nvSpPr>
        <p:spPr>
          <a:xfrm rot="16200000">
            <a:off x="2371583" y="2390016"/>
            <a:ext cx="239298" cy="38729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ED3BF5-A872-A8EF-DEBC-A2509C67058B}"/>
              </a:ext>
            </a:extLst>
          </p:cNvPr>
          <p:cNvSpPr txBox="1">
            <a:spLocks/>
          </p:cNvSpPr>
          <p:nvPr/>
        </p:nvSpPr>
        <p:spPr>
          <a:xfrm>
            <a:off x="554735" y="4410673"/>
            <a:ext cx="4494784" cy="516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There are now 5 dummy variables for 5 levels of the `</a:t>
            </a:r>
            <a:r>
              <a:rPr lang="en-US" sz="2000" dirty="0" err="1"/>
              <a:t>body_style</a:t>
            </a:r>
            <a:r>
              <a:rPr lang="en-US" sz="2000" dirty="0"/>
              <a:t>`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8580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In a linear model we can sometimes relate the coefficient values to an effect size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treatments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 with effect sizes,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With </a:t>
                </a:r>
                <a:r>
                  <a:rPr b="1" dirty="0"/>
                  <a:t>no intercept term</a:t>
                </a:r>
                <a:r>
                  <a:rPr dirty="0"/>
                  <a:t> the means represent the effect sizes: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With intercept term </a:t>
                </a:r>
                <a:r>
                  <a:rPr dirty="0"/>
                  <a:t>compute effect sizes using contrasts,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  <a:blipFill>
                <a:blip r:embed="rId2"/>
                <a:stretch>
                  <a:fillRect l="-667" t="-2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1563878"/>
            <a:ext cx="5878576" cy="34950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  <a:p>
            <a:pPr marL="0" lvl="0" indent="0"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city_mpg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~ C(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fuel_type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) + 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+ I(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**2)</a:t>
            </a:r>
          </a:p>
          <a:p>
            <a:pPr marL="0" lvl="0" indent="0">
              <a:buNone/>
            </a:pPr>
            <a:endParaRPr lang="en-US" sz="1800" dirty="0"/>
          </a:p>
          <a:p>
            <a:r>
              <a:rPr lang="en-US" sz="1800" dirty="0"/>
              <a:t>All coefficients are significant    </a:t>
            </a:r>
          </a:p>
          <a:p>
            <a:r>
              <a:rPr lang="en-US" sz="1800" dirty="0"/>
              <a:t>The </a:t>
            </a:r>
            <a:r>
              <a:rPr lang="en-US" sz="1800" b="1" dirty="0"/>
              <a:t>intercept</a:t>
            </a:r>
            <a:r>
              <a:rPr lang="en-US" sz="1800" dirty="0"/>
              <a:t> is the </a:t>
            </a:r>
            <a:r>
              <a:rPr lang="en-US" sz="1800" b="1" dirty="0"/>
              <a:t>mean</a:t>
            </a:r>
            <a:r>
              <a:rPr lang="en-US" sz="1800" dirty="0"/>
              <a:t> for the diesel cars </a:t>
            </a:r>
          </a:p>
          <a:p>
            <a:r>
              <a:rPr lang="en-US" sz="1800" dirty="0"/>
              <a:t>The coefficient for gas cars is the </a:t>
            </a:r>
            <a:r>
              <a:rPr lang="en-US" sz="1800" b="1" dirty="0"/>
              <a:t>contrast</a:t>
            </a:r>
            <a:r>
              <a:rPr lang="en-US" sz="1800" dirty="0"/>
              <a:t> with respect to diesel cars   </a:t>
            </a:r>
          </a:p>
          <a:p>
            <a:r>
              <a:rPr lang="en-US" sz="1800" dirty="0"/>
              <a:t>Coefficients for centered </a:t>
            </a:r>
            <a:r>
              <a:rPr lang="en-US" sz="1800" dirty="0" err="1"/>
              <a:t>curb_weight</a:t>
            </a:r>
            <a:r>
              <a:rPr lang="en-US" sz="1800" dirty="0"/>
              <a:t> variables  </a:t>
            </a:r>
          </a:p>
          <a:p>
            <a:pPr marL="6286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A786E-4AC1-0CFF-9A6A-B1C1453E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84" y="1516634"/>
            <a:ext cx="2672083" cy="354228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29791-CDA2-D90B-CCCF-A541AC861542}"/>
              </a:ext>
            </a:extLst>
          </p:cNvPr>
          <p:cNvCxnSpPr/>
          <p:nvPr/>
        </p:nvCxnSpPr>
        <p:spPr>
          <a:xfrm>
            <a:off x="3690112" y="3275584"/>
            <a:ext cx="4389120" cy="89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747618-8024-53AB-E10B-3DC09D2F6F71}"/>
              </a:ext>
            </a:extLst>
          </p:cNvPr>
          <p:cNvCxnSpPr>
            <a:cxnSpLocks/>
          </p:cNvCxnSpPr>
          <p:nvPr/>
        </p:nvCxnSpPr>
        <p:spPr>
          <a:xfrm>
            <a:off x="5055616" y="3599411"/>
            <a:ext cx="1744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8BB682-2BE0-74A1-3E96-CAD524EB3019}"/>
              </a:ext>
            </a:extLst>
          </p:cNvPr>
          <p:cNvCxnSpPr>
            <a:cxnSpLocks/>
          </p:cNvCxnSpPr>
          <p:nvPr/>
        </p:nvCxnSpPr>
        <p:spPr>
          <a:xfrm flipV="1">
            <a:off x="6205728" y="3798916"/>
            <a:ext cx="315607" cy="143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CFCDC2-F37A-B09A-93CD-DCCB6631A556}"/>
              </a:ext>
            </a:extLst>
          </p:cNvPr>
          <p:cNvCxnSpPr>
            <a:cxnSpLocks/>
          </p:cNvCxnSpPr>
          <p:nvPr/>
        </p:nvCxnSpPr>
        <p:spPr>
          <a:xfrm flipV="1">
            <a:off x="5340096" y="4024595"/>
            <a:ext cx="1235271" cy="518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4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7449C-A9DC-DEAC-4D2F-8282EBBA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632" y="1566675"/>
            <a:ext cx="2648493" cy="35158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933D92-929C-6A9B-7C55-6D757476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52" y="1563878"/>
            <a:ext cx="5817616" cy="34950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without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  <a:p>
            <a:pPr marL="0" lvl="0" indent="0"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city_mpg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~ -1 + C(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fuel_type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) + 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+ I(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**2)</a:t>
            </a:r>
          </a:p>
          <a:p>
            <a:pPr marL="0" lvl="0" indent="0">
              <a:buNone/>
            </a:pPr>
            <a:endParaRPr lang="en-US" sz="1800" dirty="0"/>
          </a:p>
          <a:p>
            <a:r>
              <a:rPr lang="en-US" sz="1800" dirty="0"/>
              <a:t>All coefficients are significant    </a:t>
            </a:r>
          </a:p>
          <a:p>
            <a:r>
              <a:rPr lang="en-US" sz="1800" dirty="0"/>
              <a:t>The coefficients for diesel and gas cars are the means for each fuel type </a:t>
            </a:r>
          </a:p>
          <a:p>
            <a:r>
              <a:rPr lang="en-US" sz="1800" dirty="0"/>
              <a:t>Coefficients for centered </a:t>
            </a:r>
            <a:r>
              <a:rPr lang="en-US" sz="1800" dirty="0" err="1"/>
              <a:t>curb_weight</a:t>
            </a:r>
            <a:r>
              <a:rPr lang="en-US" sz="1800" dirty="0"/>
              <a:t> variables are the same as model with contrasts</a:t>
            </a:r>
          </a:p>
          <a:p>
            <a:pPr marL="6286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D18BEA-D338-EC38-171B-99074FC75054}"/>
              </a:ext>
            </a:extLst>
          </p:cNvPr>
          <p:cNvCxnSpPr/>
          <p:nvPr/>
        </p:nvCxnSpPr>
        <p:spPr>
          <a:xfrm>
            <a:off x="3690112" y="3275584"/>
            <a:ext cx="4389120" cy="89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3B12D3-6C7D-039C-3255-6F13884C22BC}"/>
              </a:ext>
            </a:extLst>
          </p:cNvPr>
          <p:cNvCxnSpPr>
            <a:cxnSpLocks/>
          </p:cNvCxnSpPr>
          <p:nvPr/>
        </p:nvCxnSpPr>
        <p:spPr>
          <a:xfrm flipV="1">
            <a:off x="6209792" y="3599411"/>
            <a:ext cx="274135" cy="58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D58036-EB5A-102C-65D4-AA23B481A3CA}"/>
              </a:ext>
            </a:extLst>
          </p:cNvPr>
          <p:cNvCxnSpPr>
            <a:cxnSpLocks/>
          </p:cNvCxnSpPr>
          <p:nvPr/>
        </p:nvCxnSpPr>
        <p:spPr>
          <a:xfrm>
            <a:off x="6165088" y="3657600"/>
            <a:ext cx="401967" cy="149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CB184-A08F-E7D7-9EC5-99160C64BBC9}"/>
              </a:ext>
            </a:extLst>
          </p:cNvPr>
          <p:cNvCxnSpPr>
            <a:cxnSpLocks/>
          </p:cNvCxnSpPr>
          <p:nvPr/>
        </p:nvCxnSpPr>
        <p:spPr>
          <a:xfrm flipV="1">
            <a:off x="6030976" y="4002578"/>
            <a:ext cx="623362" cy="220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3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A786E-4AC1-0CFF-9A6A-B1C1453E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84" y="1516634"/>
            <a:ext cx="2672083" cy="3542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FC3795-1870-6E13-B5FE-812EB8B8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1" y="1543054"/>
            <a:ext cx="2648493" cy="351586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29791-CDA2-D90B-CCCF-A541AC861542}"/>
              </a:ext>
            </a:extLst>
          </p:cNvPr>
          <p:cNvCxnSpPr>
            <a:cxnSpLocks/>
          </p:cNvCxnSpPr>
          <p:nvPr/>
        </p:nvCxnSpPr>
        <p:spPr>
          <a:xfrm>
            <a:off x="2876204" y="1806956"/>
            <a:ext cx="50416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E8E46-956E-9186-C4FA-61DD07F26476}"/>
              </a:ext>
            </a:extLst>
          </p:cNvPr>
          <p:cNvCxnSpPr>
            <a:cxnSpLocks/>
          </p:cNvCxnSpPr>
          <p:nvPr/>
        </p:nvCxnSpPr>
        <p:spPr>
          <a:xfrm>
            <a:off x="2876203" y="2179644"/>
            <a:ext cx="50416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72209B-826E-EE7D-0DD0-1D2BF2C6D2CB}"/>
              </a:ext>
            </a:extLst>
          </p:cNvPr>
          <p:cNvCxnSpPr>
            <a:cxnSpLocks/>
          </p:cNvCxnSpPr>
          <p:nvPr/>
        </p:nvCxnSpPr>
        <p:spPr>
          <a:xfrm>
            <a:off x="2917767" y="2443942"/>
            <a:ext cx="496269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0A046A9-3484-AE18-3D71-197EA6B070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3898" y="1129977"/>
                <a:ext cx="3560581" cy="4364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, F-statistic and p-value, and log likelihood are identical </a:t>
                </a:r>
              </a:p>
              <a:p>
                <a:pPr marL="6286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ourier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0A046A9-3484-AE18-3D71-197EA6B07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898" y="1129977"/>
                <a:ext cx="3560581" cy="436418"/>
              </a:xfrm>
              <a:prstGeom prst="rect">
                <a:avLst/>
              </a:prstGeom>
              <a:blipFill>
                <a:blip r:embed="rId4"/>
                <a:stretch>
                  <a:fillRect l="-1370" t="-2778" b="-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F59DD1-AD45-1B3D-39AF-225046CA6BED}"/>
              </a:ext>
            </a:extLst>
          </p:cNvPr>
          <p:cNvSpPr txBox="1">
            <a:spLocks/>
          </p:cNvSpPr>
          <p:nvPr/>
        </p:nvSpPr>
        <p:spPr>
          <a:xfrm>
            <a:off x="3226116" y="2977158"/>
            <a:ext cx="3246232" cy="573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Intercept and mean of diesel coefficients identical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4E23A7-C21F-9638-F896-88EE7C829C17}"/>
              </a:ext>
            </a:extLst>
          </p:cNvPr>
          <p:cNvCxnSpPr>
            <a:cxnSpLocks/>
          </p:cNvCxnSpPr>
          <p:nvPr/>
        </p:nvCxnSpPr>
        <p:spPr>
          <a:xfrm>
            <a:off x="1625138" y="3570316"/>
            <a:ext cx="5586153" cy="212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96991A-9A18-AEC1-0871-FE5B7E7E2AB8}"/>
              </a:ext>
            </a:extLst>
          </p:cNvPr>
          <p:cNvSpPr txBox="1">
            <a:spLocks/>
          </p:cNvSpPr>
          <p:nvPr/>
        </p:nvSpPr>
        <p:spPr>
          <a:xfrm>
            <a:off x="3226116" y="4092562"/>
            <a:ext cx="3246232" cy="584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Coefficients of weight variables identical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31263B-8B14-C570-FBEE-0CB326133D25}"/>
              </a:ext>
            </a:extLst>
          </p:cNvPr>
          <p:cNvCxnSpPr>
            <a:cxnSpLocks/>
          </p:cNvCxnSpPr>
          <p:nvPr/>
        </p:nvCxnSpPr>
        <p:spPr>
          <a:xfrm>
            <a:off x="1658389" y="3943003"/>
            <a:ext cx="55529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63541F-D4D4-E86C-CD15-EA9C6F29078B}"/>
              </a:ext>
            </a:extLst>
          </p:cNvPr>
          <p:cNvCxnSpPr>
            <a:cxnSpLocks/>
          </p:cNvCxnSpPr>
          <p:nvPr/>
        </p:nvCxnSpPr>
        <p:spPr>
          <a:xfrm>
            <a:off x="1669473" y="4100944"/>
            <a:ext cx="55529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09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29414-9F38-B51C-CFDC-E57BC46F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29" y="1183219"/>
            <a:ext cx="3885460" cy="392160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022FA-3E11-ECAC-A3C8-7C2EDC34925B}"/>
              </a:ext>
            </a:extLst>
          </p:cNvPr>
          <p:cNvSpPr txBox="1">
            <a:spLocks/>
          </p:cNvSpPr>
          <p:nvPr/>
        </p:nvSpPr>
        <p:spPr>
          <a:xfrm>
            <a:off x="270256" y="1995424"/>
            <a:ext cx="4675632" cy="1966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Plot of regression model prediction on scatter plot of observations </a:t>
            </a:r>
          </a:p>
          <a:p>
            <a:r>
              <a:rPr lang="en-US" sz="2000" dirty="0"/>
              <a:t>Model computes response (predictions) specific to fuel type</a:t>
            </a:r>
          </a:p>
          <a:p>
            <a:r>
              <a:rPr lang="en-US" sz="2000" dirty="0"/>
              <a:t>Response is identical between models</a:t>
            </a:r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66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In a linear model we can </a:t>
            </a:r>
            <a:r>
              <a:rPr lang="en-US" dirty="0"/>
              <a:t>often</a:t>
            </a:r>
            <a:r>
              <a:rPr dirty="0"/>
              <a:t> relate the coefficient values to an effect size</a:t>
            </a:r>
          </a:p>
          <a:p>
            <a:pPr lvl="0"/>
            <a:r>
              <a:rPr dirty="0"/>
              <a:t>Assumes the treatments are orthogonal</a:t>
            </a:r>
          </a:p>
          <a:p>
            <a:pPr lvl="1"/>
            <a:r>
              <a:rPr dirty="0"/>
              <a:t>In other words, applied one at a time</a:t>
            </a:r>
          </a:p>
          <a:p>
            <a:pPr lvl="1"/>
            <a:r>
              <a:rPr dirty="0"/>
              <a:t>e.g. a case can only be in one category</a:t>
            </a:r>
          </a:p>
          <a:p>
            <a:pPr lvl="0"/>
            <a:r>
              <a:rPr dirty="0"/>
              <a:t>Assumes that the model coefficients are statistically independent</a:t>
            </a:r>
          </a:p>
          <a:p>
            <a:pPr lvl="1"/>
            <a:r>
              <a:rPr dirty="0"/>
              <a:t>Coefficients are dependent in overfit model</a:t>
            </a:r>
          </a:p>
          <a:p>
            <a:pPr lvl="0"/>
            <a:r>
              <a:rPr dirty="0"/>
              <a:t>Often </a:t>
            </a:r>
            <a:r>
              <a:rPr lang="en-US" dirty="0"/>
              <a:t>want</a:t>
            </a:r>
            <a:r>
              <a:rPr dirty="0"/>
              <a:t> to </a:t>
            </a:r>
            <a:r>
              <a:rPr b="1" dirty="0"/>
              <a:t>adjust</a:t>
            </a:r>
            <a:r>
              <a:rPr dirty="0"/>
              <a:t> </a:t>
            </a:r>
            <a:r>
              <a:rPr b="1" dirty="0"/>
              <a:t>for </a:t>
            </a:r>
            <a:r>
              <a:rPr lang="en-US" b="1" dirty="0"/>
              <a:t>some</a:t>
            </a:r>
            <a:r>
              <a:rPr b="1" dirty="0"/>
              <a:t> effects</a:t>
            </a:r>
          </a:p>
          <a:p>
            <a:pPr lvl="1"/>
            <a:r>
              <a:rPr dirty="0"/>
              <a:t>Other treatments</a:t>
            </a:r>
          </a:p>
          <a:p>
            <a:pPr lvl="1"/>
            <a:r>
              <a:rPr dirty="0"/>
              <a:t>Levels of other categorical variables</a:t>
            </a:r>
          </a:p>
          <a:p>
            <a:pPr lvl="1"/>
            <a:r>
              <a:rPr lang="en-US" dirty="0"/>
              <a:t>Can u</a:t>
            </a:r>
            <a:r>
              <a:rPr dirty="0"/>
              <a:t>se </a:t>
            </a:r>
            <a:r>
              <a:rPr b="1" dirty="0"/>
              <a:t>partial slope</a:t>
            </a:r>
            <a:r>
              <a:rPr dirty="0"/>
              <a:t> of continuous variables</a:t>
            </a:r>
          </a:p>
          <a:p>
            <a:pPr lvl="0"/>
            <a:r>
              <a:rPr b="1" dirty="0"/>
              <a:t>I</a:t>
            </a:r>
            <a:r>
              <a:rPr lang="en-US" b="1" dirty="0"/>
              <a:t>nterpret</a:t>
            </a:r>
            <a:r>
              <a:rPr dirty="0"/>
              <a:t> </a:t>
            </a:r>
            <a:r>
              <a:rPr b="1" dirty="0"/>
              <a:t>with care!</a:t>
            </a:r>
          </a:p>
          <a:p>
            <a:pPr lvl="1"/>
            <a:r>
              <a:rPr dirty="0"/>
              <a:t>Don’t over-interpret your model</a:t>
            </a:r>
          </a:p>
          <a:p>
            <a:pPr lvl="1"/>
            <a:r>
              <a:rPr dirty="0"/>
              <a:t>Conditions in real world hard to verify, particularly for observational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Applying </a:t>
            </a:r>
            <a:r>
              <a:rPr lang="en-US" sz="2000" b="1" dirty="0"/>
              <a:t>adjustment</a:t>
            </a:r>
            <a:r>
              <a:rPr lang="en-US" sz="2000" dirty="0"/>
              <a:t> for fuel type</a:t>
            </a:r>
            <a:endParaRPr lang="en-US" sz="2000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022FA-3E11-ECAC-A3C8-7C2EDC34925B}"/>
              </a:ext>
            </a:extLst>
          </p:cNvPr>
          <p:cNvSpPr txBox="1">
            <a:spLocks/>
          </p:cNvSpPr>
          <p:nvPr/>
        </p:nvSpPr>
        <p:spPr>
          <a:xfrm>
            <a:off x="270256" y="1995424"/>
            <a:ext cx="4675632" cy="1897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Plot of regression model prediction on scatter plot of observations </a:t>
            </a:r>
          </a:p>
          <a:p>
            <a:r>
              <a:rPr lang="en-US" sz="2000" dirty="0"/>
              <a:t>Apply adjustment to diesel cars </a:t>
            </a:r>
          </a:p>
          <a:p>
            <a:pPr lvl="1"/>
            <a:r>
              <a:rPr lang="en-US" sz="1700" dirty="0"/>
              <a:t>Adjust observations </a:t>
            </a:r>
          </a:p>
          <a:p>
            <a:pPr lvl="1"/>
            <a:r>
              <a:rPr lang="en-US" sz="1700" dirty="0"/>
              <a:t>Adjust model response</a:t>
            </a:r>
          </a:p>
          <a:p>
            <a:r>
              <a:rPr lang="en-US" sz="2000" dirty="0"/>
              <a:t>Model response for the two fuel types is now the same!</a:t>
            </a:r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6B363-BB37-8731-1893-ACDA0064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1" y="1108008"/>
            <a:ext cx="3927492" cy="39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0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90FB-523D-75F9-98C2-8A823685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 with Nonlinear Responses</a:t>
            </a:r>
          </a:p>
        </p:txBody>
      </p:sp>
    </p:spTree>
    <p:extLst>
      <p:ext uri="{BB962C8B-B14F-4D97-AF65-F5344CB8AC3E}">
        <p14:creationId xmlns:p14="http://schemas.microsoft.com/office/powerpoint/2010/main" val="4140518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deal with models that do not have nonlinear response variables?</a:t>
                </a:r>
              </a:p>
              <a:p>
                <a:pPr lvl="0"/>
                <a:r>
                  <a:rPr lang="en-US" dirty="0"/>
                  <a:t>Example: binary response variable,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distributed response</a:t>
                </a:r>
              </a:p>
              <a:p>
                <a:pPr lvl="1"/>
                <a:r>
                  <a:rPr lang="en-US" dirty="0"/>
                  <a:t>Probability 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binary classifier</a:t>
                </a:r>
              </a:p>
              <a:p>
                <a:pPr lvl="0"/>
                <a:r>
                  <a:rPr lang="en-US" dirty="0"/>
                  <a:t>Example: Intensity of an arrival process,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𝑝𝑜𝑖𝑠𝑠𝑜𝑛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response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average rate or </a:t>
                </a:r>
                <a:r>
                  <a:rPr lang="en-US" b="1" dirty="0"/>
                  <a:t>intensity</a:t>
                </a:r>
                <a:r>
                  <a:rPr lang="en-US" dirty="0"/>
                  <a:t> of a point process</a:t>
                </a:r>
              </a:p>
              <a:p>
                <a:pPr lvl="0"/>
                <a:r>
                  <a:rPr lang="en-US" dirty="0"/>
                  <a:t>Example: Categorical response variable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categories,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Cat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response: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category classifier</a:t>
                </a:r>
              </a:p>
              <a:p>
                <a:pPr lvl="1"/>
                <a:r>
                  <a:rPr lang="en-US" dirty="0"/>
                  <a:t>Parameter is probability for each category,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Linear models are a flexible and widely used class of models</a:t>
                </a:r>
              </a:p>
              <a:p>
                <a:pPr lvl="0"/>
                <a:r>
                  <a:rPr lang="en-US" dirty="0"/>
                  <a:t>Fit model coefficients by </a:t>
                </a:r>
                <a:r>
                  <a:rPr lang="en-US" b="1" dirty="0"/>
                  <a:t>least squares</a:t>
                </a:r>
                <a:r>
                  <a:rPr lang="en-US" dirty="0"/>
                  <a:t> estimation</a:t>
                </a:r>
              </a:p>
              <a:p>
                <a:pPr lvl="0"/>
                <a:r>
                  <a:rPr lang="en-US" dirty="0"/>
                  <a:t>Least squares is a maximum likelihood estimate, </a:t>
                </a:r>
              </a:p>
              <a:p>
                <a:pPr lvl="1"/>
                <a:r>
                  <a:rPr lang="en-US" dirty="0"/>
                  <a:t>Produces Normally distributed residuals</a:t>
                </a:r>
              </a:p>
              <a:p>
                <a:pPr lvl="0"/>
                <a:r>
                  <a:rPr lang="en-US" dirty="0"/>
                  <a:t>Can use many types of predictor variables, linear and nonlinear</a:t>
                </a:r>
              </a:p>
              <a:p>
                <a:pPr lvl="1"/>
                <a:r>
                  <a:rPr lang="en-US" dirty="0"/>
                  <a:t>Apply model selection process</a:t>
                </a:r>
              </a:p>
              <a:p>
                <a:pPr lvl="1"/>
                <a:r>
                  <a:rPr lang="en-US" dirty="0"/>
                  <a:t>Use metrics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log-likelihood to compare models</a:t>
                </a:r>
                <a:endParaRPr lang="ar-AE" dirty="0"/>
              </a:p>
              <a:p>
                <a:pPr lvl="0"/>
                <a:r>
                  <a:rPr lang="en-US" dirty="0"/>
                  <a:t>We prefer the simplest model that does the job</a:t>
                </a:r>
              </a:p>
              <a:p>
                <a:pPr lvl="1"/>
                <a:r>
                  <a:rPr lang="en-US" dirty="0"/>
                  <a:t>Parsimonious model has the fewest parameters required to explain the data</a:t>
                </a:r>
              </a:p>
              <a:p>
                <a:pPr lvl="1"/>
                <a:r>
                  <a:rPr lang="en-US" dirty="0"/>
                  <a:t>The principle of </a:t>
                </a:r>
                <a:r>
                  <a:rPr lang="en-US" b="1" dirty="0"/>
                  <a:t>Occam’s razor</a:t>
                </a:r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b="-2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generalized linear model (GLM)</a:t>
            </a:r>
            <a:r>
              <a:rPr dirty="0"/>
              <a:t> is a framework for </a:t>
            </a:r>
            <a:r>
              <a:rPr lang="en-US" dirty="0"/>
              <a:t>non-Normal or </a:t>
            </a:r>
            <a:r>
              <a:rPr dirty="0"/>
              <a:t>nonlinear response models</a:t>
            </a:r>
          </a:p>
          <a:p>
            <a:pPr lvl="0"/>
            <a:r>
              <a:rPr b="1" dirty="0"/>
              <a:t>Nonlinear response is n</a:t>
            </a:r>
            <a:r>
              <a:rPr lang="en-US" b="1" dirty="0"/>
              <a:t>ot </a:t>
            </a:r>
            <a:r>
              <a:rPr b="1" dirty="0"/>
              <a:t>Normally distributed</a:t>
            </a:r>
          </a:p>
          <a:p>
            <a:pPr lvl="0"/>
            <a:r>
              <a:rPr lang="en-US" dirty="0"/>
              <a:t>Us</a:t>
            </a:r>
            <a:r>
              <a:rPr dirty="0"/>
              <a:t>e a </a:t>
            </a:r>
            <a:r>
              <a:rPr b="1" dirty="0"/>
              <a:t>link function</a:t>
            </a:r>
            <a:r>
              <a:rPr dirty="0"/>
              <a:t> to transform to a linear model</a:t>
            </a:r>
          </a:p>
          <a:p>
            <a:pPr lvl="1"/>
            <a:r>
              <a:rPr b="1" dirty="0"/>
              <a:t>Linear model has Normally distributed response</a:t>
            </a:r>
          </a:p>
          <a:p>
            <a:pPr lvl="1"/>
            <a:r>
              <a:rPr dirty="0"/>
              <a:t>Link function transform nonlinear response to Normal distribution</a:t>
            </a:r>
          </a:p>
          <a:p>
            <a:pPr lvl="0"/>
            <a:r>
              <a:rPr dirty="0"/>
              <a:t>To compute the </a:t>
            </a:r>
            <a:r>
              <a:rPr b="1" dirty="0"/>
              <a:t>nonlinear response</a:t>
            </a:r>
          </a:p>
          <a:p>
            <a:pPr lvl="1"/>
            <a:r>
              <a:rPr dirty="0"/>
              <a:t>Start with a linear model, OLS</a:t>
            </a:r>
          </a:p>
          <a:p>
            <a:pPr lvl="1"/>
            <a:r>
              <a:rPr dirty="0"/>
              <a:t>Transform response with </a:t>
            </a:r>
            <a:r>
              <a:rPr b="1" dirty="0"/>
              <a:t>inverse link function</a:t>
            </a:r>
            <a:endParaRPr dirty="0"/>
          </a:p>
          <a:p>
            <a:r>
              <a:rPr lang="en-US" dirty="0"/>
              <a:t>Use GLM framework</a:t>
            </a:r>
            <a:r>
              <a:rPr dirty="0"/>
              <a:t> for all exponential family response distributions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General form for </a:t>
                </a:r>
                <a:r>
                  <a:rPr b="1" dirty="0"/>
                  <a:t>link function</a:t>
                </a:r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dirty="0"/>
                  <a:t> </a:t>
                </a:r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𝙴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expected value of the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given independent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link function </a:t>
                </a:r>
                <a:r>
                  <a:rPr dirty="0"/>
                  <a:t>map</a:t>
                </a:r>
                <a:r>
                  <a:rPr lang="en-US" dirty="0"/>
                  <a:t>s</a:t>
                </a:r>
                <a:r>
                  <a:rPr dirty="0"/>
                  <a:t>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, </a:t>
                </a:r>
                <a:r>
                  <a:rPr lang="en-US" dirty="0"/>
                  <a:t>to a model linear in the model coefficients </a:t>
                </a:r>
                <a:endParaRPr dirty="0"/>
              </a:p>
              <a:p>
                <a:pPr lvl="0"/>
                <a:r>
                  <a:rPr lang="en-US" dirty="0"/>
                  <a:t>Example: we fit a</a:t>
                </a:r>
                <a:r>
                  <a:rPr dirty="0"/>
                  <a:t> linear </a:t>
                </a:r>
                <a:r>
                  <a:rPr lang="en-US" dirty="0"/>
                  <a:t>a </a:t>
                </a:r>
                <a:r>
                  <a:rPr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using the link function,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the, </a:t>
                </a:r>
                <a:r>
                  <a:rPr lang="en-US" dirty="0" err="1"/>
                  <a:t>possibley</a:t>
                </a:r>
                <a:r>
                  <a:rPr lang="en-US" dirty="0"/>
                  <a:t> vector valued, model coefficients 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1"/>
                <a:r>
                  <a:rPr dirty="0"/>
                  <a:t>To find the value of the response variable we apply the </a:t>
                </a:r>
                <a:r>
                  <a:rPr b="1" dirty="0"/>
                  <a:t>inverse link function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Example: </a:t>
                </a:r>
                <a:r>
                  <a:rPr dirty="0"/>
                  <a:t>OLS has Normal response</a:t>
                </a:r>
              </a:p>
              <a:p>
                <a:pPr lvl="0"/>
                <a:r>
                  <a:rPr dirty="0"/>
                  <a:t>Link function for OLS is just unity,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Output of linear model directly maps to Normally distributed response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649"/>
            <a:ext cx="8229600" cy="48490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The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541FB5-ED70-609C-000F-260C1FDF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660765"/>
                  </p:ext>
                </p:extLst>
              </p:nvPr>
            </p:nvGraphicFramePr>
            <p:xfrm>
              <a:off x="2856992" y="731520"/>
              <a:ext cx="6287010" cy="4384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670">
                      <a:extLst>
                        <a:ext uri="{9D8B030D-6E8A-4147-A177-3AD203B41FA5}">
                          <a16:colId xmlns:a16="http://schemas.microsoft.com/office/drawing/2014/main" val="310204747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540153062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604041901"/>
                        </a:ext>
                      </a:extLst>
                    </a:gridCol>
                  </a:tblGrid>
                  <a:tr h="436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Inverse 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534007"/>
                      </a:ext>
                    </a:extLst>
                  </a:tr>
                  <a:tr h="54572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036880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3063124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Bernoulli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7432238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3166096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618877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821180"/>
                      </a:ext>
                    </a:extLst>
                  </a:tr>
                  <a:tr h="54572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Exponential-Gamma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6072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541FB5-ED70-609C-000F-260C1FDF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660765"/>
                  </p:ext>
                </p:extLst>
              </p:nvPr>
            </p:nvGraphicFramePr>
            <p:xfrm>
              <a:off x="2856992" y="731520"/>
              <a:ext cx="6287010" cy="4384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670">
                      <a:extLst>
                        <a:ext uri="{9D8B030D-6E8A-4147-A177-3AD203B41FA5}">
                          <a16:colId xmlns:a16="http://schemas.microsoft.com/office/drawing/2014/main" val="310204747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540153062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604041901"/>
                        </a:ext>
                      </a:extLst>
                    </a:gridCol>
                  </a:tblGrid>
                  <a:tr h="436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Inverse 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5340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8947" r="-100870" b="-5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78947" r="-1163" b="-58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036880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39437" r="-100870" b="-68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239437" r="-1163" b="-681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3063124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Bernoulli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29524" r="-100870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229524" r="-1163" b="-3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432238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29524" r="-100870" b="-2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329524" r="-1163" b="-2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166096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29524" r="-100870" b="-1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429524" r="-1163" b="-1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618877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72222" r="-100870" b="-134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772222" r="-1163" b="-134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48211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Exponential-Gamma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61053" r="-100870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661053" r="-1163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6072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E3A949-63F6-1B7E-6BF9-C1BD5DFDC718}"/>
              </a:ext>
            </a:extLst>
          </p:cNvPr>
          <p:cNvSpPr txBox="1">
            <a:spLocks/>
          </p:cNvSpPr>
          <p:nvPr/>
        </p:nvSpPr>
        <p:spPr>
          <a:xfrm>
            <a:off x="333248" y="1093216"/>
            <a:ext cx="2775712" cy="39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>
                <a:hlinkClick r:id="rId3"/>
              </a:rPr>
              <a:t>Link functions </a:t>
            </a:r>
            <a:endParaRPr lang="en-US" dirty="0"/>
          </a:p>
          <a:p>
            <a:r>
              <a:rPr lang="en-US" dirty="0"/>
              <a:t>Supported in </a:t>
            </a:r>
            <a:r>
              <a:rPr lang="en-US" dirty="0" err="1">
                <a:hlinkClick r:id="rId4"/>
              </a:rPr>
              <a:t>statsmodels</a:t>
            </a:r>
            <a:endParaRPr lang="en-US" dirty="0">
              <a:hlinkClick r:id="rId4"/>
            </a:endParaRPr>
          </a:p>
          <a:p>
            <a:r>
              <a:rPr lang="en-US" dirty="0"/>
              <a:t>Supported in </a:t>
            </a:r>
            <a:r>
              <a:rPr lang="en-US" dirty="0">
                <a:hlinkClick r:id="rId5"/>
              </a:rPr>
              <a:t>Scikit-Learn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833"/>
            <a:ext cx="8229600" cy="372668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Construct a generalized linear model using a </a:t>
            </a:r>
            <a:r>
              <a:rPr b="1" dirty="0"/>
              <a:t>Binomial distribution</a:t>
            </a:r>
          </a:p>
          <a:p>
            <a:pPr lvl="0"/>
            <a:r>
              <a:rPr dirty="0"/>
              <a:t>Commonly known as </a:t>
            </a:r>
            <a:r>
              <a:rPr b="1" dirty="0">
                <a:hlinkClick r:id="rId2"/>
              </a:rPr>
              <a:t>logistic regression</a:t>
            </a:r>
          </a:p>
          <a:p>
            <a:pPr lvl="0"/>
            <a:r>
              <a:rPr dirty="0"/>
              <a:t>Logistic regression widely used as a classif</a:t>
            </a:r>
            <a:r>
              <a:rPr lang="en-US" dirty="0"/>
              <a:t>ier</a:t>
            </a:r>
          </a:p>
          <a:p>
            <a:pPr lvl="0"/>
            <a:r>
              <a:rPr dirty="0"/>
              <a:t>Logistic regression is linear model, with a binary response or label values, </a:t>
            </a:r>
            <a:r>
              <a:rPr dirty="0">
                <a:latin typeface="Courier"/>
              </a:rPr>
              <a:t>{False, True}</a:t>
            </a:r>
            <a:r>
              <a:rPr dirty="0"/>
              <a:t> or </a:t>
            </a:r>
            <a:r>
              <a:rPr dirty="0">
                <a:latin typeface="Courier"/>
              </a:rPr>
              <a:t>{0, 1}</a:t>
            </a:r>
          </a:p>
          <a:p>
            <a:pPr lvl="0"/>
            <a:r>
              <a:rPr dirty="0"/>
              <a:t>Response computed as a log likelihood, leading to a Binomial distributed response</a:t>
            </a:r>
          </a:p>
          <a:p>
            <a:pPr lvl="0"/>
            <a:r>
              <a:rPr dirty="0"/>
              <a:t>Categorical response is simple extension to categorical distribution</a:t>
            </a:r>
          </a:p>
          <a:p>
            <a:pPr lvl="1"/>
            <a:r>
              <a:rPr dirty="0"/>
              <a:t>One Binomial to many</a:t>
            </a:r>
          </a:p>
          <a:p>
            <a:pPr lvl="1"/>
            <a:r>
              <a:rPr dirty="0"/>
              <a:t>Many Binomial to many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Construct logistic regression as a GLM</a:t>
                </a:r>
              </a:p>
              <a:p>
                <a:pPr lvl="0"/>
                <a:r>
                  <a:rPr lang="en-US" dirty="0"/>
                  <a:t>Start with a model for the </a:t>
                </a:r>
                <a:r>
                  <a:rPr lang="en-US" b="1" dirty="0"/>
                  <a:t>log-odds</a:t>
                </a:r>
                <a:r>
                  <a:rPr lang="en-US" dirty="0"/>
                  <a:t> of response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vs. 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success,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</a:t>
                </a:r>
                <a:r>
                  <a:rPr lang="ar-A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Independent variable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odds ratio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dds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1111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Construct logistic regression as a GLM</a:t>
                </a:r>
              </a:p>
              <a:p>
                <a:pPr lvl="0"/>
                <a:r>
                  <a:rPr lang="en-US" dirty="0"/>
                  <a:t>Start with a model for the </a:t>
                </a:r>
                <a:r>
                  <a:rPr lang="en-US" b="1" dirty="0"/>
                  <a:t>log-odds</a:t>
                </a:r>
                <a:r>
                  <a:rPr lang="en-US" dirty="0"/>
                  <a:t> of response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vs. 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success,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Independent variable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Binary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Define the link function, know as the or </a:t>
                </a:r>
                <a:r>
                  <a:rPr lang="en-US" b="1" dirty="0"/>
                  <a:t>logit function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1111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557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Response of linear model is transformed to the binomially distributed random variable through the </a:t>
                </a:r>
                <a:r>
                  <a:rPr lang="en-US" b="1" dirty="0"/>
                  <a:t>inverse link function</a:t>
                </a:r>
              </a:p>
              <a:p>
                <a:pPr lvl="0"/>
                <a:r>
                  <a:rPr lang="en-US" dirty="0"/>
                  <a:t>Known as the </a:t>
                </a:r>
                <a:r>
                  <a:rPr lang="en-US" b="1" dirty="0"/>
                  <a:t>inverse logit function</a:t>
                </a:r>
                <a:r>
                  <a:rPr lang="en-US" dirty="0"/>
                  <a:t>, or </a:t>
                </a:r>
                <a:r>
                  <a:rPr lang="en-US" b="1" dirty="0"/>
                  <a:t>logistic function</a:t>
                </a:r>
                <a:r>
                  <a:rPr lang="en-US" dirty="0"/>
                  <a:t>,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sSub>
                            <m:sSubPr>
                              <m:ctrlPr>
                                <a:rPr lang="ar-A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After some algebra we can arrive at: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7567" cy="64458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80079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Plot of the logistic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increases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 increases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decreases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increases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logistic function is said to </a:t>
                </a:r>
                <a:r>
                  <a:rPr lang="en-US" sz="1800" b="1" dirty="0"/>
                  <a:t>squash the output </a:t>
                </a:r>
                <a:r>
                  <a:rPr lang="en-US" sz="1800" dirty="0"/>
                  <a:t>of the linear model,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  <a:endParaRPr sz="18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80079" cy="3518297"/>
              </a:xfrm>
              <a:blipFill>
                <a:blip r:embed="rId2"/>
                <a:stretch>
                  <a:fillRect l="-1533" t="-1040" b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CB68FC-5B88-DB27-EC38-7B8F9E01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73" y="1276096"/>
            <a:ext cx="542211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7567" cy="64458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76015" cy="381927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Plot of the logistic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logistic function is said to </a:t>
                </a:r>
                <a:r>
                  <a:rPr lang="en-US" sz="1800" b="1" dirty="0"/>
                  <a:t>squash the output </a:t>
                </a:r>
                <a:r>
                  <a:rPr lang="en-US" sz="1800" dirty="0"/>
                  <a:t>of the linear model,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Use threshold to get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/>
                  <a:t> output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𝑟𝑒𝑠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𝑟𝑒𝑠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Can set threshold as error trade-off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Default threshold = 0.5</a:t>
                </a:r>
                <a:endParaRPr sz="18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76015" cy="3819270"/>
              </a:xfrm>
              <a:blipFill>
                <a:blip r:embed="rId2"/>
                <a:stretch>
                  <a:fillRect l="-1152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CB68FC-5B88-DB27-EC38-7B8F9E01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73" y="1276096"/>
            <a:ext cx="542211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2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When evaluating any machine learning model consider </a:t>
                </a:r>
                <a:r>
                  <a:rPr b="1" dirty="0"/>
                  <a:t>all evaluation methods available</a:t>
                </a:r>
              </a:p>
              <a:p>
                <a:pPr lvl="0"/>
                <a:r>
                  <a:rPr dirty="0"/>
                  <a:t>No one method best all of the time</a:t>
                </a:r>
              </a:p>
              <a:p>
                <a:pPr lvl="0"/>
                <a:r>
                  <a:rPr lang="en-US" dirty="0"/>
                  <a:t>Test for h</a:t>
                </a:r>
                <a:r>
                  <a:rPr dirty="0"/>
                  <a:t>omoscedastic Normally distributed residuals</a:t>
                </a:r>
              </a:p>
              <a:p>
                <a:pPr lvl="0"/>
                <a:r>
                  <a:rPr dirty="0"/>
                  <a:t>Want reasonable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dirty="0"/>
                  <a:t>, RMSE, etc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‘Reasonable’ is problem dependent</a:t>
                </a:r>
                <a:endParaRPr dirty="0"/>
              </a:p>
              <a:p>
                <a:pPr lvl="0"/>
                <a:r>
                  <a:rPr lang="en-US" dirty="0"/>
                  <a:t>Are</a:t>
                </a:r>
                <a:r>
                  <a:rPr dirty="0"/>
                  <a:t> model and its coefficients </a:t>
                </a:r>
                <a:r>
                  <a:rPr lang="en-US" dirty="0"/>
                  <a:t>statistically </a:t>
                </a:r>
                <a:r>
                  <a:rPr dirty="0"/>
                  <a:t>significant?</a:t>
                </a:r>
              </a:p>
              <a:p>
                <a:pPr lvl="1"/>
                <a:r>
                  <a:rPr dirty="0"/>
                  <a:t>F test and Omnibus test </a:t>
                </a:r>
                <a:r>
                  <a:rPr lang="en-US" dirty="0"/>
                  <a:t>on model significance</a:t>
                </a:r>
                <a:endParaRPr dirty="0"/>
              </a:p>
              <a:p>
                <a:pPr lvl="1"/>
                <a:r>
                  <a:rPr dirty="0"/>
                  <a:t>t-test on model parameter </a:t>
                </a:r>
                <a:r>
                  <a:rPr lang="en-US" dirty="0"/>
                  <a:t>significance</a:t>
                </a:r>
                <a:endParaRPr dirty="0"/>
              </a:p>
              <a:p>
                <a:pPr lvl="0"/>
                <a:r>
                  <a:rPr b="1" dirty="0"/>
                  <a:t>Different methods highlight different problems</a:t>
                </a:r>
                <a:r>
                  <a:rPr dirty="0"/>
                  <a:t> with your model</a:t>
                </a:r>
              </a:p>
              <a:p>
                <a:pPr lvl="0"/>
                <a:r>
                  <a:rPr dirty="0"/>
                  <a:t>Don’t forget to check that the </a:t>
                </a:r>
                <a:r>
                  <a:rPr b="1" dirty="0"/>
                  <a:t>model must make sense</a:t>
                </a:r>
                <a:r>
                  <a:rPr dirty="0"/>
                  <a:t> for your application!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479535" cy="256908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 accuracy?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Determine proportions of test cases which are classified as: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650" b="1" dirty="0"/>
              <a:t>True Positives (TP)</a:t>
            </a:r>
            <a:r>
              <a:rPr sz="1650" dirty="0"/>
              <a:t>: Are positive and should be positive</a:t>
            </a:r>
            <a:endParaRPr lang="en-US" sz="165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True Negatives (TN)</a:t>
            </a:r>
            <a:r>
              <a:rPr sz="1800" dirty="0"/>
              <a:t>: Are negative and should be negative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False Positives (FP)</a:t>
            </a:r>
            <a:r>
              <a:rPr sz="1800" dirty="0"/>
              <a:t>: Classified as positive but are actually negative; </a:t>
            </a:r>
            <a:r>
              <a:rPr sz="1800" b="1" dirty="0"/>
              <a:t>Type I errors</a:t>
            </a:r>
            <a:endParaRPr lang="en-US" sz="1800" b="1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False Negatives (FN)</a:t>
            </a:r>
            <a:r>
              <a:rPr sz="1800" dirty="0"/>
              <a:t>: Classified as negative but are actually positive; </a:t>
            </a:r>
            <a:r>
              <a:rPr sz="1800" b="1" dirty="0"/>
              <a:t>Type II errors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Organize these metrics into a </a:t>
            </a:r>
            <a:r>
              <a:rPr sz="1800" b="1" dirty="0"/>
              <a:t>confusion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462466"/>
              </p:ext>
            </p:extLst>
          </p:nvPr>
        </p:nvGraphicFramePr>
        <p:xfrm>
          <a:off x="1877568" y="3645408"/>
          <a:ext cx="611631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True </a:t>
                      </a:r>
                      <a:r>
                        <a:rPr sz="1800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True </a:t>
                      </a:r>
                      <a:r>
                        <a:rPr sz="1800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of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other metrics are defined as follows:</a:t>
                </a:r>
              </a:p>
              <a:p>
                <a:pPr lvl="0"/>
                <a:r>
                  <a:rPr b="1" dirty="0"/>
                  <a:t>Accuracy</a:t>
                </a:r>
                <a:r>
                  <a:rPr dirty="0"/>
                  <a:t> = (TP + TN) / (TP + FP + TN + FN)</a:t>
                </a:r>
              </a:p>
              <a:p>
                <a:pPr lvl="0"/>
                <a:r>
                  <a:rPr dirty="0"/>
                  <a:t>Selectivity or </a:t>
                </a:r>
                <a:r>
                  <a:rPr b="1" dirty="0"/>
                  <a:t>Precision</a:t>
                </a:r>
                <a:r>
                  <a:rPr dirty="0"/>
                  <a:t> = TP / (TP + FP)</a:t>
                </a:r>
              </a:p>
              <a:p>
                <a:pPr lvl="1"/>
                <a:r>
                  <a:rPr dirty="0"/>
                  <a:t>Precision is the fraction of the relevant class predictions which are correct</a:t>
                </a:r>
              </a:p>
              <a:p>
                <a:pPr lvl="0"/>
                <a:r>
                  <a:rPr dirty="0"/>
                  <a:t>Sensitivity or </a:t>
                </a:r>
                <a:r>
                  <a:rPr b="1" dirty="0"/>
                  <a:t>Recall</a:t>
                </a:r>
                <a:r>
                  <a:rPr dirty="0"/>
                  <a:t> = TP / (TP + FN)</a:t>
                </a:r>
              </a:p>
              <a:p>
                <a:pPr lvl="1"/>
                <a:r>
                  <a:rPr dirty="0"/>
                  <a:t>Recall is the fraction of the relevant class </a:t>
                </a:r>
                <a:r>
                  <a:rPr lang="en-US" dirty="0"/>
                  <a:t>correctly </a:t>
                </a:r>
                <a:r>
                  <a:rPr dirty="0"/>
                  <a:t>predict</a:t>
                </a:r>
                <a:r>
                  <a:rPr lang="en-US" dirty="0"/>
                  <a:t>ed</a:t>
                </a:r>
                <a:endParaRPr dirty="0"/>
              </a:p>
              <a:p>
                <a:pPr lvl="0"/>
                <a:r>
                  <a:rPr lang="en-US" dirty="0"/>
                  <a:t>T</a:t>
                </a:r>
                <a:r>
                  <a:rPr dirty="0"/>
                  <a:t>rade-off between precision and recall</a:t>
                </a:r>
              </a:p>
              <a:p>
                <a:pPr lvl="1"/>
                <a:r>
                  <a:rPr dirty="0"/>
                  <a:t>Consider </a:t>
                </a:r>
                <a:r>
                  <a:rPr b="1" dirty="0"/>
                  <a:t>changing the decision threshold</a:t>
                </a:r>
              </a:p>
              <a:p>
                <a:pPr lvl="1"/>
                <a:r>
                  <a:rPr dirty="0"/>
                  <a:t>High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lower recall, more false negative</a:t>
                </a:r>
              </a:p>
              <a:p>
                <a:pPr lvl="1"/>
                <a:r>
                  <a:rPr dirty="0"/>
                  <a:t>Low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lower precision, more false positives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192912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create model to predict which employes are likely to leave a company</a:t>
                </a:r>
              </a:p>
              <a:p>
                <a:r>
                  <a:rPr lang="en-US" dirty="0"/>
                  <a:t>Is a logistic regression problem with response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Employee characteristics are independent mixed numeric and categorical variables  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1929129"/>
              </a:xfrm>
              <a:blipFill>
                <a:blip r:embed="rId2"/>
                <a:stretch>
                  <a:fillRect l="-963" t="-2215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68B1D91-E5D9-875E-2557-84C46D61C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3" y="3324508"/>
            <a:ext cx="8663341" cy="146048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fit model</a:t>
                </a:r>
              </a:p>
              <a:p>
                <a:pPr marL="0" lvl="0" indent="0">
                  <a:buNone/>
                </a:pPr>
                <a:r>
                  <a:rPr lang="en-US" sz="1800" dirty="0"/>
                  <a:t>left ~ </a:t>
                </a:r>
                <a:r>
                  <a:rPr lang="en-US" sz="1800" dirty="0" err="1"/>
                  <a:t>satisfaction_level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average_montly_hours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last_evaluation</a:t>
                </a:r>
                <a:r>
                  <a:rPr lang="en-US" sz="1800" dirty="0"/>
                  <a:t> + C(salary) + C(promotion_last_5years)</a:t>
                </a:r>
              </a:p>
              <a:p>
                <a:r>
                  <a:rPr lang="en-US" dirty="0"/>
                  <a:t>All coefficients are significant</a:t>
                </a:r>
              </a:p>
              <a:p>
                <a:r>
                  <a:rPr lang="en-US" dirty="0"/>
                  <a:t>2 coefficients for 3 salary levels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𝑚𝑒𝑑𝑖𝑢𝑚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𝑙𝑜𝑤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coefficient for 2 promotion levels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𝑝𝑟𝑜𝑚𝑜𝑡𝑖𝑜𝑛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𝑝𝑟𝑜𝑚𝑜𝑡𝑖𝑜𝑛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 satisfaction reduces </a:t>
                </a:r>
                <a:r>
                  <a:rPr lang="en-US" i="1" dirty="0"/>
                  <a:t>p(leave)</a:t>
                </a:r>
              </a:p>
              <a:p>
                <a:r>
                  <a:rPr lang="en-US" dirty="0"/>
                  <a:t>Model uses </a:t>
                </a:r>
                <a:r>
                  <a:rPr lang="en-US" b="1" dirty="0"/>
                  <a:t>method of contrasts</a:t>
                </a:r>
              </a:p>
              <a:p>
                <a:pPr lvl="1"/>
                <a:r>
                  <a:rPr lang="en-US" sz="1800" dirty="0"/>
                  <a:t>Intercept = high salary, no promotion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2"/>
                <a:stretch>
                  <a:fillRect l="-1699" t="-2829" b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A85742-080E-E959-4B1F-37C085B6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11" y="963168"/>
            <a:ext cx="3816838" cy="40502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B57B93-C0E7-00BF-8318-C9B05A28D09B}"/>
              </a:ext>
            </a:extLst>
          </p:cNvPr>
          <p:cNvCxnSpPr>
            <a:cxnSpLocks/>
          </p:cNvCxnSpPr>
          <p:nvPr/>
        </p:nvCxnSpPr>
        <p:spPr>
          <a:xfrm>
            <a:off x="4247804" y="2356658"/>
            <a:ext cx="3794852" cy="914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25795A-9EE9-B499-7BF2-C07DC2F97557}"/>
              </a:ext>
            </a:extLst>
          </p:cNvPr>
          <p:cNvCxnSpPr>
            <a:cxnSpLocks/>
          </p:cNvCxnSpPr>
          <p:nvPr/>
        </p:nvCxnSpPr>
        <p:spPr>
          <a:xfrm>
            <a:off x="4430684" y="2867891"/>
            <a:ext cx="1413348" cy="1106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33E75-5158-E7B8-3622-0C6CFCFA035F}"/>
              </a:ext>
            </a:extLst>
          </p:cNvPr>
          <p:cNvCxnSpPr>
            <a:cxnSpLocks/>
          </p:cNvCxnSpPr>
          <p:nvPr/>
        </p:nvCxnSpPr>
        <p:spPr>
          <a:xfrm>
            <a:off x="4430684" y="2867891"/>
            <a:ext cx="1604356" cy="895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9A47CA-0740-69F6-3C73-A95B987E960E}"/>
              </a:ext>
            </a:extLst>
          </p:cNvPr>
          <p:cNvCxnSpPr>
            <a:cxnSpLocks/>
          </p:cNvCxnSpPr>
          <p:nvPr/>
        </p:nvCxnSpPr>
        <p:spPr>
          <a:xfrm>
            <a:off x="4821382" y="3549535"/>
            <a:ext cx="677487" cy="544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6A039D-53FF-E8D7-9ABE-242D76DD8F8C}"/>
              </a:ext>
            </a:extLst>
          </p:cNvPr>
          <p:cNvCxnSpPr>
            <a:cxnSpLocks/>
          </p:cNvCxnSpPr>
          <p:nvPr/>
        </p:nvCxnSpPr>
        <p:spPr>
          <a:xfrm>
            <a:off x="4713316" y="4094018"/>
            <a:ext cx="1167939" cy="33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9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24128"/>
            <a:ext cx="8479535" cy="17393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Determine proportions of test cases which are classified a</a:t>
            </a:r>
            <a:r>
              <a:rPr lang="en-US" sz="1800" dirty="0"/>
              <a:t>s {no leave, leave}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Logistic function computes </a:t>
            </a:r>
            <a:r>
              <a:rPr lang="en-US" sz="1800" b="1" dirty="0"/>
              <a:t>probability of class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Examine probabilities by known response (label)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Threshold</a:t>
            </a:r>
            <a:r>
              <a:rPr lang="en-US" sz="1800" dirty="0"/>
              <a:t> of 0.5 is not optimal in this case, high false negative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546E1-9062-F063-8734-82BC2871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68" y="2865086"/>
            <a:ext cx="5522976" cy="22296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C6273-42FD-BDD5-EC93-956BE033ACA1}"/>
              </a:ext>
            </a:extLst>
          </p:cNvPr>
          <p:cNvCxnSpPr/>
          <p:nvPr/>
        </p:nvCxnSpPr>
        <p:spPr>
          <a:xfrm>
            <a:off x="4970272" y="3710432"/>
            <a:ext cx="2385568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BBB416-58FF-46D0-2EFD-ACF64332EE14}"/>
              </a:ext>
            </a:extLst>
          </p:cNvPr>
          <p:cNvCxnSpPr>
            <a:cxnSpLocks/>
          </p:cNvCxnSpPr>
          <p:nvPr/>
        </p:nvCxnSpPr>
        <p:spPr>
          <a:xfrm flipV="1">
            <a:off x="3320934" y="2909455"/>
            <a:ext cx="0" cy="197427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4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24128"/>
            <a:ext cx="8479535" cy="17393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 accuracy?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Examine probabilities by known response (label))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Threshold</a:t>
            </a:r>
            <a:r>
              <a:rPr lang="en-US" sz="1800" dirty="0"/>
              <a:t> of 0.35 gives better balance of error types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No threshold value will eliminate errors!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546E1-9062-F063-8734-82BC2871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68" y="2865086"/>
            <a:ext cx="5522976" cy="22296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C6273-42FD-BDD5-EC93-956BE033ACA1}"/>
              </a:ext>
            </a:extLst>
          </p:cNvPr>
          <p:cNvCxnSpPr/>
          <p:nvPr/>
        </p:nvCxnSpPr>
        <p:spPr>
          <a:xfrm>
            <a:off x="4970272" y="3997221"/>
            <a:ext cx="2385568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BBB416-58FF-46D0-2EFD-ACF64332EE14}"/>
              </a:ext>
            </a:extLst>
          </p:cNvPr>
          <p:cNvCxnSpPr>
            <a:cxnSpLocks/>
          </p:cNvCxnSpPr>
          <p:nvPr/>
        </p:nvCxnSpPr>
        <p:spPr>
          <a:xfrm flipV="1">
            <a:off x="2926079" y="2909455"/>
            <a:ext cx="0" cy="197427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2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88ADC1-5DA7-6472-EFB5-1F13B141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081549" cy="366445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Example: Evaluation of model predictions </a:t>
            </a:r>
          </a:p>
          <a:p>
            <a:r>
              <a:rPr lang="en-US" dirty="0"/>
              <a:t>Use decision threshold = 0.35</a:t>
            </a:r>
          </a:p>
          <a:p>
            <a:r>
              <a:rPr lang="en-US" dirty="0"/>
              <a:t>Examine </a:t>
            </a:r>
            <a:r>
              <a:rPr lang="en-US" b="1" dirty="0"/>
              <a:t>confusion matrix </a:t>
            </a:r>
          </a:p>
          <a:p>
            <a:pPr lvl="1"/>
            <a:r>
              <a:rPr lang="en-US" dirty="0"/>
              <a:t>Diagonal terms are correctly classified </a:t>
            </a:r>
          </a:p>
          <a:p>
            <a:pPr lvl="1"/>
            <a:r>
              <a:rPr lang="en-US" dirty="0"/>
              <a:t>Errors are the off-diagonal terms </a:t>
            </a:r>
          </a:p>
          <a:p>
            <a:r>
              <a:rPr lang="en-US" dirty="0"/>
              <a:t>Watch out!! The relatively high accuracy of this model is deceptive</a:t>
            </a:r>
          </a:p>
          <a:p>
            <a:r>
              <a:rPr lang="en-US" dirty="0"/>
              <a:t>Low </a:t>
            </a:r>
            <a:r>
              <a:rPr lang="en-US" b="1" dirty="0"/>
              <a:t>precision</a:t>
            </a:r>
            <a:r>
              <a:rPr lang="en-US" dirty="0"/>
              <a:t> and </a:t>
            </a:r>
            <a:r>
              <a:rPr lang="en-US" b="1" dirty="0"/>
              <a:t>recall</a:t>
            </a:r>
            <a:r>
              <a:rPr lang="en-US" dirty="0"/>
              <a:t> from high error rate </a:t>
            </a:r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7D810-5E05-77ED-C3B1-13DA5996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37" y="1769309"/>
            <a:ext cx="4707664" cy="194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27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752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significance of the GLM is expressed in terms of a statistic called </a:t>
                </a:r>
                <a:r>
                  <a:rPr b="1" dirty="0"/>
                  <a:t>deviance</a:t>
                </a:r>
              </a:p>
              <a:p>
                <a:pPr lvl="0"/>
                <a:r>
                  <a:rPr lang="en-US" dirty="0"/>
                  <a:t>OLS regression models often evaluated using variance ratios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error metrics like RMSE</a:t>
                </a:r>
              </a:p>
              <a:p>
                <a:pPr lvl="0"/>
                <a:r>
                  <a:rPr lang="en-US" dirty="0"/>
                  <a:t>Must use another metric, </a:t>
                </a:r>
                <a:r>
                  <a:rPr lang="en-US" b="1" dirty="0"/>
                  <a:t>deviance</a:t>
                </a:r>
                <a:r>
                  <a:rPr lang="en-US" dirty="0"/>
                  <a:t>, for GLM given a nonlinear mapping</a:t>
                </a:r>
              </a:p>
              <a:p>
                <a:pPr lvl="0"/>
                <a:r>
                  <a:rPr lang="en-US" dirty="0"/>
                  <a:t>Deviance is closely related to </a:t>
                </a:r>
                <a:r>
                  <a:rPr lang="en-US" b="1" dirty="0"/>
                  <a:t>log likelihood ratio</a:t>
                </a:r>
              </a:p>
              <a:p>
                <a:pPr lvl="0"/>
                <a:r>
                  <a:rPr dirty="0"/>
                  <a:t>It can be challenging to understand </a:t>
                </a:r>
                <a:r>
                  <a:rPr lang="en-US" dirty="0"/>
                  <a:t>what </a:t>
                </a:r>
                <a:r>
                  <a:rPr dirty="0"/>
                  <a:t>deviance means</a:t>
                </a:r>
              </a:p>
              <a:p>
                <a:pPr lvl="0"/>
                <a:r>
                  <a:rPr lang="en-US" dirty="0"/>
                  <a:t>Several commonly used forms of deviance complicate understanding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75264"/>
              </a:xfrm>
              <a:blipFill>
                <a:blip r:embed="rId2"/>
                <a:stretch>
                  <a:fillRect l="-963" t="-215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significance of the GLM is expressed in terms of a statistic called </a:t>
                </a:r>
                <a:r>
                  <a:rPr lang="en-US" b="1" dirty="0"/>
                  <a:t>deviance</a:t>
                </a:r>
              </a:p>
              <a:p>
                <a:pPr lvl="0"/>
                <a:r>
                  <a:rPr lang="en-US" dirty="0"/>
                  <a:t>Wrapping your head around deviance takes some work</a:t>
                </a:r>
              </a:p>
              <a:p>
                <a:pPr lvl="0"/>
                <a:r>
                  <a:rPr lang="en-US" dirty="0"/>
                  <a:t>In summary, deviance compares the </a:t>
                </a:r>
                <a:r>
                  <a:rPr lang="en-US" b="1" dirty="0"/>
                  <a:t>log likelihood of a model </a:t>
                </a:r>
                <a:r>
                  <a:rPr lang="en-US" dirty="0"/>
                  <a:t>to </a:t>
                </a:r>
                <a:r>
                  <a:rPr lang="en-US" b="1" dirty="0"/>
                  <a:t>a reference model</a:t>
                </a:r>
              </a:p>
              <a:p>
                <a:pPr lvl="0"/>
                <a:r>
                  <a:rPr lang="en-US" dirty="0"/>
                  <a:t>Let’s start with by defining some notation</a:t>
                </a:r>
              </a:p>
              <a:p>
                <a:pPr lvl="1"/>
                <a:r>
                  <a:rPr lang="en-US" dirty="0"/>
                  <a:t>The model is written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parameters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reference model is written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US" dirty="0"/>
                  <a:t>Some sources use notation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𝐗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array of observations or model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log-likelihood of the model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370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significance of the GLM is expressed in terms of a statistic called </a:t>
                </a:r>
                <a:r>
                  <a:rPr lang="en-US" b="1" dirty="0"/>
                  <a:t>deviance</a:t>
                </a:r>
              </a:p>
              <a:p>
                <a:pPr lvl="0"/>
                <a:r>
                  <a:rPr lang="en-US" dirty="0"/>
                  <a:t>Deviance is based on the </a:t>
                </a:r>
                <a:r>
                  <a:rPr lang="en-US" b="1" dirty="0"/>
                  <a:t>log likelihood ratio </a:t>
                </a:r>
                <a:r>
                  <a:rPr lang="en-US" dirty="0"/>
                  <a:t>between a model and a reference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the factor of 2 scales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have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with 1 </a:t>
                </a:r>
                <a:r>
                  <a:rPr lang="en-US" dirty="0" err="1"/>
                  <a:t>DoF</a:t>
                </a:r>
                <a:endParaRPr lang="ar-AE" dirty="0"/>
              </a:p>
              <a:p>
                <a:r>
                  <a:rPr lang="en-US" dirty="0"/>
                  <a:t>Rearranging terms gives a formulation of deviance </a:t>
                </a: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16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</a:t>
            </a:r>
            <a:r>
              <a:rPr lang="en-US" dirty="0"/>
              <a:t>independent</a:t>
            </a:r>
            <a:r>
              <a:rPr dirty="0"/>
              <a:t>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</a:t>
            </a:r>
            <a:r>
              <a:rPr lang="en-US" dirty="0"/>
              <a:t>want </a:t>
            </a:r>
            <a:r>
              <a:rPr dirty="0"/>
              <a:t>numeric features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lang="en-US" dirty="0"/>
              <a:t>Intercept is the mean of the response variable</a:t>
            </a:r>
          </a:p>
          <a:p>
            <a:pPr lvl="1"/>
            <a:r>
              <a:rPr lang="en-US" dirty="0"/>
              <a:t>To not </a:t>
            </a:r>
            <a:r>
              <a:rPr dirty="0"/>
              <a:t>bias the</a:t>
            </a:r>
            <a:r>
              <a:rPr lang="en-US" dirty="0"/>
              <a:t> regression coefficient</a:t>
            </a:r>
            <a:r>
              <a:rPr dirty="0"/>
              <a:t> estimation</a:t>
            </a:r>
            <a:r>
              <a:rPr lang="en-US" dirty="0"/>
              <a:t>, </a:t>
            </a:r>
            <a:r>
              <a:rPr dirty="0"/>
              <a:t>predictors </a:t>
            </a:r>
            <a:r>
              <a:rPr lang="en-US" dirty="0"/>
              <a:t>must </a:t>
            </a:r>
            <a:r>
              <a:rPr dirty="0"/>
              <a:t>have 0 mean</a:t>
            </a:r>
          </a:p>
          <a:p>
            <a:pPr lvl="1"/>
            <a:r>
              <a:rPr lang="en-US" dirty="0"/>
              <a:t>Predictors </a:t>
            </a:r>
            <a:r>
              <a:rPr dirty="0"/>
              <a:t>with a large numeric range </a:t>
            </a:r>
            <a:r>
              <a:rPr lang="en-US" dirty="0"/>
              <a:t>must not </a:t>
            </a:r>
            <a:r>
              <a:rPr dirty="0"/>
              <a:t>dominate training</a:t>
            </a:r>
          </a:p>
          <a:p>
            <a:pPr lvl="0"/>
            <a:r>
              <a:rPr dirty="0"/>
              <a:t>Values of each predictor or </a:t>
            </a:r>
            <a:r>
              <a:rPr lang="en-US" dirty="0"/>
              <a:t>independent variables</a:t>
            </a:r>
            <a:r>
              <a:rPr dirty="0"/>
              <a:t>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coefficient </a:t>
            </a:r>
            <a:r>
              <a:rPr lang="en-US" dirty="0"/>
              <a:t>can</a:t>
            </a:r>
            <a:r>
              <a:rPr dirty="0"/>
              <a:t>not</a:t>
            </a:r>
            <a:r>
              <a:rPr lang="en-US" dirty="0"/>
              <a:t> be</a:t>
            </a:r>
            <a:r>
              <a:rPr dirty="0"/>
              <a:t> constant</a:t>
            </a:r>
          </a:p>
          <a:p>
            <a:pPr lvl="1"/>
            <a:r>
              <a:rPr dirty="0"/>
              <a:t>If </a:t>
            </a:r>
            <a:r>
              <a:rPr lang="en-US" dirty="0"/>
              <a:t>predictor values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6951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several commonly used forms of deviance:</a:t>
                </a:r>
              </a:p>
              <a:p>
                <a:pPr lvl="0"/>
                <a:r>
                  <a:rPr lang="en-US" b="1" dirty="0"/>
                  <a:t>Residual deviance</a:t>
                </a:r>
                <a:r>
                  <a:rPr lang="en-US" dirty="0"/>
                  <a:t> uses a </a:t>
                </a:r>
                <a:r>
                  <a:rPr lang="en-US" b="1" dirty="0"/>
                  <a:t>saturated model</a:t>
                </a:r>
                <a:r>
                  <a:rPr lang="en-US" dirty="0"/>
                  <a:t> as a reference</a:t>
                </a:r>
              </a:p>
              <a:p>
                <a:pPr lvl="1"/>
                <a:r>
                  <a:rPr lang="en-US" dirty="0"/>
                  <a:t>Saturated model has a degree of freedom (parameter) for each observation used to fit</a:t>
                </a:r>
              </a:p>
              <a:p>
                <a:pPr lvl="1"/>
                <a:r>
                  <a:rPr lang="en-US" dirty="0"/>
                  <a:t>Model has a perfect fit to training data</a:t>
                </a:r>
              </a:p>
              <a:p>
                <a:pPr lvl="1"/>
                <a:r>
                  <a:rPr lang="en-US" dirty="0"/>
                  <a:t>But poor </a:t>
                </a:r>
                <a:r>
                  <a:rPr lang="en-US" b="1" dirty="0"/>
                  <a:t>generalization</a:t>
                </a:r>
                <a:r>
                  <a:rPr lang="en-US" dirty="0"/>
                  <a:t> or accuracy for new observations</a:t>
                </a:r>
              </a:p>
              <a:p>
                <a:pPr lvl="0"/>
                <a:r>
                  <a:rPr lang="en-US" b="1" dirty="0"/>
                  <a:t>Likelihood ratio test </a:t>
                </a:r>
                <a:r>
                  <a:rPr lang="en-US" dirty="0"/>
                  <a:t>uses a </a:t>
                </a:r>
                <a:r>
                  <a:rPr lang="en-US" b="1" dirty="0"/>
                  <a:t>null model</a:t>
                </a:r>
                <a:r>
                  <a:rPr lang="en-US" dirty="0"/>
                  <a:t> as a reference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the likelihood ratio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distributed with 1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lvl="1"/>
                <a:r>
                  <a:rPr lang="en-US" dirty="0"/>
                  <a:t>Null model explains none of the variance of the data</a:t>
                </a:r>
              </a:p>
              <a:p>
                <a:pPr lvl="1"/>
                <a:r>
                  <a:rPr lang="en-US" dirty="0"/>
                  <a:t>Example, for Normally distributed response null model is the mean of response vector</a:t>
                </a:r>
              </a:p>
              <a:p>
                <a:pPr lvl="1"/>
                <a:r>
                  <a:rPr lang="en-US" dirty="0"/>
                  <a:t>Example, for Binomially distributed response null model random guesses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based on the probability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of the response vector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6951"/>
              </a:xfrm>
              <a:blipFill>
                <a:blip r:embed="rId2"/>
                <a:stretch>
                  <a:fillRect l="-741" t="-249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deviance</a:t>
                </a:r>
                <a:r>
                  <a:rPr lang="en-US" dirty="0"/>
                  <a:t> </a:t>
                </a:r>
                <a:r>
                  <a:rPr dirty="0"/>
                  <a:t>statistic</a:t>
                </a:r>
                <a:r>
                  <a:rPr lang="en-US" dirty="0"/>
                  <a:t> is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distributed</a:t>
                </a:r>
                <a:r>
                  <a:rPr lang="en-US" dirty="0"/>
                  <a:t> with 1 </a:t>
                </a:r>
                <a:r>
                  <a:rPr lang="en-US" dirty="0" err="1"/>
                  <a:t>DoF</a:t>
                </a:r>
                <a:endParaRPr dirty="0"/>
              </a:p>
              <a:p>
                <a:pPr lvl="0"/>
                <a:r>
                  <a:rPr dirty="0"/>
                  <a:t>Can apply a significance test on a model</a:t>
                </a:r>
              </a:p>
              <a:p>
                <a:pPr lvl="0"/>
                <a:r>
                  <a:rPr dirty="0"/>
                  <a:t>A model with small deviance is little better that informed guessing</a:t>
                </a:r>
              </a:p>
              <a:p>
                <a:pPr lvl="1"/>
                <a:r>
                  <a:rPr dirty="0"/>
                  <a:t>Has 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and is </a:t>
                </a:r>
                <a:r>
                  <a:rPr b="1" dirty="0"/>
                  <a:t>not significant</a:t>
                </a:r>
                <a:r>
                  <a:rPr lang="en-US" b="1" dirty="0"/>
                  <a:t>ly different </a:t>
                </a:r>
                <a:r>
                  <a:rPr lang="en-US" dirty="0"/>
                  <a:t>than the reference model</a:t>
                </a:r>
                <a:endParaRPr dirty="0"/>
              </a:p>
              <a:p>
                <a:pPr lvl="0"/>
                <a:r>
                  <a:rPr dirty="0"/>
                  <a:t>A model with large deviance has a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dirty="0"/>
              </a:p>
              <a:p>
                <a:pPr lvl="1"/>
                <a:r>
                  <a:rPr dirty="0"/>
                  <a:t>Exhibits a </a:t>
                </a:r>
                <a:r>
                  <a:rPr lang="en-US" b="1" dirty="0"/>
                  <a:t>statistically </a:t>
                </a:r>
                <a:r>
                  <a:rPr b="1" dirty="0"/>
                  <a:t>significant improvement </a:t>
                </a:r>
                <a:r>
                  <a:rPr dirty="0"/>
                  <a:t>in accuracy</a:t>
                </a:r>
                <a:r>
                  <a:rPr lang="en-US" dirty="0"/>
                  <a:t> compared to reference model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Residual deviance</a:t>
                </a:r>
                <a:r>
                  <a:rPr lang="en-US" dirty="0"/>
                  <a:t> is 2 times the difference between the log likelihood of a saturated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some other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Residual deviance has several important properties.</a:t>
                </a:r>
              </a:p>
              <a:p>
                <a:pPr lvl="0"/>
                <a:r>
                  <a:rPr lang="en-US" dirty="0"/>
                  <a:t>Log likelihood of saturated model is 0 for some common distributions</a:t>
                </a:r>
              </a:p>
              <a:p>
                <a:pPr lvl="1"/>
                <a:r>
                  <a:rPr lang="en-US" dirty="0"/>
                  <a:t>Example, Normal distribution</a:t>
                </a:r>
              </a:p>
              <a:p>
                <a:pPr lvl="1"/>
                <a:r>
                  <a:rPr lang="en-US" dirty="0"/>
                  <a:t>Example, Binomial distribution</a:t>
                </a:r>
              </a:p>
              <a:p>
                <a:pPr lvl="1"/>
                <a:r>
                  <a:rPr lang="en-US" dirty="0"/>
                  <a:t>In these cases deviance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In other cases log likelihood of saturated model is not 0:</a:t>
                </a:r>
              </a:p>
              <a:p>
                <a:pPr lvl="1"/>
                <a:r>
                  <a:rPr lang="en-US" dirty="0"/>
                  <a:t>Example, Poisson distribution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808028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Normal saturated model:</a:t>
                </a:r>
              </a:p>
              <a:p>
                <a:pPr marL="0" lvl="0" indent="0">
                  <a:buNone/>
                </a:pPr>
                <a:r>
                  <a:rPr dirty="0"/>
                  <a:t>We can construct a saturated model for normally distributed values by having a free mean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for each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Now, the normal likelihood for this models 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𝛍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the Normal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the log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808028"/>
              </a:xfrm>
              <a:blipFill>
                <a:blip r:embed="rId2"/>
                <a:stretch>
                  <a:fillRect l="-667" t="-2080" b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Binomial staturated model:</a:t>
                </a:r>
              </a:p>
              <a:p>
                <a:pPr marL="0" lvl="0" indent="0">
                  <a:buNone/>
                </a:pPr>
                <a:r>
                  <a:t>A saturated Binomial model can be constructed if for each outcome,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the probability parameter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The likelihood can be writen: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Since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, the log likelihood of the staturated model.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What are some key properties of deviance?</a:t>
                </a:r>
              </a:p>
              <a:p>
                <a:pPr lvl="0"/>
                <a:r>
                  <a:rPr lang="en-US" dirty="0"/>
                  <a:t>Deviance can be applied to any GLM</a:t>
                </a:r>
              </a:p>
              <a:p>
                <a:pPr lvl="0"/>
                <a:r>
                  <a:rPr dirty="0"/>
                  <a:t>Recall that log-likelihood is </a:t>
                </a:r>
                <a:r>
                  <a:rPr lang="en-US" dirty="0"/>
                  <a:t>usually </a:t>
                </a:r>
                <a:r>
                  <a:rPr dirty="0"/>
                  <a:t>a negative number</a:t>
                </a:r>
              </a:p>
              <a:p>
                <a:pPr lvl="1"/>
                <a:r>
                  <a:rPr dirty="0"/>
                  <a:t>Higher log-likelihood has smaller negative magnitude</a:t>
                </a:r>
              </a:p>
              <a:p>
                <a:pPr lvl="0"/>
                <a:r>
                  <a:rPr lang="en-US" dirty="0"/>
                  <a:t>Sign of ratio chosen to ensure d</a:t>
                </a:r>
                <a:r>
                  <a:rPr dirty="0"/>
                  <a:t>eviance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≥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always</a:t>
                </a:r>
              </a:p>
              <a:p>
                <a:pPr lvl="1"/>
                <a:r>
                  <a:rPr dirty="0"/>
                  <a:t>If model is no better than the reference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For model with greater predictive power,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𝓁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, 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fit model</a:t>
                </a:r>
              </a:p>
              <a:p>
                <a:pPr marL="0" lvl="0" indent="0">
                  <a:buNone/>
                </a:pPr>
                <a:r>
                  <a:rPr lang="en-US" sz="1800" dirty="0"/>
                  <a:t>left ~ </a:t>
                </a:r>
                <a:r>
                  <a:rPr lang="en-US" sz="1800" dirty="0" err="1"/>
                  <a:t>satisfaction_level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average_montly_hours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last_evaluation</a:t>
                </a:r>
                <a:r>
                  <a:rPr lang="en-US" sz="1800" dirty="0"/>
                  <a:t> + C(salary) + C(promotion_last_5years)</a:t>
                </a:r>
              </a:p>
              <a:p>
                <a:r>
                  <a:rPr lang="en-US" dirty="0"/>
                  <a:t>Deviance by itself is hard to interpret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p-value shows model is statistically significant compared to the saturated model </a:t>
                </a:r>
                <a:endParaRPr lang="en-US" sz="18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2"/>
                <a:stretch>
                  <a:fillRect l="-1961" t="-1331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A85742-080E-E959-4B1F-37C085B6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11" y="963168"/>
            <a:ext cx="3816838" cy="40502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B57B93-C0E7-00BF-8318-C9B05A28D09B}"/>
              </a:ext>
            </a:extLst>
          </p:cNvPr>
          <p:cNvCxnSpPr>
            <a:cxnSpLocks/>
          </p:cNvCxnSpPr>
          <p:nvPr/>
        </p:nvCxnSpPr>
        <p:spPr>
          <a:xfrm flipV="1">
            <a:off x="4315968" y="2312416"/>
            <a:ext cx="3153017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33E75-5158-E7B8-3622-0C6CFCFA035F}"/>
              </a:ext>
            </a:extLst>
          </p:cNvPr>
          <p:cNvCxnSpPr>
            <a:cxnSpLocks/>
          </p:cNvCxnSpPr>
          <p:nvPr/>
        </p:nvCxnSpPr>
        <p:spPr>
          <a:xfrm flipV="1">
            <a:off x="4915267" y="2527808"/>
            <a:ext cx="2354213" cy="129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3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Poisson regression </a:t>
                </a:r>
                <a:r>
                  <a:rPr lang="en-US" dirty="0"/>
                  <a:t>is example of a GLM</a:t>
                </a:r>
              </a:p>
              <a:p>
                <a:pPr lvl="0"/>
                <a:r>
                  <a:rPr lang="en-US" dirty="0"/>
                  <a:t>Poisson regression is an example of nonlinear response model</a:t>
                </a:r>
              </a:p>
              <a:p>
                <a:pPr lvl="0"/>
                <a:r>
                  <a:rPr lang="en-US" dirty="0"/>
                  <a:t>Recall, the Poisson distribution has an </a:t>
                </a:r>
                <a:r>
                  <a:rPr lang="en-US" b="1" dirty="0"/>
                  <a:t>exponential form </a:t>
                </a:r>
                <a:r>
                  <a:rPr lang="en-US" dirty="0"/>
                  <a:t>with a single parameter,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Parameter,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is the </a:t>
                </a:r>
                <a:r>
                  <a:rPr lang="en-US" b="1" dirty="0"/>
                  <a:t>expected arrival rate </a:t>
                </a:r>
                <a:r>
                  <a:rPr lang="en-US" dirty="0"/>
                  <a:t>of the process</a:t>
                </a:r>
              </a:p>
              <a:p>
                <a:pPr lvl="1"/>
                <a:r>
                  <a:rPr lang="en-US" dirty="0"/>
                  <a:t>For an infinite sample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the mean arrival rate</a:t>
                </a:r>
              </a:p>
              <a:p>
                <a:pPr lvl="0"/>
                <a:r>
                  <a:rPr lang="en-US" dirty="0"/>
                  <a:t>Predictions of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computed from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model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Link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Inverse link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Extend relationship using a linear model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Expected arrival rate </a:t>
                </a:r>
                <a:r>
                  <a:rPr lang="en-US" dirty="0"/>
                  <a:t>depends on </a:t>
                </a:r>
                <a:r>
                  <a:rPr dirty="0"/>
                  <a:t>the independent variable</a:t>
                </a:r>
                <a:r>
                  <a:rPr lang="en-US" dirty="0"/>
                  <a:t>(s)</a:t>
                </a:r>
                <a:endParaRPr dirty="0"/>
              </a:p>
              <a:p>
                <a:pPr lvl="0"/>
                <a:r>
                  <a:rPr dirty="0"/>
                  <a:t>Example, linear model with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dimensional </a:t>
                </a:r>
                <a:r>
                  <a:rPr lang="en-US" dirty="0"/>
                  <a:t>partial </a:t>
                </a:r>
                <a:r>
                  <a:rPr dirty="0"/>
                  <a:t>slope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dirty="0"/>
              </a:p>
              <a:p>
                <a:pPr lvl="1"/>
                <a:r>
                  <a:rPr dirty="0"/>
                  <a:t>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for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dimensional observation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33755" cy="61401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>
                <a:latin typeface="+mn-lt"/>
              </a:rPr>
              <a:t>Poisson Regression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363287"/>
                <a:ext cx="4264428" cy="3231336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 number of awards for students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Independent variables are program,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𝑐𝑎𝑑𝑒𝑚𝑖𝑐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𝑔𝑒𝑛𝑒𝑟𝑎𝑙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𝑣𝑜𝑐𝑎𝑡𝑖𝑜𝑛𝑎𝑙</m:t>
                        </m:r>
                      </m:e>
                    </m:d>
                  </m:oMath>
                </a14:m>
                <a:r>
                  <a:rPr lang="ar-AE" sz="2000" dirty="0"/>
                  <a:t> , </a:t>
                </a:r>
                <a:r>
                  <a:rPr lang="en-US" sz="2000" dirty="0"/>
                  <a:t>and math score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Count data - suitable for Poisson model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Note exponential decrease in award counts by program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363287"/>
                <a:ext cx="4264428" cy="3231336"/>
              </a:xfrm>
              <a:blipFill>
                <a:blip r:embed="rId2"/>
                <a:stretch>
                  <a:fillRect l="-1429" t="-2075"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03BC6CA-6748-B704-0AAA-4393A2EB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603" y="1109749"/>
            <a:ext cx="4352397" cy="33354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dirty="0"/>
              <a:t>Working with categorical variables</a:t>
            </a:r>
          </a:p>
          <a:p>
            <a:pPr lvl="1"/>
            <a:r>
              <a:rPr b="1" dirty="0"/>
              <a:t>One-hot encoding</a:t>
            </a:r>
            <a:r>
              <a:rPr lang="en-US" dirty="0"/>
              <a:t> of categorical variables</a:t>
            </a:r>
            <a:endParaRPr dirty="0"/>
          </a:p>
          <a:p>
            <a:pPr lvl="1"/>
            <a:r>
              <a:rPr dirty="0"/>
              <a:t>Working with </a:t>
            </a:r>
            <a:r>
              <a:rPr b="1" dirty="0"/>
              <a:t>contrasts</a:t>
            </a:r>
            <a:endParaRPr dirty="0"/>
          </a:p>
          <a:p>
            <a:pPr lvl="1"/>
            <a:r>
              <a:rPr lang="en-US" dirty="0"/>
              <a:t>Interpreting </a:t>
            </a:r>
            <a:r>
              <a:rPr lang="en-US" b="1" dirty="0"/>
              <a:t>e</a:t>
            </a:r>
            <a:r>
              <a:rPr b="1" dirty="0"/>
              <a:t>ffect </a:t>
            </a:r>
            <a:r>
              <a:rPr lang="en-US" b="1" dirty="0"/>
              <a:t>sizes</a:t>
            </a:r>
            <a:r>
              <a:rPr dirty="0"/>
              <a:t> </a:t>
            </a:r>
            <a:endParaRPr lang="en-US" dirty="0"/>
          </a:p>
          <a:p>
            <a:pPr lvl="1"/>
            <a:r>
              <a:rPr lang="en-US" dirty="0"/>
              <a:t>Applying </a:t>
            </a:r>
            <a:r>
              <a:rPr lang="en-US" b="1" dirty="0"/>
              <a:t>effect a</a:t>
            </a:r>
            <a:r>
              <a:rPr b="1" dirty="0"/>
              <a:t>djustments</a:t>
            </a:r>
          </a:p>
          <a:p>
            <a:pPr lvl="0"/>
            <a:r>
              <a:rPr dirty="0"/>
              <a:t>Building models with nonlinear </a:t>
            </a:r>
            <a:r>
              <a:rPr lang="en-US" dirty="0"/>
              <a:t>and</a:t>
            </a:r>
            <a:r>
              <a:rPr dirty="0"/>
              <a:t> non-Normal response</a:t>
            </a:r>
          </a:p>
          <a:p>
            <a:pPr lvl="1"/>
            <a:r>
              <a:rPr dirty="0"/>
              <a:t>Use </a:t>
            </a:r>
            <a:r>
              <a:rPr b="1" dirty="0"/>
              <a:t>generalized linear model (GLM)</a:t>
            </a:r>
            <a:r>
              <a:rPr dirty="0"/>
              <a:t> for nonlinear response</a:t>
            </a:r>
          </a:p>
          <a:p>
            <a:pPr lvl="1"/>
            <a:r>
              <a:rPr b="1" dirty="0"/>
              <a:t>Link function</a:t>
            </a:r>
            <a:r>
              <a:rPr dirty="0"/>
              <a:t> transforms nonlinear model to linear model</a:t>
            </a:r>
          </a:p>
          <a:p>
            <a:pPr lvl="1"/>
            <a:r>
              <a:rPr dirty="0"/>
              <a:t>Evaluating Binomial response models</a:t>
            </a:r>
          </a:p>
          <a:p>
            <a:pPr lvl="1"/>
            <a:r>
              <a:rPr dirty="0"/>
              <a:t>Compare model performance with </a:t>
            </a:r>
            <a:r>
              <a:rPr b="1" dirty="0"/>
              <a:t>deviance</a:t>
            </a:r>
            <a:endParaRPr dirty="0"/>
          </a:p>
          <a:p>
            <a:pPr lvl="1"/>
            <a:r>
              <a:rPr lang="en-US" dirty="0"/>
              <a:t>GLM for </a:t>
            </a:r>
            <a:r>
              <a:rPr dirty="0"/>
              <a:t>Poisson regression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624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Poisson Regression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63785-FE0E-1E0A-4018-448CF53E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19" y="1236983"/>
            <a:ext cx="4165010" cy="35883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D4DC41-687B-A833-D70C-ADE378B35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Fit model</a:t>
                </a:r>
              </a:p>
              <a:p>
                <a:pPr marL="0" lvl="0" indent="0">
                  <a:buNone/>
                </a:pPr>
                <a:r>
                  <a:rPr lang="en-US" sz="1800" dirty="0" err="1"/>
                  <a:t>num_awards</a:t>
                </a:r>
                <a:r>
                  <a:rPr lang="en-US" sz="1800" dirty="0"/>
                  <a:t> ~ math + C(prog)</a:t>
                </a:r>
              </a:p>
              <a:p>
                <a:r>
                  <a:rPr lang="en-US" dirty="0"/>
                  <a:t>Likelihood ratio indicates model is statistically significant compared to a null model</a:t>
                </a:r>
              </a:p>
              <a:p>
                <a:r>
                  <a:rPr lang="en-US" dirty="0"/>
                  <a:t>All coefficients are significant</a:t>
                </a:r>
              </a:p>
              <a:p>
                <a:r>
                  <a:rPr lang="en-US" dirty="0"/>
                  <a:t>Intersect for mean rate of academic program</a:t>
                </a:r>
              </a:p>
              <a:p>
                <a:r>
                  <a:rPr lang="en-US" dirty="0"/>
                  <a:t>2 coefficients for 3 program levels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𝑣𝑜𝑐𝑎𝑡𝑖𝑜𝑛𝑎𝑙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𝑎𝑐𝑎𝑑𝑒𝑚𝑖𝑐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Increased math score increases rate of awards</a:t>
                </a:r>
                <a:endParaRPr lang="en-US" sz="18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D4DC41-687B-A833-D70C-ADE378B35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3"/>
                <a:stretch>
                  <a:fillRect l="-1307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A57CF0-AB59-3633-748E-2191C271CCD7}"/>
              </a:ext>
            </a:extLst>
          </p:cNvPr>
          <p:cNvCxnSpPr>
            <a:cxnSpLocks/>
          </p:cNvCxnSpPr>
          <p:nvPr/>
        </p:nvCxnSpPr>
        <p:spPr>
          <a:xfrm>
            <a:off x="4110644" y="2743200"/>
            <a:ext cx="3649287" cy="723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4E4314-5E99-CE7B-6684-9C10D0CF65D8}"/>
              </a:ext>
            </a:extLst>
          </p:cNvPr>
          <p:cNvCxnSpPr>
            <a:cxnSpLocks/>
          </p:cNvCxnSpPr>
          <p:nvPr/>
        </p:nvCxnSpPr>
        <p:spPr>
          <a:xfrm>
            <a:off x="4729942" y="3707476"/>
            <a:ext cx="515389" cy="267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A7D637-6DE4-6ACB-5C74-4A2B91325ADC}"/>
              </a:ext>
            </a:extLst>
          </p:cNvPr>
          <p:cNvCxnSpPr>
            <a:cxnSpLocks/>
          </p:cNvCxnSpPr>
          <p:nvPr/>
        </p:nvCxnSpPr>
        <p:spPr>
          <a:xfrm>
            <a:off x="4609407" y="3067396"/>
            <a:ext cx="1425633" cy="69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9F4B30-DA91-5577-C7BE-9C9A2F98A305}"/>
              </a:ext>
            </a:extLst>
          </p:cNvPr>
          <p:cNvCxnSpPr>
            <a:cxnSpLocks/>
          </p:cNvCxnSpPr>
          <p:nvPr/>
        </p:nvCxnSpPr>
        <p:spPr>
          <a:xfrm>
            <a:off x="4700847" y="3707476"/>
            <a:ext cx="621645" cy="546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F646C9-457F-2D54-54B9-EE499A15EF09}"/>
              </a:ext>
            </a:extLst>
          </p:cNvPr>
          <p:cNvCxnSpPr>
            <a:cxnSpLocks/>
          </p:cNvCxnSpPr>
          <p:nvPr/>
        </p:nvCxnSpPr>
        <p:spPr>
          <a:xfrm>
            <a:off x="4443154" y="4291584"/>
            <a:ext cx="1417319" cy="329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7C3370-179F-E7B4-FB8D-BD34DD7C2A83}"/>
              </a:ext>
            </a:extLst>
          </p:cNvPr>
          <p:cNvCxnSpPr>
            <a:cxnSpLocks/>
          </p:cNvCxnSpPr>
          <p:nvPr/>
        </p:nvCxnSpPr>
        <p:spPr>
          <a:xfrm>
            <a:off x="4783975" y="2190404"/>
            <a:ext cx="2527069" cy="939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2F8CB7-40E9-432B-1A64-92BF44D6CD49}"/>
              </a:ext>
            </a:extLst>
          </p:cNvPr>
          <p:cNvCxnSpPr>
            <a:cxnSpLocks/>
          </p:cNvCxnSpPr>
          <p:nvPr/>
        </p:nvCxnSpPr>
        <p:spPr>
          <a:xfrm>
            <a:off x="4783975" y="2190404"/>
            <a:ext cx="2481349" cy="55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553795" cy="63479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>
                <a:latin typeface="+mn-lt"/>
              </a:rPr>
              <a:t>Poisson Regression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72494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Fit of the model response to the observed award rate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award rate increases with program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𝑣𝑜𝑐𝑎𝑡𝑖𝑜𝑛𝑎𝑙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𝑎𝑐𝑎𝑑𝑒𝑚𝑖𝑐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Rate of awards increases with math score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72494" cy="3518297"/>
              </a:xfrm>
              <a:blipFill>
                <a:blip r:embed="rId2"/>
                <a:stretch>
                  <a:fillRect l="-1395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4FC85EA-2704-1816-7DF4-6164E9273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055" y="991169"/>
            <a:ext cx="3970799" cy="404634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03FAB-44AB-D252-6A94-8C4F7285D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0A9F-F6F3-9762-176A-FB2AD81C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220E-459F-6E38-4F30-8217CD36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Categorical variables are encoded in </a:t>
            </a:r>
            <a:r>
              <a:rPr lang="en-US"/>
              <a:t>model matrix</a:t>
            </a:r>
          </a:p>
          <a:p>
            <a:pPr lvl="0"/>
            <a:r>
              <a:rPr lang="en-US" dirty="0"/>
              <a:t>Categorical variables encoded with </a:t>
            </a:r>
            <a:r>
              <a:rPr lang="en-US" b="1" dirty="0"/>
              <a:t>one hot encoding   </a:t>
            </a:r>
          </a:p>
          <a:p>
            <a:pPr lvl="1"/>
            <a:r>
              <a:rPr lang="en-US" dirty="0"/>
              <a:t>n dummy variables with no intercept</a:t>
            </a:r>
          </a:p>
          <a:p>
            <a:pPr lvl="1"/>
            <a:r>
              <a:rPr lang="en-US" dirty="0"/>
              <a:t>n-1 dummy variables encode </a:t>
            </a:r>
            <a:r>
              <a:rPr lang="en-US" b="1" dirty="0"/>
              <a:t>contrasts</a:t>
            </a:r>
            <a:r>
              <a:rPr lang="en-US" dirty="0"/>
              <a:t> to intercept variable </a:t>
            </a:r>
          </a:p>
          <a:p>
            <a:pPr lvl="1"/>
            <a:r>
              <a:rPr lang="en-US" dirty="0"/>
              <a:t>Either encoding gives same model results </a:t>
            </a:r>
          </a:p>
          <a:p>
            <a:pPr lvl="0"/>
            <a:r>
              <a:rPr lang="en-US" dirty="0"/>
              <a:t>Can adjust observations and response for </a:t>
            </a:r>
            <a:r>
              <a:rPr lang="en-US" b="1" dirty="0"/>
              <a:t>effects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58538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Models with nonlinear response have non-Normal distributions</a:t>
            </a:r>
          </a:p>
          <a:p>
            <a:pPr lvl="0"/>
            <a:r>
              <a:rPr dirty="0"/>
              <a:t>The </a:t>
            </a:r>
            <a:r>
              <a:rPr b="1" dirty="0"/>
              <a:t>generalized linear model</a:t>
            </a:r>
            <a:r>
              <a:rPr lang="en-US" b="1" dirty="0"/>
              <a:t> (GLM)</a:t>
            </a:r>
            <a:r>
              <a:rPr dirty="0"/>
              <a:t> accommodates nonlinear response distributions</a:t>
            </a:r>
          </a:p>
          <a:p>
            <a:pPr lvl="0"/>
            <a:r>
              <a:rPr b="1" dirty="0"/>
              <a:t>Link function</a:t>
            </a:r>
            <a:r>
              <a:rPr dirty="0"/>
              <a:t> transforms to linear model</a:t>
            </a:r>
          </a:p>
          <a:p>
            <a:pPr lvl="1"/>
            <a:r>
              <a:rPr b="1" dirty="0"/>
              <a:t>Inverse link function </a:t>
            </a:r>
            <a:r>
              <a:rPr dirty="0"/>
              <a:t>transforms from Normal distribution to response distribution</a:t>
            </a:r>
          </a:p>
          <a:p>
            <a:pPr lvl="0"/>
            <a:r>
              <a:rPr dirty="0"/>
              <a:t>Evaluating Binomial response models</a:t>
            </a:r>
          </a:p>
          <a:p>
            <a:pPr lvl="1"/>
            <a:r>
              <a:rPr dirty="0"/>
              <a:t>Confusion matrix organizes</a:t>
            </a:r>
          </a:p>
          <a:p>
            <a:pPr lvl="1"/>
            <a:r>
              <a:rPr dirty="0"/>
              <a:t>Compute metrics from elements of confusion matrix</a:t>
            </a:r>
          </a:p>
          <a:p>
            <a:pPr lvl="1"/>
            <a:r>
              <a:rPr dirty="0"/>
              <a:t>Use multiple evaluation criteria</a:t>
            </a:r>
          </a:p>
          <a:p>
            <a:pPr lvl="0"/>
            <a:r>
              <a:rPr dirty="0"/>
              <a:t>Compare model performance with </a:t>
            </a:r>
            <a:r>
              <a:rPr b="1" dirty="0"/>
              <a:t>deviance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90FB-523D-75F9-98C2-8A823685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Categorical Variables </a:t>
            </a:r>
          </a:p>
        </p:txBody>
      </p:sp>
    </p:spTree>
    <p:extLst>
      <p:ext uri="{BB962C8B-B14F-4D97-AF65-F5344CB8AC3E}">
        <p14:creationId xmlns:p14="http://schemas.microsoft.com/office/powerpoint/2010/main" val="59946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1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Linear models, like nearly all machine learning models, use numeric features</a:t>
            </a:r>
          </a:p>
          <a:p>
            <a:pPr lvl="0"/>
            <a:r>
              <a:rPr dirty="0"/>
              <a:t>How can</a:t>
            </a:r>
            <a:r>
              <a:rPr lang="en-US" dirty="0"/>
              <a:t> we use</a:t>
            </a:r>
            <a:r>
              <a:rPr dirty="0"/>
              <a:t> categorical variables in linear models?</a:t>
            </a:r>
          </a:p>
          <a:p>
            <a:pPr lvl="0"/>
            <a:r>
              <a:rPr dirty="0"/>
              <a:t>Need to transform categories to numeric variables with </a:t>
            </a:r>
            <a:r>
              <a:rPr b="1" dirty="0"/>
              <a:t>one hot encoding</a:t>
            </a:r>
          </a:p>
          <a:p>
            <a:pPr lvl="1"/>
            <a:r>
              <a:rPr dirty="0"/>
              <a:t>Each category becomes a binary </a:t>
            </a:r>
            <a:r>
              <a:rPr b="1" dirty="0"/>
              <a:t>dummy variable</a:t>
            </a:r>
            <a:r>
              <a:rPr dirty="0"/>
              <a:t>, encoded [0,1]</a:t>
            </a:r>
          </a:p>
          <a:p>
            <a:pPr lvl="1"/>
            <a:r>
              <a:rPr dirty="0"/>
              <a:t>Only one dummy variable has nonzero value</a:t>
            </a:r>
            <a:r>
              <a:rPr lang="en-US" dirty="0"/>
              <a:t>,</a:t>
            </a:r>
            <a:r>
              <a:rPr dirty="0"/>
              <a:t> encod</a:t>
            </a:r>
            <a:r>
              <a:rPr lang="en-US" dirty="0"/>
              <a:t>ing</a:t>
            </a:r>
            <a:r>
              <a:rPr dirty="0"/>
              <a:t> the category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841248"/>
            <a:ext cx="8229600" cy="187604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We can construct the model matrices for the auto data using the </a:t>
            </a:r>
            <a:r>
              <a:rPr lang="en-US" sz="2000" dirty="0">
                <a:hlinkClick r:id="rId2"/>
              </a:rPr>
              <a:t>patsy package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Create design matrix </a:t>
            </a:r>
            <a:r>
              <a:rPr lang="en-US" sz="2000" b="1" dirty="0"/>
              <a:t>with an intercept term</a:t>
            </a:r>
            <a:endParaRPr sz="2000" b="1" dirty="0"/>
          </a:p>
          <a:p>
            <a:pPr lvl="0" indent="0">
              <a:buNone/>
            </a:pPr>
            <a:r>
              <a:rPr sz="1600"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sz="1600" dirty="0">
                <a:latin typeface="Courier"/>
              </a:rPr>
              <a:t> patsy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dmatrices</a:t>
            </a:r>
            <a:br>
              <a:rPr sz="1600" dirty="0"/>
            </a:br>
            <a:r>
              <a:rPr lang="en-US" sz="1600" dirty="0">
                <a:latin typeface="Courier"/>
              </a:rPr>
              <a:t>Y, X = </a:t>
            </a:r>
            <a:r>
              <a:rPr lang="en-US" sz="1600" dirty="0" err="1">
                <a:latin typeface="Courier"/>
              </a:rPr>
              <a:t>dmatrices</a:t>
            </a:r>
            <a:r>
              <a:rPr lang="en-US" sz="1600" dirty="0">
                <a:latin typeface="Courier"/>
              </a:rPr>
              <a:t>('</a:t>
            </a:r>
            <a:r>
              <a:rPr lang="en-US" sz="1600" dirty="0" err="1">
                <a:latin typeface="Courier"/>
              </a:rPr>
              <a:t>city_mpg</a:t>
            </a:r>
            <a:r>
              <a:rPr lang="en-US" sz="1600" dirty="0">
                <a:latin typeface="Courier"/>
              </a:rPr>
              <a:t> ~ C(</a:t>
            </a:r>
            <a:r>
              <a:rPr lang="en-US" sz="1600" dirty="0" err="1">
                <a:latin typeface="Courier"/>
              </a:rPr>
              <a:t>body_style</a:t>
            </a:r>
            <a:r>
              <a:rPr lang="en-US" sz="1600" dirty="0">
                <a:latin typeface="Courier"/>
              </a:rPr>
              <a:t>) + </a:t>
            </a:r>
            <a:r>
              <a:rPr lang="en-US" sz="1600" dirty="0" err="1">
                <a:latin typeface="Courier"/>
              </a:rPr>
              <a:t>curb_weight</a:t>
            </a:r>
            <a:r>
              <a:rPr lang="en-US" sz="1600" dirty="0">
                <a:latin typeface="Courier"/>
              </a:rPr>
              <a:t> + </a:t>
            </a:r>
            <a:r>
              <a:rPr lang="en-US" sz="1600" dirty="0" err="1">
                <a:latin typeface="Courier"/>
              </a:rPr>
              <a:t>engine_size</a:t>
            </a:r>
            <a:r>
              <a:rPr lang="en-US" sz="1600" dirty="0">
                <a:latin typeface="Courier"/>
              </a:rPr>
              <a:t>', data=</a:t>
            </a:r>
            <a:r>
              <a:rPr lang="en-US" sz="1600" dirty="0" err="1">
                <a:latin typeface="Courier"/>
              </a:rPr>
              <a:t>auto_data</a:t>
            </a:r>
            <a:r>
              <a:rPr lang="en-US" sz="1600" dirty="0">
                <a:latin typeface="Courier"/>
              </a:rPr>
              <a:t>)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(X[: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5</a:t>
            </a:r>
            <a:r>
              <a:rPr sz="1600" dirty="0">
                <a:latin typeface="Courier"/>
              </a:rPr>
              <a:t>])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2" y="2619756"/>
                <a:ext cx="6325616" cy="475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The design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2" y="2619756"/>
                <a:ext cx="6325616" cy="475488"/>
              </a:xfrm>
              <a:prstGeom prst="rect">
                <a:avLst/>
              </a:prstGeom>
              <a:blipFill>
                <a:blip r:embed="rId3"/>
                <a:stretch>
                  <a:fillRect l="-963" t="-7692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4368" y="2607564"/>
                <a:ext cx="2082800" cy="368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Repones array,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368" y="2607564"/>
                <a:ext cx="2082800" cy="368429"/>
              </a:xfrm>
              <a:prstGeom prst="rect">
                <a:avLst/>
              </a:prstGeom>
              <a:blipFill>
                <a:blip r:embed="rId4"/>
                <a:stretch>
                  <a:fillRect l="-2924" t="-10000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2BB4F01-7E7C-C3FD-B9A1-43827B10A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118" y="2956824"/>
            <a:ext cx="663650" cy="1258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39820D-4D9C-D60B-7091-3688658BA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2" y="2956824"/>
            <a:ext cx="6140704" cy="1275689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5E7C84B9-374D-EBC1-47CC-4225C2F79852}"/>
              </a:ext>
            </a:extLst>
          </p:cNvPr>
          <p:cNvSpPr/>
          <p:nvPr/>
        </p:nvSpPr>
        <p:spPr>
          <a:xfrm rot="16200000">
            <a:off x="2811511" y="2848356"/>
            <a:ext cx="239298" cy="29077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014CD9-889D-8BE3-7334-04C2AA4A7901}"/>
              </a:ext>
            </a:extLst>
          </p:cNvPr>
          <p:cNvSpPr txBox="1">
            <a:spLocks/>
          </p:cNvSpPr>
          <p:nvPr/>
        </p:nvSpPr>
        <p:spPr>
          <a:xfrm>
            <a:off x="720344" y="4393212"/>
            <a:ext cx="4494784" cy="516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There are only 4 dummy variables for 5 levels of the `</a:t>
            </a:r>
            <a:r>
              <a:rPr lang="en-US" sz="2000" dirty="0" err="1"/>
              <a:t>body_style</a:t>
            </a:r>
            <a:r>
              <a:rPr lang="en-US" sz="2000" dirty="0"/>
              <a:t>`!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6228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Wait! What happened to the coefficient for the first level of </a:t>
                </a:r>
                <a:r>
                  <a:rPr lang="en-US" dirty="0"/>
                  <a:t>`</a:t>
                </a:r>
                <a:r>
                  <a:rPr lang="en-US" dirty="0" err="1"/>
                  <a:t>body_style</a:t>
                </a:r>
                <a:r>
                  <a:rPr lang="en-US" dirty="0"/>
                  <a:t>`</a:t>
                </a:r>
                <a:r>
                  <a:rPr dirty="0"/>
                  <a:t>?</a:t>
                </a:r>
              </a:p>
              <a:p>
                <a:pPr lvl="0"/>
                <a:r>
                  <a:rPr dirty="0"/>
                  <a:t>The intercept is the </a:t>
                </a:r>
                <a:r>
                  <a:rPr b="1" dirty="0"/>
                  <a:t>mean response</a:t>
                </a:r>
                <a:r>
                  <a:rPr dirty="0"/>
                  <a:t> of the first level</a:t>
                </a:r>
              </a:p>
              <a:p>
                <a:pPr lvl="0"/>
                <a:r>
                  <a:rPr dirty="0"/>
                  <a:t>The other coefficients are </a:t>
                </a:r>
                <a:r>
                  <a:rPr b="1" dirty="0"/>
                  <a:t>contrasts</a:t>
                </a:r>
                <a:r>
                  <a:rPr dirty="0"/>
                  <a:t> with respect to the mean of the first level.</a:t>
                </a:r>
              </a:p>
              <a:p>
                <a:pPr lvl="0"/>
                <a:r>
                  <a:rPr dirty="0"/>
                  <a:t>Consider the following possible ways we can encode responses to a categorical variable - often called a </a:t>
                </a:r>
                <a:r>
                  <a:rPr b="1" dirty="0"/>
                  <a:t>treatment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treatments</a:t>
                </a:r>
                <a:r>
                  <a:rPr lang="en-US" dirty="0"/>
                  <a:t> have </a:t>
                </a:r>
                <a:r>
                  <a:rPr dirty="0"/>
                  <a:t>mean responses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1"/>
                <a:r>
                  <a:rPr lang="en-US" dirty="0"/>
                  <a:t>A</a:t>
                </a:r>
                <a:r>
                  <a:rPr dirty="0"/>
                  <a:t>lternative encoding is a treatment with intercept,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dirty="0"/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contrasts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The means and contrasts are related: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667" t="-212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5215</TotalTime>
  <Words>3499</Words>
  <Application>Microsoft Office PowerPoint</Application>
  <PresentationFormat>On-screen Show (16:9)</PresentationFormat>
  <Paragraphs>444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Cambria Math</vt:lpstr>
      <vt:lpstr>Courier</vt:lpstr>
      <vt:lpstr>Office Theme</vt:lpstr>
      <vt:lpstr>Models Categorical Variables and Nonlinear Responses</vt:lpstr>
      <vt:lpstr>Review</vt:lpstr>
      <vt:lpstr>Review</vt:lpstr>
      <vt:lpstr>Review</vt:lpstr>
      <vt:lpstr>Introduction</vt:lpstr>
      <vt:lpstr>Working with Categorical Variables 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Models with Nonlinear Responses</vt:lpstr>
      <vt:lpstr>Models with Nonlinear Response</vt:lpstr>
      <vt:lpstr>Models with Nonlinear Response</vt:lpstr>
      <vt:lpstr>The Generalized Linear Model</vt:lpstr>
      <vt:lpstr>The Generalized Linear Model</vt:lpstr>
      <vt:lpstr>The Generalized Linear Model</vt:lpstr>
      <vt:lpstr>The Logistic Regression Model</vt:lpstr>
      <vt:lpstr>The Logistic Regression Model</vt:lpstr>
      <vt:lpstr>The Logistic Regression Model</vt:lpstr>
      <vt:lpstr>The Logistic Regression Model</vt:lpstr>
      <vt:lpstr>Logistic Regression Model</vt:lpstr>
      <vt:lpstr>Logistic Regression Model</vt:lpstr>
      <vt:lpstr>Evaluation of Classifiers</vt:lpstr>
      <vt:lpstr>Evaluation of Classifiers</vt:lpstr>
      <vt:lpstr>Example of Logistic Regression</vt:lpstr>
      <vt:lpstr>Example of Logistic Regression</vt:lpstr>
      <vt:lpstr>Evaluation of Classifiers</vt:lpstr>
      <vt:lpstr>Evaluation of Classifiers</vt:lpstr>
      <vt:lpstr>Example of Logistic Regression</vt:lpstr>
      <vt:lpstr>What is Deviance?</vt:lpstr>
      <vt:lpstr>What is Deviance?</vt:lpstr>
      <vt:lpstr>What is Deviance?</vt:lpstr>
      <vt:lpstr>What is Deviance?</vt:lpstr>
      <vt:lpstr>What is Deviance?</vt:lpstr>
      <vt:lpstr>Residual Deviance</vt:lpstr>
      <vt:lpstr>Residual Deviance</vt:lpstr>
      <vt:lpstr>Residual Deviance</vt:lpstr>
      <vt:lpstr>Properties of Deviance</vt:lpstr>
      <vt:lpstr>Example of Logistic Regression</vt:lpstr>
      <vt:lpstr>Poisson Regression as GLM</vt:lpstr>
      <vt:lpstr>Poisson Regression as GLM</vt:lpstr>
      <vt:lpstr>Poisson Regression Example</vt:lpstr>
      <vt:lpstr>Poisson Regression Example</vt:lpstr>
      <vt:lpstr>Poisson Regression Example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Categorical Variables and Nonlinear Response</dc:title>
  <dc:creator>Steve Elston</dc:creator>
  <cp:keywords/>
  <cp:lastModifiedBy>Stephen Elston</cp:lastModifiedBy>
  <cp:revision>170</cp:revision>
  <dcterms:created xsi:type="dcterms:W3CDTF">2024-08-16T02:30:27Z</dcterms:created>
  <dcterms:modified xsi:type="dcterms:W3CDTF">2024-10-16T21:32:06Z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10/30/2023</vt:lpwstr>
  </property>
  <property fmtid="{D5CDD505-2E9C-101B-9397-08002B2CF9AE}" pid="3" name="output">
    <vt:lpwstr/>
  </property>
</Properties>
</file>