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99" r:id="rId2"/>
    <p:sldId id="339" r:id="rId3"/>
    <p:sldId id="257" r:id="rId4"/>
    <p:sldId id="258" r:id="rId5"/>
    <p:sldId id="259" r:id="rId6"/>
    <p:sldId id="260" r:id="rId7"/>
    <p:sldId id="34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34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07B0-B271-4EE5-BA4D-B7A9BA86B81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09307-CA8F-4289-A7CE-F587EC42B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09307-CA8F-4289-A7CE-F587EC42BD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Regularization and Sparse Models for High Dimensions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Idea!:</a:t>
                </a:r>
                <a:r>
                  <a:rPr dirty="0"/>
                  <a:t> Try systematically pruning the model using some metric</a:t>
                </a:r>
              </a:p>
              <a:p>
                <a:pPr lvl="0"/>
                <a:r>
                  <a:rPr dirty="0"/>
                  <a:t>Leads to the </a:t>
                </a:r>
                <a:r>
                  <a:rPr b="1" dirty="0"/>
                  <a:t>step-wise regression algorithm</a:t>
                </a:r>
              </a:p>
              <a:p>
                <a:pPr lvl="1"/>
                <a:r>
                  <a:rPr b="1" dirty="0"/>
                  <a:t>Forward step-wise regression</a:t>
                </a:r>
                <a:r>
                  <a:rPr dirty="0"/>
                  <a:t> adds most explanatory variable one at a time</a:t>
                </a:r>
              </a:p>
              <a:p>
                <a:pPr lvl="1"/>
                <a:r>
                  <a:rPr b="1" dirty="0"/>
                  <a:t>Backward step-wise regression </a:t>
                </a:r>
                <a:r>
                  <a:rPr dirty="0"/>
                  <a:t>removes least explanatory variable one at a time</a:t>
                </a:r>
              </a:p>
              <a:p>
                <a:pPr lvl="1"/>
                <a:r>
                  <a:rPr b="1" dirty="0"/>
                  <a:t>Can go both directions </a:t>
                </a:r>
                <a:r>
                  <a:rPr dirty="0"/>
                  <a:t>- see the R documentation</a:t>
                </a:r>
              </a:p>
              <a:p>
                <a:pPr lvl="1"/>
                <a:r>
                  <a:rPr dirty="0"/>
                  <a:t>Hard to find a good metric</a:t>
                </a:r>
              </a:p>
              <a:p>
                <a:pPr lvl="0"/>
                <a:r>
                  <a:rPr dirty="0"/>
                  <a:t>But, making multiple hypothesis tests is a fraught undertaking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is null or insignificant predictor</a:t>
                </a:r>
              </a:p>
              <a:p>
                <a:pPr lvl="1"/>
                <a:r>
                  <a:rPr dirty="0"/>
                  <a:t>High probability of Type 1 or Type 2 error</a:t>
                </a:r>
              </a:p>
              <a:p>
                <a:pPr lvl="1"/>
                <a:r>
                  <a:rPr b="1" dirty="0"/>
                  <a:t>Type 1 error</a:t>
                </a:r>
                <a:r>
                  <a:rPr dirty="0"/>
                  <a:t>, fail to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include insignificant predictor</a:t>
                </a:r>
              </a:p>
              <a:p>
                <a:pPr lvl="1"/>
                <a:r>
                  <a:rPr b="1" dirty="0"/>
                  <a:t>Type 2 error</a:t>
                </a:r>
                <a:r>
                  <a:rPr dirty="0"/>
                  <a:t>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drop significant predictor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Regularization is a systematic approach to preventing over-fitting</a:t>
                </a:r>
              </a:p>
              <a:p>
                <a:pPr lvl="0"/>
                <a:r>
                  <a:t>To understand regularization need to understand the bias-variance trade-off</a:t>
                </a:r>
              </a:p>
              <a:p>
                <a:pPr lvl="0"/>
                <a:r>
                  <a:t>To better understand this trade-off decompose mean square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label vector</a:t>
                </a:r>
                <a:br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feature matrix</a:t>
                </a:r>
                <a:b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t> estimate from fitted model</a:t>
                </a:r>
              </a:p>
              <a:p>
                <a:pPr marL="0" lvl="0" indent="0">
                  <a:buNone/>
                </a:pPr>
                <a:r>
                  <a:t>Expanding this relation gives us:</a:t>
                </a:r>
              </a:p>
              <a:p>
                <a:pPr marL="0" lvl="0" indent="0">
                  <a:buNone/>
                </a:pPr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interpret the bias-variance trade-off relationship: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-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, the expected squared difference between the model output and the expected model output is the </a:t>
                </a:r>
                <a:r>
                  <a:rPr b="1" dirty="0"/>
                  <a:t>variance</a:t>
                </a:r>
                <a:r>
                  <a:rPr dirty="0"/>
                  <a:t> of the model</a:t>
                </a:r>
                <a:br>
                  <a:rPr dirty="0"/>
                </a:br>
                <a:r>
                  <a:rPr dirty="0"/>
                  <a:t>- For low variance model,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br>
                  <a:rPr dirty="0"/>
                </a:br>
                <a:r>
                  <a:rPr dirty="0"/>
                  <a:t>- Model </a:t>
                </a:r>
                <a:r>
                  <a:rPr b="1" dirty="0"/>
                  <a:t>generalizes</a:t>
                </a:r>
                <a:r>
                  <a:rPr dirty="0"/>
                  <a:t> since variance is low for each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, the expected value of the difference between the model output and the expected model output is the </a:t>
                </a:r>
                <a:r>
                  <a:rPr b="1" dirty="0"/>
                  <a:t>bias</a:t>
                </a:r>
                <a:r>
                  <a:rPr dirty="0"/>
                  <a:t> of the model</a:t>
                </a:r>
              </a:p>
              <a:p>
                <a:pPr lvl="1"/>
                <a:r>
                  <a:rPr dirty="0"/>
                  <a:t>For </a:t>
                </a:r>
                <a:r>
                  <a:rPr b="1" dirty="0"/>
                  <a:t>unbiased model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]−</m:t>
                        </m:r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Example: OLS model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is </a:t>
                </a:r>
                <a:r>
                  <a:rPr b="1" dirty="0"/>
                  <a:t>unbiased</a:t>
                </a: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is inherent or </a:t>
                </a:r>
                <a:r>
                  <a:rPr dirty="0" err="1"/>
                  <a:t>irreducable</a:t>
                </a:r>
                <a:r>
                  <a:rPr dirty="0"/>
                  <a:t> error in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42512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There is a trade-off between bias and variance</a:t>
            </a:r>
          </a:p>
          <a:p>
            <a:pPr lvl="0"/>
            <a:r>
              <a:rPr lang="en-US" dirty="0"/>
              <a:t>Low bias models fits training data   </a:t>
            </a:r>
          </a:p>
          <a:p>
            <a:pPr lvl="0"/>
            <a:r>
              <a:rPr lang="en-US" dirty="0"/>
              <a:t>Low variance model </a:t>
            </a:r>
            <a:r>
              <a:rPr lang="en-US" dirty="0" err="1"/>
              <a:t>model</a:t>
            </a:r>
            <a:r>
              <a:rPr lang="en-US" dirty="0"/>
              <a:t> generalizes well to </a:t>
            </a:r>
            <a:r>
              <a:rPr lang="en-US"/>
              <a:t>new cases </a:t>
            </a:r>
            <a:endParaRPr lang="en-US" dirty="0"/>
          </a:p>
          <a:p>
            <a:pPr lvl="0"/>
            <a:r>
              <a:rPr dirty="0"/>
              <a:t>Need to find the optimal trade-off point</a:t>
            </a:r>
          </a:p>
        </p:txBody>
      </p:sp>
      <p:pic>
        <p:nvPicPr>
          <p:cNvPr id="4" name="Picture 1" descr="../images/BiasVaria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80560" y="1333237"/>
            <a:ext cx="4500880" cy="31244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742688" y="4541791"/>
            <a:ext cx="43139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The trade-off between bias and variance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For OLS model need to find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∝</m:t>
                    </m:r>
                    <m:r>
                      <a:rPr>
                        <a:latin typeface="Cambria Math" panose="02040503050406030204" pitchFamily="18" charset="0"/>
                      </a:rPr>
                      <m:t>𝐶𝑜𝑣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design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/>
              </a:p>
              <a:p>
                <a:pPr lvl="0"/>
                <a:r>
                  <a:t>Decompose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covariance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into </a:t>
                </a:r>
                <a:r>
                  <a:rPr b="1"/>
                  <a:t>eigenvalues</a:t>
                </a:r>
                <a:r>
                  <a:t> and </a:t>
                </a:r>
                <a:r>
                  <a:rPr b="1"/>
                  <a:t>eigenvectors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t> is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matrix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</a:t>
                </a:r>
                <a:r>
                  <a:rPr b="1"/>
                  <a:t>orthonormal eigenvectors</a:t>
                </a:r>
              </a:p>
              <a:p>
                <a:pPr lvl="0"/>
                <a:r>
                  <a:t>For real-valued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t> the eigenvectors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t> are real valued so: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Decompose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covariance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into </a:t>
                </a:r>
                <a:r>
                  <a:rPr b="1"/>
                  <a:t>eigenvalues</a:t>
                </a:r>
                <a:r>
                  <a:t> and </a:t>
                </a:r>
                <a:r>
                  <a:rPr b="1"/>
                  <a:t>eigenvectors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And,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eigenvalues are represented as diagonal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inverse of the covariance can be computed from its </a:t>
                </a:r>
                <a:r>
                  <a:rPr dirty="0" err="1"/>
                  <a:t>eigendecomposition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dirty="0"/>
                  <a:t>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0,0,…,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At first look eigen-decomposition seems a bit mysterious</a:t>
                </a:r>
              </a:p>
              <a:p>
                <a:pPr lvl="0"/>
                <a:r>
                  <a:t>The eigenvalues are the </a:t>
                </a:r>
                <a:r>
                  <a:rPr b="1"/>
                  <a:t>roots</a:t>
                </a:r>
                <a:r>
                  <a:t> of the covariance matrix</a:t>
                </a:r>
              </a:p>
              <a:p>
                <a:pPr lvl="1"/>
                <a:r>
                  <a:t>Similar to the familiar roots of a polynomial</a:t>
                </a:r>
              </a:p>
              <a:p>
                <a:pPr lvl="0"/>
                <a:r>
                  <a:t>For square matrix,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, and some Euclidean norm 1 vector,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, we can find a root,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:endParaRPr/>
              </a:p>
              <a:p>
                <a:pPr lvl="0"/>
                <a:r>
                  <a:t>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dimensional matrix there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eigenvalues and orthogonal eigenvectors</a:t>
                </a:r>
              </a:p>
              <a:p>
                <a:pPr lvl="0"/>
                <a:r>
                  <a:t>But, there is no guarantee that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values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t> are unique</a:t>
                </a:r>
              </a:p>
              <a:p>
                <a:pPr lvl="1"/>
                <a:r>
                  <a:t>If columns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are colinear, there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&lt;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unique eigenvalues</a:t>
                </a:r>
                <a:br/>
                <a:endParaRPr/>
              </a:p>
              <a:p>
                <a:pPr lvl="1"/>
                <a:r>
                  <a:t>With colinear independent variables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Ill-Posed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If columns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are not linearly independent, the inverse of the covariance matrix is </a:t>
                </a:r>
                <a:r>
                  <a:rPr b="1"/>
                  <a:t>ill-posed</a:t>
                </a:r>
              </a:p>
              <a:p>
                <a:pPr marL="0" lvl="0" indent="0">
                  <a:buNone/>
                </a:pPr>
                <a:r>
                  <a:t>$$
cov(A) = Q \Lambda Q^T\\
cov(A)^{-1} = Q^T \Lambda^{-1} Q
$$</a:t>
                </a:r>
              </a:p>
              <a:p>
                <a:pPr lvl="0"/>
                <a:r>
                  <a:t>The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/>
              </a:p>
              <a:p>
                <a:pPr lvl="0"/>
                <a:r>
                  <a:t>For </a:t>
                </a:r>
                <a:r>
                  <a:rPr b="1"/>
                  <a:t>ill-posed</a:t>
                </a:r>
                <a:r>
                  <a:t> covariance matrix</a:t>
                </a:r>
              </a:p>
              <a:p>
                <a:pPr lvl="1"/>
                <a:r>
                  <a:t>The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br/>
                <a:endParaRPr/>
              </a:p>
              <a:p>
                <a:pPr lvl="1"/>
                <a: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/>
              </a:p>
              <a:p>
                <a:pPr lvl="0"/>
                <a:r>
                  <a:t>Uh oh! The inverse covariance matrix </a:t>
                </a:r>
                <a:r>
                  <a:rPr b="1"/>
                  <a:t>does not exist!</a:t>
                </a:r>
              </a:p>
              <a:p>
                <a:pPr lvl="1"/>
                <a:r>
                  <a:t>With colinear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→0 →</m:t>
                    </m:r>
                  </m:oMath>
                </a14:m>
                <a:r>
                  <a:t> confounded fitting</a:t>
                </a:r>
                <a:br/>
                <a:endParaRPr/>
              </a:p>
              <a:p>
                <a:pPr lvl="1"/>
                <a:r>
                  <a:t>With unifromative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→0 →</m:t>
                    </m:r>
                  </m:oMath>
                </a14:m>
                <a:r>
                  <a:t> projecting random noise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/>
              </a:p>
              <a:p>
                <a:pPr lvl="0"/>
                <a:r>
                  <a:t>Recall: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/>
              </a:p>
              <a:p>
                <a:pPr lvl="0"/>
                <a:r>
                  <a:t>The </a:t>
                </a:r>
                <a:r>
                  <a:rPr b="1"/>
                  <a:t>normal equations provide a solution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/>
              </a:p>
              <a:p>
                <a:pPr lvl="0"/>
                <a:r>
                  <a:t>This solution requires finding the inverse of the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/>
              </a:p>
              <a:p>
                <a:pPr lvl="1"/>
                <a:r>
                  <a:t>But this inverse may be unstable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br/>
                <a:endParaRPr/>
              </a:p>
              <a:p>
                <a:pPr lvl="1"/>
                <a:r>
                  <a:t>In mathematical terminology we say the problem is </a:t>
                </a:r>
                <a:r>
                  <a:rPr b="1"/>
                  <a:t>ill-posed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718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Welcome to the Second Half of CSCI E-83!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Plan going forward:</a:t>
            </a:r>
          </a:p>
          <a:p>
            <a:pPr lvl="0"/>
            <a:r>
              <a:rPr dirty="0"/>
              <a:t>Week </a:t>
            </a:r>
            <a:r>
              <a:rPr lang="en-US" dirty="0"/>
              <a:t>8</a:t>
            </a:r>
            <a:r>
              <a:rPr dirty="0"/>
              <a:t>, </a:t>
            </a:r>
            <a:r>
              <a:rPr lang="en-US" dirty="0"/>
              <a:t>Oct 23</a:t>
            </a:r>
            <a:r>
              <a:rPr dirty="0"/>
              <a:t>: Regularization and sparse models</a:t>
            </a:r>
            <a:endParaRPr lang="en-US" dirty="0"/>
          </a:p>
          <a:p>
            <a:pPr lvl="0"/>
            <a:r>
              <a:rPr lang="en-US" dirty="0"/>
              <a:t>Week 9, Oct 30: Models for messy data</a:t>
            </a:r>
            <a:endParaRPr dirty="0"/>
          </a:p>
          <a:p>
            <a:pPr lvl="0"/>
            <a:r>
              <a:rPr dirty="0"/>
              <a:t>Week 1</a:t>
            </a:r>
            <a:r>
              <a:rPr lang="en-US" dirty="0"/>
              <a:t>0</a:t>
            </a:r>
            <a:r>
              <a:rPr dirty="0"/>
              <a:t>, Nov</a:t>
            </a:r>
            <a:r>
              <a:rPr lang="en-US" dirty="0"/>
              <a:t> 6</a:t>
            </a:r>
            <a:r>
              <a:rPr dirty="0"/>
              <a:t>: Time </a:t>
            </a:r>
            <a:r>
              <a:rPr lang="en-US" dirty="0"/>
              <a:t>s</a:t>
            </a:r>
            <a:r>
              <a:rPr dirty="0"/>
              <a:t>eries </a:t>
            </a:r>
            <a:r>
              <a:rPr lang="en-US" dirty="0"/>
              <a:t>m</a:t>
            </a:r>
            <a:r>
              <a:rPr dirty="0"/>
              <a:t>odels</a:t>
            </a:r>
            <a:r>
              <a:rPr lang="en-US" dirty="0"/>
              <a:t> and forecasting</a:t>
            </a:r>
            <a:endParaRPr dirty="0"/>
          </a:p>
          <a:p>
            <a:pPr lvl="0"/>
            <a:r>
              <a:rPr lang="en-US" dirty="0"/>
              <a:t>Week 11, </a:t>
            </a:r>
            <a:r>
              <a:rPr dirty="0"/>
              <a:t>Nov 1</a:t>
            </a:r>
            <a:r>
              <a:rPr lang="en-US" dirty="0"/>
              <a:t>3</a:t>
            </a:r>
            <a:r>
              <a:rPr dirty="0"/>
              <a:t>: </a:t>
            </a:r>
            <a:r>
              <a:rPr lang="en-US" dirty="0"/>
              <a:t>Advanced time series models</a:t>
            </a:r>
            <a:endParaRPr dirty="0"/>
          </a:p>
          <a:p>
            <a:pPr lvl="0"/>
            <a:r>
              <a:rPr dirty="0"/>
              <a:t>Week</a:t>
            </a:r>
            <a:r>
              <a:rPr lang="en-US" dirty="0"/>
              <a:t> </a:t>
            </a:r>
            <a:r>
              <a:rPr dirty="0"/>
              <a:t>12, Nov 2</a:t>
            </a:r>
            <a:r>
              <a:rPr lang="en-US" dirty="0"/>
              <a:t>0</a:t>
            </a:r>
            <a:r>
              <a:rPr dirty="0"/>
              <a:t>: Bayes MCMC methods</a:t>
            </a:r>
            <a:endParaRPr lang="en-US" dirty="0"/>
          </a:p>
          <a:p>
            <a:pPr lvl="0"/>
            <a:r>
              <a:rPr lang="en-US" dirty="0"/>
              <a:t>Nov 21: Project proposals due</a:t>
            </a:r>
            <a:endParaRPr dirty="0"/>
          </a:p>
          <a:p>
            <a:pPr lvl="0"/>
            <a:r>
              <a:rPr dirty="0"/>
              <a:t>Week 13, </a:t>
            </a:r>
            <a:r>
              <a:rPr lang="en-US" dirty="0"/>
              <a:t>Dec 4</a:t>
            </a:r>
            <a:r>
              <a:rPr dirty="0"/>
              <a:t>: Hierarchical Bayesian models</a:t>
            </a:r>
          </a:p>
          <a:p>
            <a:pPr lvl="0"/>
            <a:r>
              <a:rPr dirty="0"/>
              <a:t>Dec </a:t>
            </a:r>
            <a:r>
              <a:rPr lang="en-US" dirty="0"/>
              <a:t>19</a:t>
            </a:r>
            <a:r>
              <a:rPr dirty="0"/>
              <a:t>: Submit Graduate Independent Projects</a:t>
            </a:r>
          </a:p>
          <a:p>
            <a:pPr marL="0" lvl="0" indent="0">
              <a:buNone/>
            </a:pPr>
            <a:r>
              <a:rPr dirty="0"/>
              <a:t>Let me know if you have suggestions to update this schedule</a:t>
            </a:r>
          </a:p>
        </p:txBody>
      </p:sp>
    </p:spTree>
    <p:extLst>
      <p:ext uri="{BB962C8B-B14F-4D97-AF65-F5344CB8AC3E}">
        <p14:creationId xmlns:p14="http://schemas.microsoft.com/office/powerpoint/2010/main" val="9721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/>
              </a:p>
              <a:p>
                <a:pPr lvl="0"/>
                <a:r>
                  <a:t>We can add a </a:t>
                </a:r>
                <a:r>
                  <a:rPr b="1"/>
                  <a:t>bias term</a:t>
                </a:r>
                <a:r>
                  <a:t> to the diagonal of the covariance matrix</a:t>
                </a:r>
              </a:p>
              <a:p>
                <a:pPr marL="0" lvl="0" indent="0">
                  <a:buNone/>
                </a:pPr>
                <a:r>
                  <a:t>the </a:t>
                </a:r>
                <a:r>
                  <a:rPr b="1"/>
                  <a:t>L2 or Euclidean norm</a:t>
                </a:r>
                <a:r>
                  <a:t> minimization problem):</a:t>
                </a:r>
              </a:p>
              <a:p>
                <a:pPr marL="0" lvl="0" indent="0">
                  <a:buNone/>
                </a:pPr>
                <a:r>
                  <a:t>$$min [\parallel A \cdot x - b \parallel +\ \alpha^2 \parallel b\parallel]\\  or \\
b = (A^TA + \alpha^2 I)^{-1}A^Tx$$</a:t>
                </a:r>
              </a:p>
              <a:p>
                <a:pPr marL="0" lvl="0" indent="0">
                  <a:buNone/>
                </a:pPr>
                <a:r>
                  <a:t>Where the L2 norm of the coefficient vector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|"/>
                          <m:endChr m:val="|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How can we understand this relationship?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/>
              </a:p>
              <a:p>
                <a:pPr lvl="0"/>
                <a:r>
                  <a:t>Adds values along the diagonal of the covariance matrix</a:t>
                </a:r>
              </a:p>
              <a:p>
                <a:pPr lvl="1"/>
                <a:r>
                  <a:t>This creates a so called </a:t>
                </a:r>
                <a:r>
                  <a:rPr b="1"/>
                  <a:t>ridge</a:t>
                </a:r>
                <a:r>
                  <a:t> in the covariance,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𝑟𝑒𝑔𝑢𝑙𝑎𝑟𝑖𝑧𝑒𝑑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/>
                <a:endParaRPr/>
              </a:p>
              <a:p>
                <a:pPr lvl="1"/>
                <a:r>
                  <a:t>Leads to the term </a:t>
                </a:r>
                <a:r>
                  <a:rPr b="1"/>
                  <a:t>ridge regression</a:t>
                </a:r>
              </a:p>
              <a:p>
                <a:pPr lvl="0"/>
                <a:r>
                  <a:t>Constrain the L2 norm values of the model coefficients using the </a:t>
                </a:r>
                <a:r>
                  <a:rPr b="1"/>
                  <a:t>penalty term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/>
              </a:p>
              <a:p>
                <a:pPr lvl="1"/>
                <a:r>
                  <a:t>Larger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is more bias but lover variance</a:t>
                </a:r>
                <a:br/>
                <a:endParaRPr/>
              </a:p>
              <a:p>
                <a:pPr lvl="1"/>
                <a:r>
                  <a:t>Larger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makes the inverse of the covariance more stable</a:t>
                </a:r>
              </a:p>
              <a:p>
                <a:pPr lvl="0"/>
                <a:r>
                  <a:t>L2 regularization is a </a:t>
                </a:r>
                <a:r>
                  <a:rPr b="1"/>
                  <a:t>soft constraint</a:t>
                </a:r>
                <a:r>
                  <a:t> on the model coefficients</a:t>
                </a:r>
              </a:p>
              <a:p>
                <a:pPr lvl="1"/>
                <a:r>
                  <a:t>Even smallest coefficients are not driven to 0</a:t>
                </a:r>
                <a:br/>
                <a:endParaRPr/>
              </a:p>
              <a:p>
                <a:pPr lvl="1"/>
                <a:r>
                  <a:t>Coefficients can grow in value, but under the constraint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Eigen-decomposition of the regularized covariance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The inverse regularized covariance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0,0,…,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With any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t>, the inverse eigenvalues of the inverse covariance matrix are bounded</a:t>
                </a:r>
              </a:p>
              <a:p>
                <a:pPr marL="0" lvl="0" indent="0">
                  <a:buNone/>
                </a:pPr>
                <a:r>
                  <a:t>Increasing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increases bias, but increases the stability of the inverse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Example:</a:t>
                </a:r>
                <a:r>
                  <a:t> compute the eigenvalues of a covariance matrix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test_scores[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'socst_zero_mean'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test_scores[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'socst'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np.mean(test_scores[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'socst'</a:t>
                </a:r>
                <a:r>
                  <a:rPr>
                    <a:latin typeface="Courier"/>
                  </a:rPr>
                  <a:t>])</a:t>
                </a:r>
                <a:br/>
                <a:r>
                  <a:rPr>
                    <a:latin typeface="Courier"/>
                  </a:rPr>
                  <a:t>Y, 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dmatrices(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"socst_zero_mean ~ C(ses, levels=[1,2,3])*C(prog, levels=[1,2,3])"</a:t>
                </a:r>
                <a:r>
                  <a:rPr>
                    <a:latin typeface="Courier"/>
                  </a:rPr>
                  <a:t>, data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test_scores)</a:t>
                </a:r>
                <a:br/>
                <a:r>
                  <a:rPr>
                    <a:latin typeface="Courier"/>
                  </a:rPr>
                  <a:t>cov_X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np.matmul(np.transpose(X),X)</a:t>
                </a:r>
                <a:br/>
                <a:r>
                  <a:rPr>
                    <a:latin typeface="Courier"/>
                  </a:rPr>
                  <a:t>cov_X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np.divide(cov_X, </a:t>
                </a:r>
                <a:r>
                  <a:rPr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>
                    <a:latin typeface="Courier"/>
                  </a:rPr>
                  <a:t>(cov_X.shape[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]))</a:t>
                </a:r>
                <a:br/>
                <a:r>
                  <a:rPr>
                    <a:latin typeface="Courier"/>
                  </a:rPr>
                  <a:t>np.real(np.linalg.eigvals(cov_X))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array([41.33783544, 13.34471885,  8.85600018,  2.37491505,  1.7218998 ,
##         1.6220889 ,  0.11774255,  0.38848204,  0.45853941])</a:t>
                </a:r>
              </a:p>
              <a:p>
                <a:pPr marL="0" lvl="0" indent="0">
                  <a:buNone/>
                </a:pPr>
                <a:r>
                  <a:t>The condition number of the covariance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∼90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:r>
                  <a:rPr b="1"/>
                  <a:t>Add regularization</a:t>
                </a:r>
                <a: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t> and compute the eigenvalues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alpha_sqr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 </a:t>
                </a:r>
                <a:br/>
                <a:r>
                  <a:rPr>
                    <a:latin typeface="Courier"/>
                  </a:rPr>
                  <a:t>alpha_sqr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np.diag([alpha_sqr]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cov_X.shape[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])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#alpha_sqr = np.diag([alpha] * cov_X.shape[0])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#cov_X = np.divide(np.matmul(np.transpose(X),X), float(cov_X.shape[0]))</a:t>
                </a:r>
                <a:br/>
                <a:r>
                  <a:rPr>
                    <a:latin typeface="Courier"/>
                  </a:rPr>
                  <a:t>cov_X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np.add(cov_X, alpha_sqr)</a:t>
                </a:r>
                <a:br/>
                <a:r>
                  <a:rPr>
                    <a:latin typeface="Courier"/>
                  </a:rPr>
                  <a:t>np.real(np.linalg.eigvals(cov_X))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array([41.43783544, 13.44471885,  8.95600018,  2.47491505,  1.8218998 ,
##         1.7220889 ,  0.21774255,  0.48848204,  0.55853941])</a:t>
                </a:r>
              </a:p>
              <a:p>
                <a:pPr marL="0" lvl="0" indent="0">
                  <a:buNone/>
                </a:pPr>
                <a:r>
                  <a:t>The condition number of the covariance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∼74</m:t>
                    </m:r>
                  </m:oMath>
                </a14:m>
                <a:endParaRPr/>
              </a:p>
              <a:p>
                <a:pPr lvl="0"/>
                <a:r>
                  <a:t>Notice that the largest and most influential eigenvalues hardly change</a:t>
                </a:r>
              </a:p>
              <a:p>
                <a:pPr lvl="0"/>
                <a:r>
                  <a:t>Limited bias in this case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/>
              </a:p>
              <a:p>
                <a:pPr lvl="0"/>
                <a:r>
                  <a:t>The norm of the coefficient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t>, is constrained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L2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43100" y="1193800"/>
            <a:ext cx="524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L2 norm constraint of model coefficients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Notice that L2 regularization is a </a:t>
            </a:r>
            <a:r>
              <a:rPr b="1"/>
              <a:t>soft constraint</a:t>
            </a:r>
            <a:r>
              <a:t> on parameter values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Example: Increasing constraint on model coefficients with larger L2 regularization hyperparameter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regularized_coefs(df_train, df_test,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n_coefs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'socst_zero_mean ~ C(ses)*C(prog)'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'socst_zero_mean'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'''Function that computes a linear model for each value of the regularization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parameter alpha and returns an array of the coefficient values. The L1_wt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determines the trade-off between L1 and L2 regularization'''</a:t>
            </a:r>
            <a:br/>
            <a:r>
              <a:rPr>
                <a:latin typeface="Courier"/>
              </a:rPr>
              <a:t>    coefs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np.zeros((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(alphas),n_coefs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i,alpha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enumerate</a:t>
            </a:r>
            <a:r>
              <a:rPr>
                <a:latin typeface="Courier"/>
              </a:rPr>
              <a:t>(alphas):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First compute the training MSE</a:t>
            </a:r>
            <a:br/>
            <a:r>
              <a:rPr>
                <a:latin typeface="Courier"/>
              </a:rPr>
              <a:t>        temp_mod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df_train).fit_regularized(alpha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alpha,L1_wt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L1_wt)</a:t>
            </a:r>
            <a:br/>
            <a:r>
              <a:rPr>
                <a:latin typeface="Courier"/>
              </a:rPr>
              <a:t>        coefs[i,:]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temp_mod.params</a:t>
            </a:r>
            <a:br/>
            <a:r>
              <a:rPr>
                <a:latin typeface="Courier"/>
              </a:rPr>
              <a:t>        MSE_train.append(np.mean(np.square(df_train[label]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temp_mod.predict(df_train))))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Then compute the test MSE</a:t>
            </a:r>
            <a:br/>
            <a:r>
              <a:rPr>
                <a:latin typeface="Courier"/>
              </a:rPr>
              <a:t>        MSE_test.append(np.mean(np.square(df_test[label]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temp_mod.predict(df_test))))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coefs, MSE_train, MSE_test</a:t>
            </a:r>
            <a:br/>
            <a:br/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0.3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0.003</a:t>
            </a:r>
            <a:r>
              <a:rPr>
                <a:latin typeface="Courier"/>
              </a:rPr>
              <a:t>)   </a:t>
            </a:r>
            <a:br/>
            <a:r>
              <a:rPr>
                <a:latin typeface="Courier"/>
              </a:rPr>
              <a:t>Betas, MSE_test,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L2 regularization hyperparameter</a:t>
            </a:r>
          </a:p>
        </p:txBody>
      </p:sp>
      <p:pic>
        <p:nvPicPr>
          <p:cNvPr id="3" name="Picture 1" descr="10_ModelsInHighDimensions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The L1 norm provides regularization with different properties</a:t>
                </a:r>
              </a:p>
              <a:p>
                <a:pPr lvl="0"/>
                <a:r>
                  <a:t>Constrains the model parameters using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∥+ 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This form looks a lot like the L2 regularization formulation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∥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t> is the L1 norm</a:t>
                </a:r>
              </a:p>
              <a:p>
                <a:pPr lvl="0"/>
                <a:r>
                  <a:t>Compute the L1 norm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model parameters: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t> is the absolute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are the properties of the L1 regularization</a:t>
            </a:r>
          </a:p>
          <a:p>
            <a:pPr lvl="0"/>
            <a:r>
              <a:t>L1 norm is a </a:t>
            </a:r>
            <a:r>
              <a:rPr b="1"/>
              <a:t>hard constraint</a:t>
            </a:r>
          </a:p>
          <a:p>
            <a:pPr lvl="0"/>
            <a:r>
              <a:t>L1 regularization drives coefficients to zero</a:t>
            </a:r>
          </a:p>
          <a:p>
            <a:pPr lvl="0"/>
            <a:r>
              <a:t>The hard constraint property leads to the term </a:t>
            </a:r>
            <a:r>
              <a:rPr b="1"/>
              <a:t>lasso regularization</a:t>
            </a:r>
          </a:p>
          <a:p>
            <a:pPr lvl="0"/>
            <a:r>
              <a:t>Lasso regression is a method of </a:t>
            </a:r>
            <a:r>
              <a:rPr b="1"/>
              <a:t>feature selection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dirty="0"/>
              <a:t>Do not want </a:t>
            </a:r>
            <a:r>
              <a:rPr lang="en-US" dirty="0"/>
              <a:t>regression coefficient </a:t>
            </a:r>
            <a:r>
              <a:rPr dirty="0"/>
              <a:t>estimation with predictors that do not have a 0 mean</a:t>
            </a:r>
          </a:p>
          <a:p>
            <a:pPr lvl="1"/>
            <a:r>
              <a:rPr dirty="0"/>
              <a:t>Do not want to have predictors with a large numeric range dominate training</a:t>
            </a:r>
          </a:p>
          <a:p>
            <a:pPr lvl="0"/>
            <a:r>
              <a:rPr lang="en-US" dirty="0"/>
              <a:t>Residuals </a:t>
            </a:r>
            <a:r>
              <a:rPr dirty="0"/>
              <a:t>should be </a:t>
            </a:r>
            <a:r>
              <a:rPr dirty="0" err="1"/>
              <a:t>iid</a:t>
            </a:r>
            <a:r>
              <a:rPr lang="en-US" dirty="0"/>
              <a:t> and stationary</a:t>
            </a:r>
            <a:endParaRPr dirty="0"/>
          </a:p>
          <a:p>
            <a:pPr lvl="1"/>
            <a:r>
              <a:rPr dirty="0"/>
              <a:t>If </a:t>
            </a:r>
            <a:r>
              <a:rPr lang="en-US" dirty="0"/>
              <a:t>residuals </a:t>
            </a:r>
            <a:r>
              <a:rPr dirty="0"/>
              <a:t>change with </a:t>
            </a:r>
            <a:r>
              <a:rPr lang="en-US" dirty="0"/>
              <a:t>predicted values they are </a:t>
            </a:r>
            <a:r>
              <a:rPr lang="en-US" dirty="0" err="1"/>
              <a:t>heteroscidastic</a:t>
            </a:r>
            <a:r>
              <a:rPr lang="en-US" dirty="0"/>
              <a:t> </a:t>
            </a:r>
            <a:endParaRPr dirty="0"/>
          </a:p>
          <a:p>
            <a:pPr lvl="1"/>
            <a:r>
              <a:rPr lang="en-US" dirty="0"/>
              <a:t>If residuals should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Lasso regularization is a strong constraint on coefficient values</a:t>
            </a:r>
          </a:p>
          <a:p>
            <a:pPr lvl="0"/>
            <a:r>
              <a:t>Some coefficients are forced to zero</a:t>
            </a:r>
          </a:p>
          <a:p>
            <a:pPr lvl="0"/>
            <a:r>
              <a:t>The constraint curve is like a </a:t>
            </a:r>
            <a:r>
              <a:rPr i="1"/>
              <a:t>lasso</a:t>
            </a:r>
          </a:p>
        </p:txBody>
      </p:sp>
      <p:pic>
        <p:nvPicPr>
          <p:cNvPr id="4" name="Picture 1" descr="../images/L1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193800"/>
            <a:ext cx="482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L1 norm constraint of model coefficients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1.0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#, formula=formula)</a:t>
            </a:r>
            <a:br/>
            <a:r>
              <a:rPr>
                <a:latin typeface="Courier"/>
              </a:rPr>
              <a:t>Betas[: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array([[ -6.13412699,   3.62867936,  10.20615579,   5.88403028,
##         -10.44293454,  -0.68215407,  -2.3846305 ,   9.37695361,
##           1.44233432],
##        [ -5.72441839,   3.43435166,   8.75855958,   4.84586199,
##          -9.40956564,   0.05313331,   0.        ,   7.99487046,
##           0.        ],
##        [ -5.55039369,   3.33123726,   8.51053097,   4.79924961,
##          -9.03159592,   0.        ,   0.        ,   7.41265712,
##           0.        ],
##        [ -5.35379746,   3.19004869,   8.26727483,   4.72128125,
##          -8.68047004,   0.        ,   0.        ,   6.87279024,
##           0.        ],
##        [ -5.15720816,   3.04893453,   8.02408465,   4.64326246,
##          -8.32934311,   0.        ,   0.        ,   6.33285484,
##           0.        ]])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</p:txBody>
      </p:sp>
      <p:pic>
        <p:nvPicPr>
          <p:cNvPr id="3" name="Picture 1" descr="10_ModelsInHighDimensions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Elastic Net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Do we always have to choose between the soft constraint of L2 and the hard constraint of L1?</a:t>
                </a:r>
              </a:p>
              <a:p>
                <a:pPr lvl="0"/>
                <a:r>
                  <a:t>L2 regularization works well for </a:t>
                </a:r>
                <a:r>
                  <a:rPr b="1"/>
                  <a:t>colinear features</a:t>
                </a:r>
                <a:r>
                  <a:t> as soft constraint</a:t>
                </a:r>
              </a:p>
              <a:p>
                <a:pPr lvl="1"/>
                <a:r>
                  <a:t>Down-weights colinear features</a:t>
                </a:r>
                <a:br/>
                <a:endParaRPr/>
              </a:p>
              <a:p>
                <a:pPr lvl="1"/>
                <a:r>
                  <a:t>But soft constraint so poor model selection</a:t>
                </a:r>
              </a:p>
              <a:p>
                <a:pPr lvl="0"/>
                <a:r>
                  <a:t>L1 regularization provides </a:t>
                </a:r>
                <a:r>
                  <a:rPr b="1"/>
                  <a:t>good model selection</a:t>
                </a:r>
                <a:r>
                  <a:t> as hard constraint</a:t>
                </a:r>
              </a:p>
              <a:p>
                <a:pPr lvl="1"/>
                <a:r>
                  <a:t>Drives coefficients of non-informative variables to 0</a:t>
                </a:r>
              </a:p>
              <a:p>
                <a:pPr lvl="1"/>
                <a:r>
                  <a:t>But poor selection for colinear features</a:t>
                </a:r>
              </a:p>
              <a:p>
                <a:pPr lvl="0"/>
                <a:r>
                  <a:t>The </a:t>
                </a:r>
                <a:r>
                  <a:rPr b="1"/>
                  <a:t>Elastic Net</a:t>
                </a:r>
                <a:r>
                  <a:t> weights L1 and L2 regularization</a:t>
                </a:r>
              </a:p>
              <a:p>
                <a:pPr lvl="1"/>
                <a:r>
                  <a:t>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t> weights L1 vs. L2 regularization</a:t>
                </a:r>
                <a:br/>
                <a:endParaRPr/>
              </a:p>
              <a:p>
                <a:pPr lvl="1"/>
                <a:r>
                  <a:t>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sets strength of regularization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∥+ 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+ 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Elastic Net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Elastic Net Regularization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</p:txBody>
      </p:sp>
      <p:pic>
        <p:nvPicPr>
          <p:cNvPr id="3" name="Picture 1" descr="10_ModelsInHighDimensions_files/figure-pptx/unnamed-chunk-12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Elastic Net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Check the model summary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endParaRPr/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lm_elastic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smf.ols(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"socst_zero_mean ~ C(ses)*C(prog)"</a:t>
                </a:r>
                <a:r>
                  <a:rPr>
                    <a:latin typeface="Courier"/>
                  </a:rPr>
                  <a:t>, data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test_scores_train).fit_regularized(alpha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, L1_wt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0.5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lm_elastic.params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Intercept                  -3.715924
## C(ses)[T.2]                 2.048593
## C(ses)[T.3]                 4.615190
## C(prog)[T.2]                3.589684
## C(prog)[T.3]               -5.103465
## C(ses)[T.2]:C(prog)[T.2]    0.455652
## C(ses)[T.3]:C(prog)[T.2]    2.310118
## C(ses)[T.2]:C(prog)[T.3]    2.149526
## C(ses)[T.3]:C(prog)[T.3]    0.000000
## dtype: float64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t="-6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0_ModelsInHighDimensions_files/figure-pptx/unnamed-chunk-14-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Over-fit models and regularization</a:t>
            </a:r>
          </a:p>
          <a:p>
            <a:pPr lvl="0"/>
            <a:r>
              <a:rPr b="1"/>
              <a:t>Bias variance trade-off</a:t>
            </a:r>
            <a:r>
              <a:t> between fit to training data (bias) and generalization error (vaiance)</a:t>
            </a:r>
          </a:p>
          <a:p>
            <a:pPr lvl="0"/>
            <a:r>
              <a:t>Prefer minimal or </a:t>
            </a:r>
            <a:r>
              <a:rPr b="1"/>
              <a:t>sparse models</a:t>
            </a:r>
          </a:p>
          <a:p>
            <a:pPr lvl="0"/>
            <a:r>
              <a:t>L2 regularization is a soft constraint</a:t>
            </a:r>
          </a:p>
          <a:p>
            <a:pPr lvl="0"/>
            <a:r>
              <a:t>L1 regularization is a hard constraint</a:t>
            </a:r>
          </a:p>
          <a:p>
            <a:pPr lvl="0"/>
            <a:r>
              <a:t>ElasticNet trade-off between L1 and L2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40167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Representation </a:t>
                </a:r>
                <a:r>
                  <a:rPr lang="en-US" dirty="0"/>
                  <a:t>for linear</a:t>
                </a:r>
                <a:r>
                  <a:rPr dirty="0"/>
                  <a:t> models</a:t>
                </a:r>
              </a:p>
              <a:p>
                <a:pPr lvl="0"/>
                <a:r>
                  <a:rPr dirty="0"/>
                  <a:t>The key representation is the model matrix</a:t>
                </a:r>
              </a:p>
              <a:p>
                <a:pPr lvl="1"/>
                <a:r>
                  <a:rPr dirty="0"/>
                  <a:t>Column of 1s for intercept</a:t>
                </a:r>
              </a:p>
              <a:p>
                <a:pPr lvl="1"/>
                <a:r>
                  <a:rPr dirty="0"/>
                  <a:t>Columns of </a:t>
                </a:r>
                <a:r>
                  <a:rPr lang="en-US" dirty="0"/>
                  <a:t>independent variables</a:t>
                </a:r>
                <a:r>
                  <a:rPr dirty="0"/>
                  <a:t> or predictor</a:t>
                </a:r>
                <a:r>
                  <a:rPr lang="en-US" dirty="0"/>
                  <a:t>s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There are two standards for signatures of ML functions</a:t>
                </a:r>
              </a:p>
              <a:p>
                <a:pPr lvl="1"/>
                <a:r>
                  <a:rPr dirty="0"/>
                  <a:t>A model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dirty="0"/>
                  <a:t> (exogenous-features) and label array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dirty="0"/>
                  <a:t> (dependent-endogenous) - Scikit-learn and base </a:t>
                </a:r>
                <a:r>
                  <a:rPr dirty="0" err="1"/>
                  <a:t>Statsmodels</a:t>
                </a:r>
                <a:endParaRPr dirty="0"/>
              </a:p>
              <a:p>
                <a:pPr lvl="1"/>
                <a:r>
                  <a:rPr dirty="0"/>
                  <a:t>A data frame with all features (predictors) and label (dependent) columns plus a model formula - </a:t>
                </a:r>
                <a:r>
                  <a:rPr dirty="0" err="1"/>
                  <a:t>Statsmodels</a:t>
                </a:r>
                <a:r>
                  <a:rPr dirty="0"/>
                  <a:t> formula and 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4016770"/>
              </a:xfrm>
              <a:blipFill>
                <a:blip r:embed="rId2"/>
                <a:stretch>
                  <a:fillRect l="-667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Models with nonlinear response have non-Normal distributions</a:t>
            </a:r>
          </a:p>
          <a:p>
            <a:pPr lvl="0"/>
            <a:r>
              <a:rPr dirty="0"/>
              <a:t>The generalized linear model accommodates nonlinear response distributions</a:t>
            </a:r>
          </a:p>
          <a:p>
            <a:pPr lvl="0"/>
            <a:r>
              <a:rPr dirty="0"/>
              <a:t>Link function transforms to linear model</a:t>
            </a:r>
          </a:p>
          <a:p>
            <a:pPr lvl="1"/>
            <a:r>
              <a:rPr dirty="0"/>
              <a:t>Inverse link function transforms from Normal distribution to response distribution</a:t>
            </a:r>
          </a:p>
          <a:p>
            <a:pPr lvl="0"/>
            <a:r>
              <a:rPr dirty="0"/>
              <a:t>Evaluating Binomial response models</a:t>
            </a:r>
          </a:p>
          <a:p>
            <a:pPr lvl="1"/>
            <a:r>
              <a:rPr dirty="0"/>
              <a:t>Confusion matrix organizes</a:t>
            </a:r>
            <a:r>
              <a:rPr lang="en-US" dirty="0"/>
              <a:t> outcomes</a:t>
            </a:r>
            <a:endParaRPr dirty="0"/>
          </a:p>
          <a:p>
            <a:pPr lvl="1"/>
            <a:r>
              <a:rPr dirty="0"/>
              <a:t>Compute metrics from confusion matrix</a:t>
            </a:r>
          </a:p>
          <a:p>
            <a:pPr lvl="1"/>
            <a:r>
              <a:rPr dirty="0"/>
              <a:t>Use multiple evaluation criteria</a:t>
            </a:r>
          </a:p>
          <a:p>
            <a:pPr lvl="0"/>
            <a:r>
              <a:rPr dirty="0"/>
              <a:t>Compare model performance with deviance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C3D74-C5C3-1208-B638-79668D27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38" y="1406145"/>
            <a:ext cx="4774594" cy="3515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Model with all terms and interaction terms on the HSB2 data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n-US" sz="2000" dirty="0"/>
                  <a:t>Note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and F-statistic </a:t>
                </a:r>
              </a:p>
              <a:p>
                <a:r>
                  <a:rPr lang="en-US" sz="2000" dirty="0"/>
                  <a:t>The model is </a:t>
                </a:r>
                <a:r>
                  <a:rPr lang="en-US" sz="2000" b="1" dirty="0"/>
                  <a:t>overfit</a:t>
                </a:r>
                <a:r>
                  <a:rPr lang="en-US" sz="2000" dirty="0"/>
                  <a:t> as not all terms are significant</a:t>
                </a:r>
              </a:p>
              <a:p>
                <a:pPr lvl="1"/>
                <a:r>
                  <a:rPr lang="en-US" sz="1700" dirty="0"/>
                  <a:t>Not all p-values show significance</a:t>
                </a:r>
              </a:p>
              <a:p>
                <a:pPr lvl="1"/>
                <a:r>
                  <a:rPr lang="en-US" sz="1700" dirty="0"/>
                  <a:t>Standard error is larger than magnitude of some coefficient values  </a:t>
                </a:r>
                <a:endParaRPr lang="en-US" sz="17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  <a:blipFill>
                <a:blip r:embed="rId3"/>
                <a:stretch>
                  <a:fillRect l="-1506" t="-773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06363D-DF1C-0F49-B54F-49B4AB82B330}"/>
              </a:ext>
            </a:extLst>
          </p:cNvPr>
          <p:cNvCxnSpPr>
            <a:cxnSpLocks/>
          </p:cNvCxnSpPr>
          <p:nvPr/>
        </p:nvCxnSpPr>
        <p:spPr>
          <a:xfrm flipV="1">
            <a:off x="3970528" y="1845056"/>
            <a:ext cx="4050449" cy="459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A877F2-BD6F-77BA-066E-204E953FE9C5}"/>
              </a:ext>
            </a:extLst>
          </p:cNvPr>
          <p:cNvCxnSpPr>
            <a:cxnSpLocks/>
          </p:cNvCxnSpPr>
          <p:nvPr/>
        </p:nvCxnSpPr>
        <p:spPr>
          <a:xfrm>
            <a:off x="3970528" y="2743199"/>
            <a:ext cx="3490976" cy="13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5C4108-589C-FD48-1E57-F1281636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30528"/>
            <a:ext cx="4501782" cy="3371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/>
                  <a:t>Model with </a:t>
                </a:r>
                <a:r>
                  <a:rPr lang="en-US" b="1" dirty="0"/>
                  <a:t>only interaction terms</a:t>
                </a:r>
                <a:r>
                  <a:rPr lang="en-US" dirty="0"/>
                  <a:t> on the HSB2 data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~−1+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sz="2000" dirty="0"/>
                  <a:t>Note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and F-statistic are the same as the over-fit model </a:t>
                </a:r>
              </a:p>
              <a:p>
                <a:r>
                  <a:rPr lang="en-US" sz="2000" dirty="0"/>
                  <a:t>The model has only significant coeffects and is </a:t>
                </a:r>
                <a:r>
                  <a:rPr lang="en-US" sz="2000" b="1" dirty="0"/>
                  <a:t>not overfit </a:t>
                </a:r>
              </a:p>
              <a:p>
                <a:pPr lvl="1"/>
                <a:r>
                  <a:rPr lang="en-US" sz="1700" dirty="0"/>
                  <a:t>All p-values show significance</a:t>
                </a:r>
              </a:p>
              <a:p>
                <a:pPr lvl="1"/>
                <a:r>
                  <a:rPr lang="en-US" sz="1700" dirty="0"/>
                  <a:t>Standard error is smaller than magnitude of coefficient values  </a:t>
                </a:r>
                <a:endParaRPr lang="en-US" sz="17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  <a:blipFill>
                <a:blip r:embed="rId3"/>
                <a:stretch>
                  <a:fillRect l="-2259"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FA4E4A-7922-D485-909B-74E81CD0E314}"/>
              </a:ext>
            </a:extLst>
          </p:cNvPr>
          <p:cNvCxnSpPr>
            <a:cxnSpLocks/>
          </p:cNvCxnSpPr>
          <p:nvPr/>
        </p:nvCxnSpPr>
        <p:spPr>
          <a:xfrm flipV="1">
            <a:off x="4320032" y="1727200"/>
            <a:ext cx="3885184" cy="1109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6E8AC-680B-A880-80EC-D80721FBD33F}"/>
              </a:ext>
            </a:extLst>
          </p:cNvPr>
          <p:cNvCxnSpPr>
            <a:cxnSpLocks/>
          </p:cNvCxnSpPr>
          <p:nvPr/>
        </p:nvCxnSpPr>
        <p:spPr>
          <a:xfrm flipV="1">
            <a:off x="4023360" y="2836672"/>
            <a:ext cx="3446272" cy="747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0976"/>
            <a:ext cx="8229600" cy="4088384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Let’s compare the results of the unpruned and pruned models</a:t>
            </a:r>
          </a:p>
          <a:p>
            <a:pPr lvl="0"/>
            <a:r>
              <a:rPr dirty="0"/>
              <a:t>The metrics indicate the fit is exactly the same</a:t>
            </a:r>
          </a:p>
          <a:p>
            <a:pPr lvl="0"/>
            <a:r>
              <a:rPr dirty="0"/>
              <a:t>Why prefer the sparse (pruned) model?</a:t>
            </a:r>
          </a:p>
          <a:p>
            <a:pPr lvl="0"/>
            <a:r>
              <a:rPr dirty="0"/>
              <a:t>What are the consequences of the over-fit model?</a:t>
            </a:r>
          </a:p>
          <a:p>
            <a:pPr lvl="1"/>
            <a:r>
              <a:rPr lang="en-US" sz="2200" dirty="0"/>
              <a:t>Some independent variables</a:t>
            </a:r>
            <a:r>
              <a:rPr sz="2200" dirty="0"/>
              <a:t> (features) are not needed</a:t>
            </a:r>
          </a:p>
          <a:p>
            <a:pPr lvl="1"/>
            <a:r>
              <a:rPr sz="2200" dirty="0"/>
              <a:t>Including non-significant predictors can only </a:t>
            </a:r>
            <a:r>
              <a:rPr sz="2200" b="1" dirty="0"/>
              <a:t>increase noise </a:t>
            </a:r>
            <a:r>
              <a:rPr sz="2200" dirty="0"/>
              <a:t>and </a:t>
            </a:r>
            <a:r>
              <a:rPr sz="2200" b="1" dirty="0"/>
              <a:t>reduce generalization</a:t>
            </a:r>
          </a:p>
          <a:p>
            <a:pPr lvl="1"/>
            <a:r>
              <a:rPr sz="2200" b="1" dirty="0"/>
              <a:t>Colinear features </a:t>
            </a:r>
            <a:r>
              <a:rPr sz="2200" dirty="0"/>
              <a:t>confound model fitting - coefficient values correlated</a:t>
            </a:r>
          </a:p>
          <a:p>
            <a:pPr lvl="1"/>
            <a:r>
              <a:rPr sz="2200" dirty="0"/>
              <a:t>For model with linear response, consider the effect of an unexpected value of a non-significant predictor</a:t>
            </a:r>
          </a:p>
          <a:p>
            <a:pPr lvl="0"/>
            <a:r>
              <a:rPr lang="en-US" dirty="0"/>
              <a:t>M</a:t>
            </a:r>
            <a:r>
              <a:rPr dirty="0"/>
              <a:t>anually pruning a model with a great many features is a doomed task!</a:t>
            </a:r>
          </a:p>
          <a:p>
            <a:pPr lvl="1"/>
            <a:r>
              <a:rPr sz="2200" dirty="0"/>
              <a:t>What if we included all the interactions with type of school, race and sex?</a:t>
            </a:r>
          </a:p>
          <a:p>
            <a:pPr lvl="1"/>
            <a:r>
              <a:rPr sz="2200" dirty="0"/>
              <a:t>We now have up to 5th order interaction - 45 model coefficients with none significant!!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9130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We want our models to be </a:t>
            </a:r>
            <a:r>
              <a:rPr b="1" dirty="0"/>
              <a:t>sparse</a:t>
            </a:r>
          </a:p>
          <a:p>
            <a:pPr lvl="0"/>
            <a:r>
              <a:rPr dirty="0"/>
              <a:t>A sparse model has the minimum complexity required to explain the data</a:t>
            </a:r>
          </a:p>
          <a:p>
            <a:pPr lvl="0"/>
            <a:r>
              <a:rPr dirty="0"/>
              <a:t>The sparse model is a manifestation of </a:t>
            </a:r>
            <a:r>
              <a:rPr b="1" dirty="0"/>
              <a:t>Occam’s Razor</a:t>
            </a:r>
          </a:p>
          <a:p>
            <a:pPr lvl="1"/>
            <a:r>
              <a:rPr dirty="0"/>
              <a:t>A scientific principle that the </a:t>
            </a:r>
            <a:r>
              <a:rPr b="1" dirty="0"/>
              <a:t>simplest of competing theories is the preferred one</a:t>
            </a:r>
          </a:p>
          <a:p>
            <a:pPr lvl="0"/>
            <a:r>
              <a:rPr dirty="0"/>
              <a:t>Sparse models use the </a:t>
            </a:r>
            <a:r>
              <a:rPr b="1" dirty="0"/>
              <a:t>minimum number of independent variables </a:t>
            </a:r>
            <a:r>
              <a:rPr dirty="0"/>
              <a:t>(features)</a:t>
            </a:r>
          </a:p>
          <a:p>
            <a:pPr lvl="1"/>
            <a:r>
              <a:rPr dirty="0"/>
              <a:t>Are considered </a:t>
            </a:r>
            <a:r>
              <a:rPr b="1" dirty="0"/>
              <a:t>parsimoniou</a:t>
            </a:r>
            <a:r>
              <a:rPr lang="en-US" b="1" dirty="0"/>
              <a:t>s </a:t>
            </a:r>
            <a:endParaRPr dirty="0"/>
          </a:p>
          <a:p>
            <a:pPr lvl="1"/>
            <a:r>
              <a:rPr dirty="0"/>
              <a:t>Generalize well</a:t>
            </a:r>
          </a:p>
          <a:p>
            <a:pPr lvl="0"/>
            <a:r>
              <a:rPr dirty="0"/>
              <a:t>Use </a:t>
            </a:r>
            <a:r>
              <a:rPr b="1" dirty="0"/>
              <a:t>regularization methods </a:t>
            </a:r>
            <a:r>
              <a:rPr dirty="0"/>
              <a:t>to identify minimum coefficient 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3244</Words>
  <Application>Microsoft Office PowerPoint</Application>
  <PresentationFormat>On-screen Show (16:9)</PresentationFormat>
  <Paragraphs>262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Courier</vt:lpstr>
      <vt:lpstr>Office Theme</vt:lpstr>
      <vt:lpstr>Regularization and Sparse Models for High Dimensions</vt:lpstr>
      <vt:lpstr>Welcome to the Second Half of CSCI E-83!</vt:lpstr>
      <vt:lpstr>Review</vt:lpstr>
      <vt:lpstr>Review</vt:lpstr>
      <vt:lpstr>Review</vt:lpstr>
      <vt:lpstr>Dealing with Overfit Models</vt:lpstr>
      <vt:lpstr>Dealing with Overfit Models</vt:lpstr>
      <vt:lpstr>Dealing with Overfit Models</vt:lpstr>
      <vt:lpstr>Dealing with Overfit Models</vt:lpstr>
      <vt:lpstr>Dealing with Overfit Models</vt:lpstr>
      <vt:lpstr>Regularization - The Bias-Variance Trade-Off</vt:lpstr>
      <vt:lpstr>Regularization - The Bias-Variance Trade-Off</vt:lpstr>
      <vt:lpstr>Regularization - The Bias-Variance Trade-Off</vt:lpstr>
      <vt:lpstr>Eigendecomposition - Review</vt:lpstr>
      <vt:lpstr>Eigendecomposition - Review</vt:lpstr>
      <vt:lpstr>Eigendecomposition - Review</vt:lpstr>
      <vt:lpstr>Eigendecomposition - Review</vt:lpstr>
      <vt:lpstr>Regularization - Ill-Posed Problems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L1 Regularization</vt:lpstr>
      <vt:lpstr>L1 Regularization</vt:lpstr>
      <vt:lpstr>L1 Regularization</vt:lpstr>
      <vt:lpstr>L1 Regularization</vt:lpstr>
      <vt:lpstr>L1 Regularization</vt:lpstr>
      <vt:lpstr>Elastic Net Regularization</vt:lpstr>
      <vt:lpstr>Elastic Net Regularization</vt:lpstr>
      <vt:lpstr>Elastic Net Regularization</vt:lpstr>
      <vt:lpstr>Elastic Net Regularization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and Sparse Models</dc:title>
  <dc:creator>Steve Elston</dc:creator>
  <cp:keywords/>
  <cp:lastModifiedBy>Stephen Elston</cp:lastModifiedBy>
  <cp:revision>27</cp:revision>
  <dcterms:created xsi:type="dcterms:W3CDTF">2024-08-16T02:32:57Z</dcterms:created>
  <dcterms:modified xsi:type="dcterms:W3CDTF">2024-10-17T15:39:30Z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11/07/2023</vt:lpwstr>
  </property>
  <property fmtid="{D5CDD505-2E9C-101B-9397-08002B2CF9AE}" pid="3" name="output">
    <vt:lpwstr/>
  </property>
</Properties>
</file>