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365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Visualization of Large Complex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09/11/2023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Over-plotting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Over-plotting</a:t>
            </a:r>
            <a:r>
              <a:rPr dirty="0"/>
              <a:t> occurs in plots when the markers lie one on another.</a:t>
            </a:r>
          </a:p>
          <a:p>
            <a:pPr lvl="0"/>
            <a:r>
              <a:rPr dirty="0"/>
              <a:t>Common, even in relatively small data sets</a:t>
            </a:r>
          </a:p>
          <a:p>
            <a:pPr lvl="0"/>
            <a:r>
              <a:rPr dirty="0"/>
              <a:t>Scatter plots can look like a blob and be completely uninterpretable</a:t>
            </a:r>
          </a:p>
          <a:p>
            <a:pPr lvl="0"/>
            <a:r>
              <a:rPr dirty="0"/>
              <a:t>Over-plotting is a significant problem in EDA and presentation graphics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Over-plotting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What can we do about over-plotting?</a:t>
            </a:r>
          </a:p>
          <a:p>
            <a:pPr lvl="0"/>
            <a:r>
              <a:rPr b="1" dirty="0"/>
              <a:t>Marker transparency:</a:t>
            </a:r>
            <a:r>
              <a:rPr dirty="0"/>
              <a:t> so one can see markers underneath; useful in cases with minimal overlap of markers</a:t>
            </a:r>
          </a:p>
          <a:p>
            <a:pPr lvl="0"/>
            <a:r>
              <a:rPr b="1" dirty="0"/>
              <a:t>Marker size:</a:t>
            </a:r>
            <a:r>
              <a:rPr dirty="0"/>
              <a:t> smaller marker size reduces over-plotting within limits</a:t>
            </a:r>
          </a:p>
          <a:p>
            <a:pPr lvl="0"/>
            <a:r>
              <a:rPr b="1" dirty="0"/>
              <a:t>Adding jitter:</a:t>
            </a:r>
            <a:r>
              <a:rPr dirty="0"/>
              <a:t> adding a bit of random </a:t>
            </a:r>
            <a:r>
              <a:rPr b="1" dirty="0"/>
              <a:t>jitter</a:t>
            </a:r>
            <a:r>
              <a:rPr dirty="0"/>
              <a:t> to variables with limited number of values</a:t>
            </a:r>
          </a:p>
          <a:p>
            <a:pPr lvl="0"/>
            <a:r>
              <a:rPr b="1" dirty="0"/>
              <a:t>Random down-sampling:</a:t>
            </a:r>
            <a:r>
              <a:rPr dirty="0"/>
              <a:t> for very large data sets, you may only need a representative sample to understand key data relationships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Overplotting</a:t>
            </a:r>
          </a:p>
        </p:txBody>
      </p:sp>
      <p:pic>
        <p:nvPicPr>
          <p:cNvPr id="3" name="Picture 1" descr="02_VisualizationOfLargeComplexData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93800"/>
            <a:ext cx="565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Use Transparency, Marker Size, Downsampling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Down sample to 20%, alpha = 0.1, size = 2</a:t>
            </a:r>
          </a:p>
        </p:txBody>
      </p:sp>
      <p:pic>
        <p:nvPicPr>
          <p:cNvPr id="3" name="Picture 1" descr="02_VisualizationOfLargeComplexData_files/figure-pptx/unnamed-chunk-2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Methods to Display Large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2900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Alternatives to avoid over-plotting for truly large data sets</a:t>
            </a:r>
          </a:p>
          <a:p>
            <a:pPr lvl="0"/>
            <a:r>
              <a:rPr b="1" dirty="0"/>
              <a:t>Hex bin plots:</a:t>
            </a:r>
            <a:r>
              <a:rPr dirty="0"/>
              <a:t> the 2-dimensional equivalent of the histogram</a:t>
            </a:r>
          </a:p>
          <a:p>
            <a:pPr lvl="1"/>
            <a:r>
              <a:rPr dirty="0"/>
              <a:t>Frequency of values is tabulated into 2-dimensional hexagonal bins</a:t>
            </a:r>
          </a:p>
          <a:p>
            <a:pPr lvl="1"/>
            <a:r>
              <a:rPr dirty="0"/>
              <a:t>Displayed using a sequential color palette</a:t>
            </a:r>
          </a:p>
          <a:p>
            <a:pPr lvl="0"/>
            <a:r>
              <a:rPr b="1" dirty="0"/>
              <a:t>2-d kernel density estimation plots:</a:t>
            </a:r>
            <a:r>
              <a:rPr dirty="0"/>
              <a:t> natural extension of the 1-dimensional KDE plot</a:t>
            </a:r>
          </a:p>
          <a:p>
            <a:pPr lvl="1"/>
            <a:r>
              <a:rPr dirty="0"/>
              <a:t>Good for moderately large data</a:t>
            </a:r>
          </a:p>
          <a:p>
            <a:pPr lvl="0"/>
            <a:r>
              <a:rPr b="1" dirty="0"/>
              <a:t>Heat map:</a:t>
            </a:r>
            <a:r>
              <a:rPr dirty="0"/>
              <a:t> values of one variable against another</a:t>
            </a:r>
          </a:p>
          <a:p>
            <a:pPr lvl="1"/>
            <a:r>
              <a:rPr dirty="0"/>
              <a:t>Categorical (count) or continuous variables</a:t>
            </a:r>
          </a:p>
          <a:p>
            <a:pPr lvl="1"/>
            <a:r>
              <a:rPr dirty="0"/>
              <a:t>Carefully choose color pallet, sequential or divergent</a:t>
            </a:r>
          </a:p>
          <a:p>
            <a:pPr lvl="0"/>
            <a:r>
              <a:rPr b="1" dirty="0"/>
              <a:t>Mosaic plots:</a:t>
            </a:r>
            <a:r>
              <a:rPr dirty="0"/>
              <a:t> display multidimensional count (categorical) data</a:t>
            </a:r>
          </a:p>
          <a:p>
            <a:pPr lvl="1"/>
            <a:r>
              <a:rPr dirty="0"/>
              <a:t>Uses tile size and color to project multiple dimensions</a:t>
            </a:r>
          </a:p>
          <a:p>
            <a:pPr lvl="1"/>
            <a:r>
              <a:rPr dirty="0"/>
              <a:t>2-d equivalent of a multivariate bar chart</a:t>
            </a:r>
          </a:p>
          <a:p>
            <a:pPr lvl="0"/>
            <a:r>
              <a:rPr b="1" dirty="0"/>
              <a:t>Dimensionality reduction:</a:t>
            </a:r>
            <a:r>
              <a:rPr dirty="0"/>
              <a:t> we will discuss this later in the course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Hexbin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Density of sale price by time</a:t>
            </a:r>
          </a:p>
        </p:txBody>
      </p:sp>
      <p:pic>
        <p:nvPicPr>
          <p:cNvPr id="3" name="Picture 1" descr="02_VisualizationOfLargeComplexData_files/figure-pptx/unnamed-chunk-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Countour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Contour plot of 2-D KDE of sale price vs. time</a:t>
            </a:r>
          </a:p>
        </p:txBody>
      </p:sp>
      <p:pic>
        <p:nvPicPr>
          <p:cNvPr id="3" name="Picture 1" descr="02_VisualizationOfLargeComplexData_files/figure-pptx/unnamed-chunk-4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Heat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Airline passenger counts by month and year displayed by squential heat map</a:t>
            </a:r>
          </a:p>
        </p:txBody>
      </p:sp>
      <p:pic>
        <p:nvPicPr>
          <p:cNvPr id="4" name="Picture 1" descr="../images/HeatMa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193800"/>
            <a:ext cx="322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Heat map of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Mosaic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display multidimensional count (categorical) data at scale?</a:t>
            </a:r>
          </a:p>
          <a:p>
            <a:pPr lvl="0"/>
            <a:r>
              <a:t>Mosaic plots displays the relative proportion of counts of a contingency table</a:t>
            </a:r>
          </a:p>
          <a:p>
            <a:pPr lvl="0"/>
            <a:r>
              <a:t>Plot area is divided and fully filled by a set of tiles</a:t>
            </a:r>
          </a:p>
          <a:p>
            <a:pPr lvl="0"/>
            <a:r>
              <a:t>The larger the count, the larger tile area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Mosaic Plots</a:t>
            </a:r>
          </a:p>
        </p:txBody>
      </p:sp>
      <p:pic>
        <p:nvPicPr>
          <p:cNvPr id="3" name="Picture 1" descr="../images/Mosai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93800"/>
            <a:ext cx="391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Facet plot of wind by month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Review: 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Goal:</a:t>
            </a:r>
            <a:r>
              <a:t> Communicate information visually</a:t>
            </a:r>
          </a:p>
          <a:p>
            <a:pPr lvl="0"/>
            <a:r>
              <a:t>Visualization technique maximize the information a viewer perceives</a:t>
            </a:r>
          </a:p>
          <a:p>
            <a:pPr lvl="0"/>
            <a:r>
              <a:t>Limits of human perception are a significant factor in understanding complex relationships</a:t>
            </a:r>
          </a:p>
          <a:p>
            <a:pPr lvl="0"/>
            <a:r>
              <a:t>Apply results of research on human perceptions for data visualization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Methods to Display Large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Sometimes a </a:t>
            </a:r>
            <a:r>
              <a:rPr b="1"/>
              <a:t>creative alternative</a:t>
            </a:r>
            <a:r>
              <a:t> is best</a:t>
            </a:r>
          </a:p>
          <a:p>
            <a:pPr lvl="0"/>
            <a:r>
              <a:t>Often situation specific; many possibilities</a:t>
            </a:r>
          </a:p>
          <a:p>
            <a:pPr lvl="0"/>
            <a:r>
              <a:t>Finding a good one can require significant creativity!</a:t>
            </a:r>
          </a:p>
          <a:p>
            <a:pPr lvl="0"/>
            <a:r>
              <a:t>Example, choropleth for multi-dimensional geographic data</a:t>
            </a:r>
          </a:p>
          <a:p>
            <a:pPr lvl="0"/>
            <a:r>
              <a:t>Example, time series of box plots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of Box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Time ordered box plots of quarterly sales price</a:t>
            </a:r>
          </a:p>
        </p:txBody>
      </p:sp>
      <p:pic>
        <p:nvPicPr>
          <p:cNvPr id="3" name="Picture 1" descr="02_VisualizationOfLargeComplexData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Displays for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relationships in complex high-dimensional data with many variables?</a:t>
            </a:r>
          </a:p>
          <a:p>
            <a:pPr lvl="0"/>
            <a:r>
              <a:t>Must confront limitations for 2-dimensional projection inherent in computer graphics</a:t>
            </a:r>
          </a:p>
          <a:p>
            <a:pPr lvl="0"/>
            <a:r>
              <a:t>Need methods to scale to higher dimensions</a:t>
            </a:r>
          </a:p>
          <a:p>
            <a:pPr lvl="0"/>
            <a:r>
              <a:t>Apply combination of arrays of plots and filtering</a:t>
            </a:r>
          </a:p>
          <a:p>
            <a:pPr lvl="0"/>
            <a:r>
              <a:rPr b="1"/>
              <a:t>Aesthetics:</a:t>
            </a:r>
            <a:r>
              <a:t> used to increase the number of projected dimensions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Displays for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relationships in complex high-dimensional data with many variables?</a:t>
            </a:r>
          </a:p>
          <a:p>
            <a:pPr lvl="0"/>
            <a:r>
              <a:rPr b="1"/>
              <a:t>Arrays of plots:</a:t>
            </a:r>
            <a:r>
              <a:t> subsets show relationships in a complex data set</a:t>
            </a:r>
          </a:p>
          <a:p>
            <a:pPr lvl="0"/>
            <a:r>
              <a:rPr b="1"/>
              <a:t>Pairwise scatter plots:</a:t>
            </a:r>
            <a:r>
              <a:t> matrix of all pairwise combinations of variables</a:t>
            </a:r>
          </a:p>
          <a:p>
            <a:pPr lvl="1"/>
            <a:r>
              <a:t>pairwise scatter plots can be created for subsets of large and complex data sets.</a:t>
            </a:r>
          </a:p>
          <a:p>
            <a:pPr lvl="0"/>
            <a:r>
              <a:rPr b="1"/>
              <a:t>Faceting:</a:t>
            </a:r>
            <a:r>
              <a:t> uses values of categorical or numeric variables to plot subsets</a:t>
            </a:r>
          </a:p>
          <a:p>
            <a:pPr lvl="1"/>
            <a:r>
              <a:t>Subsets are displayed on an array of plots</a:t>
            </a:r>
            <a:br/>
            <a:endParaRPr/>
          </a:p>
          <a:p>
            <a:pPr lvl="1"/>
            <a:r>
              <a:t>Typically use axes on same scale to ensure correct perception of relationships</a:t>
            </a:r>
            <a:br/>
            <a:endParaRPr/>
          </a:p>
          <a:p>
            <a:pPr lvl="1"/>
            <a:r>
              <a:t>Faceting goes by several other monikers, </a:t>
            </a:r>
            <a:r>
              <a:rPr b="1"/>
              <a:t>conditional plotting</a:t>
            </a:r>
            <a:r>
              <a:t>, </a:t>
            </a:r>
            <a:r>
              <a:rPr b="1"/>
              <a:t>method of small multiples</a:t>
            </a:r>
            <a:r>
              <a:t>, </a:t>
            </a:r>
            <a:r>
              <a:rPr b="1"/>
              <a:t>lattice plotting</a:t>
            </a:r>
          </a:p>
          <a:p>
            <a:pPr lvl="0"/>
            <a:r>
              <a:rPr b="1"/>
              <a:t>Cognostics:</a:t>
            </a:r>
            <a:r>
              <a:t> sort large number of variables to find important relationships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Arrays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Display multiple plot views in an array or grid</a:t>
            </a:r>
          </a:p>
          <a:p>
            <a:pPr lvl="0"/>
            <a:r>
              <a:t>Create an array of plots which project multiple related views of data relationships</a:t>
            </a:r>
          </a:p>
          <a:p>
            <a:pPr lvl="1"/>
            <a:r>
              <a:t>Organize axes to give multidimensional view</a:t>
            </a:r>
          </a:p>
          <a:p>
            <a:pPr lvl="0"/>
            <a:r>
              <a:t>Example, scatterplot with kde plots on the margins</a:t>
            </a:r>
          </a:p>
          <a:p>
            <a:pPr lvl="1"/>
            <a:r>
              <a:t>Supported by Seaborn jointplot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 Plot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Scatter plot matrix used to investigate relationships between a number of variables</a:t>
            </a:r>
          </a:p>
          <a:p>
            <a:pPr lvl="0"/>
            <a:r>
              <a:rPr dirty="0"/>
              <a:t>Key idea: Display a scatter plots of each variable versus all other variables</a:t>
            </a:r>
          </a:p>
          <a:p>
            <a:pPr lvl="1"/>
            <a:r>
              <a:rPr dirty="0"/>
              <a:t>Primarily EDA tool</a:t>
            </a:r>
          </a:p>
          <a:p>
            <a:pPr lvl="1"/>
            <a:r>
              <a:rPr dirty="0"/>
              <a:t>Conveys lots of information - requires study!</a:t>
            </a:r>
          </a:p>
          <a:p>
            <a:pPr lvl="0"/>
            <a:r>
              <a:rPr dirty="0"/>
              <a:t>Each pairwise relationship is displayed twice</a:t>
            </a:r>
          </a:p>
          <a:p>
            <a:pPr lvl="1"/>
            <a:r>
              <a:rPr dirty="0"/>
              <a:t>Two possible orientations</a:t>
            </a:r>
          </a:p>
          <a:p>
            <a:pPr lvl="1"/>
            <a:r>
              <a:rPr dirty="0"/>
              <a:t>Or two different plot types</a:t>
            </a:r>
          </a:p>
          <a:p>
            <a:pPr lvl="0"/>
            <a:r>
              <a:rPr dirty="0"/>
              <a:t>Can place histograms and KDE plots on diagonal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 Plot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Scatter plot matrix create two dimensional array of plots of variable pairs</a:t>
            </a:r>
            <a:br>
              <a:rPr dirty="0"/>
            </a:br>
            <a:r>
              <a:rPr dirty="0"/>
              <a:t>- Upper triangular plots: Scatter plots with regression lines</a:t>
            </a:r>
            <a:br>
              <a:rPr dirty="0"/>
            </a:br>
            <a:r>
              <a:rPr dirty="0"/>
              <a:t>- Lower triangular plots: </a:t>
            </a:r>
            <a:r>
              <a:rPr dirty="0" err="1"/>
              <a:t>Hexbin</a:t>
            </a:r>
            <a:r>
              <a:rPr dirty="0"/>
              <a:t> plots of density</a:t>
            </a:r>
            <a:br>
              <a:rPr dirty="0"/>
            </a:br>
            <a:r>
              <a:rPr dirty="0"/>
              <a:t>- Diagonal plots: Histograms of variables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sns.PairGrid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diabetes.drop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'Sex'</a:t>
            </a:r>
            <a:r>
              <a:rPr dirty="0">
                <a:latin typeface="Courier"/>
              </a:rPr>
              <a:t>, axis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), hue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sex_categorical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palette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"Set2"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1.5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_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g.map_upper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sns.regplot</a:t>
            </a:r>
            <a:r>
              <a:rPr dirty="0">
                <a:latin typeface="Courier"/>
              </a:rPr>
              <a:t>, order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truncate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19177C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scatter_kws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{</a:t>
            </a:r>
            <a:r>
              <a:rPr dirty="0">
                <a:solidFill>
                  <a:srgbClr val="4070A0"/>
                </a:solidFill>
                <a:latin typeface="Courier"/>
              </a:rPr>
              <a:t>'s'</a:t>
            </a:r>
            <a:r>
              <a:rPr dirty="0"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})</a:t>
            </a:r>
            <a:br>
              <a:rPr dirty="0"/>
            </a:br>
            <a:r>
              <a:rPr dirty="0">
                <a:latin typeface="Courier"/>
              </a:rPr>
              <a:t>_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g.map_lower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plt.hexbin</a:t>
            </a:r>
            <a:r>
              <a:rPr dirty="0">
                <a:latin typeface="Courier"/>
              </a:rPr>
              <a:t>, alpha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cmap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'Blues'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gridsize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15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linewi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dths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_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g.map_diag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plt.hist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histtype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step"</a:t>
            </a:r>
            <a:r>
              <a:rPr dirty="0" err="1">
                <a:latin typeface="Courier"/>
              </a:rPr>
              <a:t>,linewidth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 Plot Matrix</a:t>
            </a:r>
          </a:p>
        </p:txBody>
      </p:sp>
      <p:pic>
        <p:nvPicPr>
          <p:cNvPr id="3" name="Picture 1" descr="../images/ScatterplotMatrix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Scatterplot matrix with different plot types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Facet plots</a:t>
            </a:r>
            <a:r>
              <a:rPr dirty="0"/>
              <a:t> revolutionized statistical graphics starting about 30 years ago</a:t>
            </a:r>
          </a:p>
          <a:p>
            <a:pPr lvl="0"/>
            <a:r>
              <a:rPr dirty="0"/>
              <a:t>Facet plots extend the number of dimensions projected onto 2-d plot surface</a:t>
            </a:r>
          </a:p>
          <a:p>
            <a:pPr lvl="0"/>
            <a:r>
              <a:rPr dirty="0"/>
              <a:t>Key idea: Create array of plots of subsets of the data</a:t>
            </a:r>
          </a:p>
          <a:p>
            <a:pPr lvl="1"/>
            <a:r>
              <a:rPr dirty="0"/>
              <a:t>Create subsets using a group-by operation on other variables</a:t>
            </a:r>
          </a:p>
          <a:p>
            <a:pPr lvl="1"/>
            <a:r>
              <a:rPr dirty="0"/>
              <a:t>Lay out grid of plots on </a:t>
            </a:r>
            <a:r>
              <a:rPr b="1" dirty="0"/>
              <a:t>axes with same scale</a:t>
            </a:r>
            <a:endParaRPr dirty="0"/>
          </a:p>
          <a:p>
            <a:pPr lvl="1"/>
            <a:r>
              <a:rPr dirty="0"/>
              <a:t>Organize by row and column grouping variables</a:t>
            </a:r>
          </a:p>
          <a:p>
            <a:pPr lvl="1"/>
            <a:r>
              <a:rPr dirty="0"/>
              <a:t>Display same plot type for each group</a:t>
            </a:r>
          </a:p>
          <a:p>
            <a:pPr lvl="1"/>
            <a:r>
              <a:rPr dirty="0"/>
              <a:t>Can add specific aesthetics, 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Like many good ideas facet plotting was invented several times</a:t>
            </a:r>
          </a:p>
          <a:p>
            <a:pPr lvl="0"/>
            <a:r>
              <a:rPr dirty="0"/>
              <a:t>Multiple contemporaneous inventors and names</a:t>
            </a:r>
          </a:p>
          <a:p>
            <a:pPr lvl="1"/>
            <a:r>
              <a:rPr dirty="0"/>
              <a:t>Tufte, 1990, introduced </a:t>
            </a:r>
            <a:r>
              <a:rPr b="1" dirty="0"/>
              <a:t>method of small multiples</a:t>
            </a:r>
            <a:endParaRPr dirty="0"/>
          </a:p>
          <a:p>
            <a:pPr lvl="1"/>
            <a:r>
              <a:rPr dirty="0"/>
              <a:t>Cleveland, 1992, introduced </a:t>
            </a:r>
            <a:r>
              <a:rPr b="1" dirty="0"/>
              <a:t>trellis plotting</a:t>
            </a:r>
            <a:endParaRPr dirty="0"/>
          </a:p>
          <a:p>
            <a:pPr lvl="1"/>
            <a:r>
              <a:rPr dirty="0"/>
              <a:t>Also known as </a:t>
            </a:r>
            <a:r>
              <a:rPr b="1" dirty="0"/>
              <a:t>conditioned plots</a:t>
            </a:r>
          </a:p>
          <a:p>
            <a:pPr lvl="0"/>
            <a:r>
              <a:rPr dirty="0"/>
              <a:t>Nowadays, most packages use term </a:t>
            </a:r>
            <a:r>
              <a:rPr b="1" dirty="0"/>
              <a:t>facet plot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aesthetics to improve perception</a:t>
            </a:r>
          </a:p>
          <a:p>
            <a:pPr lvl="0"/>
            <a:r>
              <a:t>Take a very broad view of the term ‘aesthetic’</a:t>
            </a:r>
          </a:p>
          <a:p>
            <a:pPr lvl="0"/>
            <a:r>
              <a:t>A plot aesthetics is any property of a visualization which highlight aspects of the data relationships</a:t>
            </a:r>
          </a:p>
          <a:p>
            <a:pPr lvl="0"/>
            <a:r>
              <a:t>Aesthetics are used to project additional dimensions of complex data onto the 2-dimensional plot surface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 with wind speed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Facet plot projected on a grid</a:t>
            </a:r>
          </a:p>
          <a:p>
            <a:pPr lvl="0"/>
            <a:r>
              <a:rPr dirty="0"/>
              <a:t>Grid defined by variable values for row and column</a:t>
            </a:r>
          </a:p>
          <a:p>
            <a:pPr lvl="0"/>
            <a:r>
              <a:rPr dirty="0"/>
              <a:t>Can tile or shingle numeric variables for grid</a:t>
            </a:r>
          </a:p>
          <a:p>
            <a:pPr lvl="1"/>
            <a:r>
              <a:rPr dirty="0"/>
              <a:t>Tile categorical variables</a:t>
            </a:r>
          </a:p>
          <a:p>
            <a:pPr lvl="1"/>
            <a:r>
              <a:rPr dirty="0"/>
              <a:t>Overlapping shingles of numeric variables</a:t>
            </a:r>
          </a:p>
          <a:p>
            <a:pPr lvl="0"/>
            <a:r>
              <a:rPr dirty="0"/>
              <a:t>Can create variables by combinations of categories from other variables</a:t>
            </a:r>
          </a:p>
          <a:p>
            <a:pPr lvl="0"/>
            <a:r>
              <a:rPr b="1" dirty="0"/>
              <a:t>Example:</a:t>
            </a:r>
            <a:r>
              <a:rPr dirty="0"/>
              <a:t> Histogram of wind speed conditioned on month</a:t>
            </a:r>
          </a:p>
          <a:p>
            <a:pPr lvl="1"/>
            <a:r>
              <a:rPr dirty="0"/>
              <a:t>Plot grid has month in columns</a:t>
            </a:r>
          </a:p>
          <a:p>
            <a:pPr lvl="1"/>
            <a:r>
              <a:rPr dirty="0"/>
              <a:t>Histogram of windspeed is created for each monthly subset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 with wind speed by Month</a:t>
            </a:r>
          </a:p>
        </p:txBody>
      </p:sp>
      <p:pic>
        <p:nvPicPr>
          <p:cNvPr id="3" name="Picture 1" descr="../images/facet_hist_monthl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Facet plot of wind by month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 of Hourly Counts by Weather and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Example:</a:t>
            </a:r>
            <a:r>
              <a:rPr dirty="0"/>
              <a:t> Plot count of riders by hour, conditioned on weather and season</a:t>
            </a:r>
          </a:p>
          <a:p>
            <a:pPr lvl="0"/>
            <a:r>
              <a:rPr dirty="0"/>
              <a:t>Grid defined by season on the rows and weather in the columns</a:t>
            </a:r>
          </a:p>
          <a:p>
            <a:pPr lvl="0"/>
            <a:r>
              <a:rPr dirty="0"/>
              <a:t>Scatter plot of count of riders by hour of the data for each group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sns.FacetGrid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bike_share_df</a:t>
            </a:r>
            <a:r>
              <a:rPr dirty="0">
                <a:latin typeface="Courier"/>
              </a:rPr>
              <a:t>, col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"Weather"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col_order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weather.values</a:t>
            </a:r>
            <a:r>
              <a:rPr dirty="0">
                <a:latin typeface="Courier"/>
              </a:rPr>
              <a:t>(), row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"Season"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aspect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g.</a:t>
            </a:r>
            <a:r>
              <a:rPr dirty="0" err="1">
                <a:solidFill>
                  <a:srgbClr val="008000"/>
                </a:solidFill>
                <a:latin typeface="Courier"/>
              </a:rPr>
              <a:t>map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sns.scatterplot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hr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cnt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alpha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0.2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ax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g.axes.flat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ax.get_title</a:t>
            </a:r>
            <a:r>
              <a:rPr dirty="0">
                <a:latin typeface="Courier"/>
              </a:rPr>
              <a:t>(), 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 of Hourly Counts by Weather and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Plot count of riders by hour, conditioned on weather and season</a:t>
            </a:r>
          </a:p>
        </p:txBody>
      </p:sp>
      <p:pic>
        <p:nvPicPr>
          <p:cNvPr id="4" name="Picture 1" descr="../images/CountSeasonWeath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193800"/>
            <a:ext cx="604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Facet plot of count by season and weather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 of Hourly Counts by Weather and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b="1" dirty="0"/>
              <a:t>Example:</a:t>
            </a:r>
            <a:r>
              <a:rPr dirty="0"/>
              <a:t> Plot count of riders by hour, conditioned on weather and season</a:t>
            </a:r>
          </a:p>
          <a:p>
            <a:pPr lvl="0"/>
            <a:r>
              <a:rPr dirty="0"/>
              <a:t>Grid defined by season on the rows and weather in the columns</a:t>
            </a:r>
          </a:p>
          <a:p>
            <a:pPr lvl="0"/>
            <a:r>
              <a:rPr dirty="0"/>
              <a:t>Boxplots of count of riders by hour of the data for each group</a:t>
            </a:r>
          </a:p>
          <a:p>
            <a:pPr lvl="1"/>
            <a:r>
              <a:rPr dirty="0"/>
              <a:t>Time-ordered box plots can improve perception over scatter plots</a:t>
            </a:r>
          </a:p>
          <a:p>
            <a:pPr lvl="1"/>
            <a:r>
              <a:rPr dirty="0"/>
              <a:t>Eye tends to follow the lines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sns.FacetGrid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bike_share_df</a:t>
            </a:r>
            <a:r>
              <a:rPr dirty="0">
                <a:latin typeface="Courier"/>
              </a:rPr>
              <a:t>, col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"Weather"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col_order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weather.values</a:t>
            </a:r>
            <a:r>
              <a:rPr dirty="0">
                <a:latin typeface="Courier"/>
              </a:rPr>
              <a:t>(), row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"Season"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aspect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g.</a:t>
            </a:r>
            <a:r>
              <a:rPr dirty="0" err="1">
                <a:solidFill>
                  <a:srgbClr val="008000"/>
                </a:solidFill>
                <a:latin typeface="Courier"/>
              </a:rPr>
              <a:t>map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sns.boxplot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hr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cnt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lightgray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order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19177C"/>
                </a:solidFill>
                <a:latin typeface="Courier"/>
              </a:rPr>
              <a:t>None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ax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g.axes.flat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ax.get_title</a:t>
            </a:r>
            <a:r>
              <a:rPr dirty="0">
                <a:latin typeface="Courier"/>
              </a:rPr>
              <a:t>(), 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i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):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g.axes</a:t>
            </a:r>
            <a:r>
              <a:rPr dirty="0">
                <a:latin typeface="Courier"/>
              </a:rPr>
              <a:t>[i,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].</a:t>
            </a:r>
            <a:r>
              <a:rPr dirty="0" err="1">
                <a:latin typeface="Courier"/>
              </a:rPr>
              <a:t>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'Count'</a:t>
            </a:r>
            <a:r>
              <a:rPr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 of Hourly Counts by Weather and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Box plot counts of riders by hour, conditioned on weather and season</a:t>
            </a:r>
          </a:p>
        </p:txBody>
      </p:sp>
      <p:pic>
        <p:nvPicPr>
          <p:cNvPr id="4" name="Picture 1" descr="../images/BoxplotCou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193800"/>
            <a:ext cx="605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Facet plot of count by season and weather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How can we visualize very high dimensional data?</a:t>
            </a:r>
          </a:p>
          <a:p>
            <a:pPr lvl="0"/>
            <a:r>
              <a:rPr dirty="0"/>
              <a:t>Modern data sets have thousands to millions of variables</a:t>
            </a:r>
          </a:p>
          <a:p>
            <a:pPr lvl="1"/>
            <a:r>
              <a:rPr dirty="0"/>
              <a:t>Cannot possibly look at all of these</a:t>
            </a:r>
          </a:p>
          <a:p>
            <a:pPr lvl="0"/>
            <a:r>
              <a:rPr dirty="0"/>
              <a:t>Idea: need to find the most important relationships</a:t>
            </a:r>
          </a:p>
          <a:p>
            <a:pPr lvl="0"/>
            <a:r>
              <a:rPr dirty="0"/>
              <a:t>Use a </a:t>
            </a:r>
            <a:r>
              <a:rPr b="1" dirty="0" err="1"/>
              <a:t>cognostic</a:t>
            </a:r>
            <a:r>
              <a:rPr dirty="0"/>
              <a:t> to sort relationship</a:t>
            </a:r>
          </a:p>
          <a:p>
            <a:pPr lvl="1"/>
            <a:r>
              <a:rPr dirty="0" err="1"/>
              <a:t>Cognostic</a:t>
            </a:r>
            <a:r>
              <a:rPr dirty="0"/>
              <a:t> is a statistic to sort data</a:t>
            </a:r>
          </a:p>
          <a:p>
            <a:pPr lvl="1"/>
            <a:r>
              <a:rPr dirty="0"/>
              <a:t>Sort the variables or relationships by the </a:t>
            </a:r>
            <a:r>
              <a:rPr dirty="0" err="1"/>
              <a:t>cognostic</a:t>
            </a:r>
            <a:endParaRPr dirty="0"/>
          </a:p>
          <a:p>
            <a:pPr lvl="1"/>
            <a:r>
              <a:rPr dirty="0"/>
              <a:t>Plot relationships with most interesting </a:t>
            </a:r>
            <a:r>
              <a:rPr dirty="0" err="1"/>
              <a:t>cognostic</a:t>
            </a:r>
            <a:endParaRPr dirty="0"/>
          </a:p>
          <a:p>
            <a:pPr lvl="0"/>
            <a:r>
              <a:rPr dirty="0"/>
              <a:t>Idea originally proposed by Tukey, 1982, 1985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Cognistic: States With Fastest Rate of Housing Price Increase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Add an intercept column to the data frame</a:t>
            </a:r>
            <a:br/>
            <a:r>
              <a:rPr>
                <a:latin typeface="Courier"/>
              </a:rPr>
              <a:t>housing.loc[:,</a:t>
            </a:r>
            <a:r>
              <a:rPr>
                <a:solidFill>
                  <a:srgbClr val="4070A0"/>
                </a:solidFill>
                <a:latin typeface="Courier"/>
              </a:rPr>
              <a:t>'intercept'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housing.shape[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Demean the decimal time column</a:t>
            </a:r>
            <a:br/>
            <a:r>
              <a:rPr>
                <a:latin typeface="Courier"/>
              </a:rPr>
              <a:t>mean_time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housing.loc[:,</a:t>
            </a:r>
            <a:r>
              <a:rPr>
                <a:solidFill>
                  <a:srgbClr val="4070A0"/>
                </a:solidFill>
                <a:latin typeface="Courier"/>
              </a:rPr>
              <a:t>'time_decimal'</a:t>
            </a:r>
            <a:r>
              <a:rPr>
                <a:latin typeface="Courier"/>
              </a:rPr>
              <a:t>].mean()</a:t>
            </a:r>
            <a:br/>
            <a:r>
              <a:rPr>
                <a:latin typeface="Courier"/>
              </a:rPr>
              <a:t>housing.loc[:,</a:t>
            </a:r>
            <a:r>
              <a:rPr>
                <a:solidFill>
                  <a:srgbClr val="4070A0"/>
                </a:solidFill>
                <a:latin typeface="Courier"/>
              </a:rPr>
              <a:t>'time_demean'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housing.loc[:,</a:t>
            </a:r>
            <a:r>
              <a:rPr>
                <a:solidFill>
                  <a:srgbClr val="4070A0"/>
                </a:solidFill>
                <a:latin typeface="Courier"/>
              </a:rPr>
              <a:t>'time_decimal'</a:t>
            </a:r>
            <a:r>
              <a:rPr>
                <a:latin typeface="Courier"/>
              </a:rPr>
              <a:t>].subtract(mean_time)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Find the slope coefficients for each state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prepare_temp(df, group_value, group_variable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temp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df.loc[df.loc[:,group_variable]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group_value,:].copy()</a:t>
            </a:r>
            <a:br/>
            <a:r>
              <a:rPr>
                <a:latin typeface="Courier"/>
              </a:rPr>
              <a:t>    mean_price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np.subtract(temp.loc[:,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], mean_price)</a:t>
            </a:r>
            <a:br/>
            <a:r>
              <a:rPr>
                <a:latin typeface="Courier"/>
              </a:rPr>
              <a:t>    std_price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np.std(temp.loc[:,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np.divide(temp.loc[:,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], std_price)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(temp, mean_price, std_price)</a:t>
            </a:r>
            <a:br/>
            <a:r>
              <a:rPr>
                <a:latin typeface="Courier"/>
              </a:rPr>
              <a:t> 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compute_slopes(df, column, group_variable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slopes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entities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intercepts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df.loc[:,column].unique():</a:t>
            </a:r>
            <a:br/>
            <a:r>
              <a:rPr>
                <a:latin typeface="Courier"/>
              </a:rPr>
              <a:t>        temp, mean_price, std_price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prepare_temp(df, e, group_variable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column)</a:t>
            </a:r>
            <a:br/>
            <a:r>
              <a:rPr>
                <a:latin typeface="Courier"/>
              </a:rPr>
              <a:t>        temp_OLS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sm.OLS(temp.loc[:,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],temp.loc[:,[</a:t>
            </a:r>
            <a:r>
              <a:rPr>
                <a:solidFill>
                  <a:srgbClr val="4070A0"/>
                </a:solidFill>
                <a:latin typeface="Courier"/>
              </a:rPr>
              <a:t>'intercept'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'time_demean'</a:t>
            </a:r>
            <a:r>
              <a:rPr>
                <a:latin typeface="Courier"/>
              </a:rPr>
              <a:t>]]).fit()</a:t>
            </a:r>
            <a:br/>
            <a:r>
              <a:rPr>
                <a:latin typeface="Courier"/>
              </a:rPr>
              <a:t>        slopes.append(temp_OLS.params.time_demean)</a:t>
            </a:r>
            <a:br/>
            <a:r>
              <a:rPr>
                <a:latin typeface="Courier"/>
              </a:rPr>
              <a:t>        intercepts.append(temp_OLS.params.intercept)</a:t>
            </a:r>
            <a:br/>
            <a:r>
              <a:rPr>
                <a:latin typeface="Courier"/>
              </a:rPr>
              <a:t>        entities.append(e)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slopes_df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pd.DataFrame({</a:t>
            </a:r>
            <a:r>
              <a:rPr>
                <a:solidFill>
                  <a:srgbClr val="4070A0"/>
                </a:solidFill>
                <a:latin typeface="Courier"/>
              </a:rPr>
              <a:t>'slopes'</a:t>
            </a:r>
            <a:r>
              <a:rPr>
                <a:latin typeface="Courier"/>
              </a:rPr>
              <a:t>:slopes, </a:t>
            </a:r>
            <a:r>
              <a:rPr>
                <a:solidFill>
                  <a:srgbClr val="4070A0"/>
                </a:solidFill>
                <a:latin typeface="Courier"/>
              </a:rPr>
              <a:t>'intercept_coef'</a:t>
            </a:r>
            <a:r>
              <a:rPr>
                <a:latin typeface="Courier"/>
              </a:rPr>
              <a:t>:intercepts, </a:t>
            </a:r>
            <a:r>
              <a:rPr>
                <a:solidFill>
                  <a:srgbClr val="4070A0"/>
                </a:solidFill>
                <a:latin typeface="Courier"/>
              </a:rPr>
              <a:t>'entity_name'</a:t>
            </a:r>
            <a:r>
              <a:rPr>
                <a:latin typeface="Courier"/>
              </a:rPr>
              <a:t>:entities})    </a:t>
            </a:r>
            <a:br/>
            <a:r>
              <a:rPr>
                <a:latin typeface="Courier"/>
              </a:rPr>
              <a:t>    slopes_df.sort_values(by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'slopes'</a:t>
            </a:r>
            <a:r>
              <a:rPr>
                <a:latin typeface="Courier"/>
              </a:rPr>
              <a:t>, ascending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inplace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slopes_df.reset_index(inplace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drop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slopes_df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#compute_slopes(housing, 'state')</a:t>
            </a:r>
            <a:br/>
            <a:r>
              <a:rPr>
                <a:latin typeface="Courier"/>
              </a:rPr>
              <a:t>state_slopes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compute_slopes(housing, 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PLot states with the fastest growing pricing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find_changes(df, slopes, start, end, col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increase 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slopes.loc[start:end,</a:t>
            </a:r>
            <a:r>
              <a:rPr>
                <a:solidFill>
                  <a:srgbClr val="4070A0"/>
                </a:solidFill>
                <a:latin typeface="Courier"/>
              </a:rPr>
              <a:t>'entity_name'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increase_df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df.loc[df.loc[:,col].isin(increase),:]</a:t>
            </a:r>
            <a:br/>
            <a:r>
              <a:rPr>
                <a:latin typeface="Courier"/>
              </a:rPr>
              <a:t>    increase_df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increase_df.merge(slopes, how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'left'</a:t>
            </a:r>
            <a:r>
              <a:rPr>
                <a:latin typeface="Courier"/>
              </a:rPr>
              <a:t>, right_on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'entity_name'</a:t>
            </a:r>
            <a:r>
              <a:rPr>
                <a:latin typeface="Courier"/>
              </a:rPr>
              <a:t>, left_on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(increase_df, increase)</a:t>
            </a:r>
            <a:br/>
            <a:r>
              <a:rPr>
                <a:latin typeface="Courier"/>
              </a:rPr>
              <a:t>big_increase_states, increase_states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find_changes(housing, state_slopes,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 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Display scatterplot vs time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plot_price_by_entity(df, order, entity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, xlims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2007.5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2016.5</a:t>
            </a:r>
            <a:r>
              <a:rPr>
                <a:latin typeface="Courier"/>
              </a:rPr>
              <a:t>]):</a:t>
            </a:r>
            <a:br/>
            <a:r>
              <a:rPr>
                <a:latin typeface="Courier"/>
              </a:rPr>
              <a:t>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sns.FacetGrid(df, col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entity, col_wrap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col_order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order)</a:t>
            </a:r>
            <a:br/>
            <a:r>
              <a:rPr>
                <a:latin typeface="Courier"/>
              </a:rPr>
              <a:t>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g.</a:t>
            </a:r>
            <a:r>
              <a:rPr>
                <a:solidFill>
                  <a:srgbClr val="008000"/>
                </a:solidFill>
                <a:latin typeface="Courier"/>
              </a:rPr>
              <a:t>map</a:t>
            </a:r>
            <a:r>
              <a:rPr>
                <a:latin typeface="Courier"/>
              </a:rPr>
              <a:t>(sns.regplot, </a:t>
            </a:r>
            <a:r>
              <a:rPr>
                <a:solidFill>
                  <a:srgbClr val="4070A0"/>
                </a:solidFill>
                <a:latin typeface="Courier"/>
              </a:rPr>
              <a:t>'time_decimal'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line_kws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}, scatter_kws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'alpha'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's'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g.</a:t>
            </a:r>
            <a:r>
              <a:rPr>
                <a:solidFill>
                  <a:srgbClr val="00800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(xlim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(xlims[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],xlims[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  <a:br/>
            <a:r>
              <a:rPr>
                <a:latin typeface="Courier"/>
              </a:rPr>
              <a:t>    plt.show()</a:t>
            </a:r>
            <a:br/>
            <a:br/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plot_price_by_entity(big_increase_states, increase_states)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Cognistic: States With Fastest Rate of Housing Price Increase</a:t>
            </a:r>
          </a:p>
        </p:txBody>
      </p:sp>
      <p:pic>
        <p:nvPicPr>
          <p:cNvPr id="3" name="Picture 1" descr="../images/Cognositic_HighestPriceIncreas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States with greatest increase in housing price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7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0"/>
            <a:r>
              <a:rPr dirty="0"/>
              <a:t>All plot aesthetics have limitations which must be understood to use them effectively</a:t>
            </a:r>
          </a:p>
          <a:p>
            <a:pPr lvl="0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Visualization of modern data sets, growing in size and complexity</a:t>
            </a:r>
          </a:p>
          <a:p>
            <a:pPr lvl="0"/>
            <a:r>
              <a:rPr dirty="0"/>
              <a:t>Visualization limited by 2-dimensional projection</a:t>
            </a:r>
          </a:p>
          <a:p>
            <a:pPr lvl="0"/>
            <a:r>
              <a:rPr b="1" dirty="0"/>
              <a:t>Goal:</a:t>
            </a:r>
            <a:r>
              <a:rPr dirty="0"/>
              <a:t> Understand key relationships in large complex data sets</a:t>
            </a:r>
          </a:p>
          <a:p>
            <a:pPr lvl="0"/>
            <a:r>
              <a:rPr b="1" dirty="0"/>
              <a:t>Difficulty:</a:t>
            </a:r>
            <a:r>
              <a:rPr dirty="0"/>
              <a:t> Large data volume</a:t>
            </a:r>
          </a:p>
          <a:p>
            <a:pPr lvl="1"/>
            <a:r>
              <a:rPr dirty="0"/>
              <a:t>Modern computational systems have massive capacity</a:t>
            </a:r>
          </a:p>
          <a:p>
            <a:pPr lvl="1"/>
            <a:r>
              <a:rPr dirty="0"/>
              <a:t>Example: Use map-reduce algorithms on cloud clusters</a:t>
            </a:r>
          </a:p>
          <a:p>
            <a:pPr lvl="0"/>
            <a:r>
              <a:rPr b="1" dirty="0"/>
              <a:t>Difficulty:</a:t>
            </a:r>
            <a:r>
              <a:rPr dirty="0"/>
              <a:t> Large numbers of variables</a:t>
            </a:r>
          </a:p>
          <a:p>
            <a:pPr lvl="1"/>
            <a:r>
              <a:rPr dirty="0"/>
              <a:t>Huge number of variables with many potential relationships</a:t>
            </a:r>
          </a:p>
          <a:p>
            <a:pPr lvl="1"/>
            <a:r>
              <a:rPr b="1" dirty="0"/>
              <a:t>This is the hard part!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050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or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Generally </a:t>
            </a:r>
            <a:r>
              <a:rPr b="1" dirty="0"/>
              <a:t>combine multiple methods</a:t>
            </a:r>
            <a:r>
              <a:rPr dirty="0"/>
              <a:t> to effectively display complex data</a:t>
            </a:r>
          </a:p>
          <a:p>
            <a:pPr lvl="0"/>
            <a:r>
              <a:rPr dirty="0"/>
              <a:t>Use </a:t>
            </a:r>
            <a:r>
              <a:rPr b="1" dirty="0"/>
              <a:t>plots that inherently scale</a:t>
            </a:r>
          </a:p>
          <a:p>
            <a:pPr lvl="0"/>
            <a:r>
              <a:rPr b="1" dirty="0"/>
              <a:t>Avoid over-plotting</a:t>
            </a:r>
            <a:r>
              <a:rPr dirty="0"/>
              <a:t> to ensure plot is understandable</a:t>
            </a:r>
          </a:p>
          <a:p>
            <a:pPr lvl="0"/>
            <a:r>
              <a:rPr dirty="0"/>
              <a:t>Choose plot types that </a:t>
            </a:r>
            <a:r>
              <a:rPr b="1" dirty="0"/>
              <a:t>do not exhibit overplotting</a:t>
            </a:r>
          </a:p>
          <a:p>
            <a:pPr lvl="0"/>
            <a:r>
              <a:rPr dirty="0"/>
              <a:t>Often a </a:t>
            </a:r>
            <a:r>
              <a:rPr b="1" dirty="0"/>
              <a:t>creative case specific plot type</a:t>
            </a:r>
            <a:r>
              <a:rPr dirty="0"/>
              <a:t> is best</a:t>
            </a:r>
          </a:p>
          <a:p>
            <a:pPr lvl="0"/>
            <a:r>
              <a:rPr dirty="0"/>
              <a:t>Use </a:t>
            </a:r>
            <a:r>
              <a:rPr b="1" dirty="0"/>
              <a:t>multi-axis plots</a:t>
            </a:r>
          </a:p>
          <a:p>
            <a:pPr lvl="1"/>
            <a:r>
              <a:rPr dirty="0"/>
              <a:t>Scatter plot </a:t>
            </a:r>
            <a:r>
              <a:t>matricies</a:t>
            </a:r>
          </a:p>
          <a:p>
            <a:pPr lvl="1"/>
            <a:r>
              <a:rPr dirty="0"/>
              <a:t>Facet plots</a:t>
            </a:r>
          </a:p>
          <a:p>
            <a:pPr lvl="0"/>
            <a:r>
              <a:rPr dirty="0"/>
              <a:t>Filter cases using </a:t>
            </a:r>
            <a:r>
              <a:rPr b="1" dirty="0" err="1"/>
              <a:t>cognositics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Visualizing Large Complex Data is Difficult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Problem:</a:t>
            </a:r>
            <a:r>
              <a:rPr dirty="0"/>
              <a:t> Modern data sets are growing in size and complexity</a:t>
            </a:r>
          </a:p>
          <a:p>
            <a:pPr lvl="0"/>
            <a:r>
              <a:rPr b="1" dirty="0"/>
              <a:t>Goal:</a:t>
            </a:r>
            <a:r>
              <a:rPr dirty="0"/>
              <a:t> Understand key relationships in large complex data sets</a:t>
            </a:r>
          </a:p>
          <a:p>
            <a:pPr lvl="0"/>
            <a:r>
              <a:rPr b="1" dirty="0"/>
              <a:t>Difficulty:</a:t>
            </a:r>
            <a:r>
              <a:rPr dirty="0"/>
              <a:t> Large data volume</a:t>
            </a:r>
          </a:p>
          <a:p>
            <a:pPr lvl="1"/>
            <a:r>
              <a:rPr dirty="0"/>
              <a:t>Modern computational systems have massive capacity</a:t>
            </a:r>
          </a:p>
          <a:p>
            <a:pPr lvl="1"/>
            <a:r>
              <a:rPr dirty="0"/>
              <a:t>Example: Use map-reduce algorithms on cloud clusters</a:t>
            </a:r>
          </a:p>
          <a:p>
            <a:pPr lvl="0"/>
            <a:r>
              <a:rPr b="1" dirty="0"/>
              <a:t>Difficulty:</a:t>
            </a:r>
            <a:r>
              <a:rPr dirty="0"/>
              <a:t> Large numbers of variables</a:t>
            </a:r>
          </a:p>
          <a:p>
            <a:pPr lvl="1"/>
            <a:r>
              <a:rPr dirty="0"/>
              <a:t>Huge number of variables with many potential relationships</a:t>
            </a:r>
          </a:p>
          <a:p>
            <a:pPr lvl="1"/>
            <a:r>
              <a:rPr b="1" dirty="0"/>
              <a:t>This is the hard part!</a:t>
            </a:r>
          </a:p>
          <a:p>
            <a:pPr marL="0" lvl="0" indent="0">
              <a:buNone/>
            </a:pPr>
            <a:r>
              <a:rPr dirty="0"/>
              <a:t>Note: we will address use of dimensionality reduction techniques in another lesson, time permitting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 of Scientific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35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All scientific graphics are limited to a </a:t>
            </a:r>
            <a:r>
              <a:rPr b="1" dirty="0"/>
              <a:t>2-dimensional projection</a:t>
            </a:r>
          </a:p>
          <a:p>
            <a:pPr lvl="0"/>
            <a:r>
              <a:rPr dirty="0"/>
              <a:t>But, complex data sets have a great many dimensions</a:t>
            </a:r>
          </a:p>
          <a:p>
            <a:pPr lvl="0"/>
            <a:r>
              <a:rPr dirty="0"/>
              <a:t>We need methods to project large complex data onto 2-dimensions</a:t>
            </a:r>
          </a:p>
          <a:p>
            <a:pPr lvl="0"/>
            <a:r>
              <a:rPr dirty="0"/>
              <a:t>Generally, </a:t>
            </a:r>
            <a:r>
              <a:rPr b="1" dirty="0"/>
              <a:t>multiple views are required</a:t>
            </a:r>
            <a:r>
              <a:rPr dirty="0"/>
              <a:t> to understand complex data sets</a:t>
            </a:r>
          </a:p>
          <a:p>
            <a:pPr lvl="1"/>
            <a:r>
              <a:rPr dirty="0"/>
              <a:t>Don’t expect one view to show all important relationship</a:t>
            </a:r>
          </a:p>
          <a:p>
            <a:pPr lvl="1"/>
            <a:r>
              <a:rPr dirty="0"/>
              <a:t>Develop understanding over many views</a:t>
            </a:r>
          </a:p>
          <a:p>
            <a:pPr lvl="1"/>
            <a:r>
              <a:rPr dirty="0"/>
              <a:t>Try many views, don’t expect most to be very useful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Approaches to display of complex data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105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Generally </a:t>
            </a:r>
            <a:r>
              <a:rPr b="1" dirty="0"/>
              <a:t>combine multiple methods</a:t>
            </a:r>
            <a:r>
              <a:rPr dirty="0"/>
              <a:t> to effectively display complex data</a:t>
            </a:r>
          </a:p>
          <a:p>
            <a:pPr lvl="0"/>
            <a:r>
              <a:rPr dirty="0"/>
              <a:t>Use </a:t>
            </a:r>
            <a:r>
              <a:rPr b="1" dirty="0"/>
              <a:t>plots that inherently scale</a:t>
            </a:r>
          </a:p>
          <a:p>
            <a:pPr lvl="0"/>
            <a:r>
              <a:rPr b="1" dirty="0"/>
              <a:t>Avoid over-plotting</a:t>
            </a:r>
            <a:r>
              <a:rPr dirty="0"/>
              <a:t> to ensure plot is understandable</a:t>
            </a:r>
          </a:p>
          <a:p>
            <a:pPr lvl="0"/>
            <a:r>
              <a:rPr dirty="0"/>
              <a:t>Choose plot types that </a:t>
            </a:r>
            <a:r>
              <a:rPr b="1" dirty="0"/>
              <a:t>do not exhibit overplotting</a:t>
            </a:r>
          </a:p>
          <a:p>
            <a:pPr lvl="0"/>
            <a:r>
              <a:rPr dirty="0"/>
              <a:t>Often a </a:t>
            </a:r>
            <a:r>
              <a:rPr b="1" dirty="0"/>
              <a:t>creative case specific plot type</a:t>
            </a:r>
            <a:r>
              <a:rPr dirty="0"/>
              <a:t> is best</a:t>
            </a:r>
          </a:p>
          <a:p>
            <a:pPr lvl="0"/>
            <a:r>
              <a:rPr dirty="0"/>
              <a:t>Use </a:t>
            </a:r>
            <a:r>
              <a:rPr b="1" dirty="0"/>
              <a:t>multi-axis plots</a:t>
            </a:r>
          </a:p>
          <a:p>
            <a:pPr lvl="1"/>
            <a:r>
              <a:rPr dirty="0"/>
              <a:t>Scatter plot </a:t>
            </a:r>
            <a:r>
              <a:rPr dirty="0" err="1"/>
              <a:t>matricies</a:t>
            </a:r>
            <a:endParaRPr dirty="0"/>
          </a:p>
          <a:p>
            <a:pPr lvl="1"/>
            <a:r>
              <a:rPr dirty="0"/>
              <a:t>Facet plots</a:t>
            </a:r>
          </a:p>
          <a:p>
            <a:pPr lvl="0"/>
            <a:r>
              <a:rPr dirty="0"/>
              <a:t>Filter cases using </a:t>
            </a:r>
            <a:r>
              <a:rPr b="1" dirty="0" err="1"/>
              <a:t>cognositics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Scalable Chart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Some chart types are inherently scalable.</a:t>
            </a:r>
          </a:p>
          <a:p>
            <a:pPr lvl="0"/>
            <a:r>
              <a:rPr b="1" dirty="0"/>
              <a:t>Bar plots:</a:t>
            </a:r>
            <a:r>
              <a:rPr dirty="0"/>
              <a:t> Counts can be computed; e.g. use map-reduce</a:t>
            </a:r>
          </a:p>
          <a:p>
            <a:pPr lvl="0"/>
            <a:r>
              <a:rPr b="1" dirty="0"/>
              <a:t>Histograms:</a:t>
            </a:r>
            <a:r>
              <a:rPr dirty="0"/>
              <a:t> Data is binned in parallel</a:t>
            </a:r>
          </a:p>
          <a:p>
            <a:pPr lvl="0"/>
            <a:r>
              <a:rPr b="1" dirty="0"/>
              <a:t>Box plots:</a:t>
            </a:r>
            <a:r>
              <a:rPr dirty="0"/>
              <a:t> Finding the quartiles is a scalable counting process</a:t>
            </a:r>
          </a:p>
          <a:p>
            <a:pPr lvl="0"/>
            <a:r>
              <a:rPr b="1" dirty="0"/>
              <a:t>KDE and violin plots:</a:t>
            </a:r>
            <a:r>
              <a:rPr dirty="0"/>
              <a:t> Similarly to the box plot, using kernel density estimation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2939</Words>
  <Application>Microsoft Office PowerPoint</Application>
  <PresentationFormat>On-screen Show (16:9)</PresentationFormat>
  <Paragraphs>265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</vt:lpstr>
      <vt:lpstr>Office Theme</vt:lpstr>
      <vt:lpstr>Visualization of Large Complex Data</vt:lpstr>
      <vt:lpstr>Review: Why is Perception Important?</vt:lpstr>
      <vt:lpstr>Use Aesthetics to Improve Perception</vt:lpstr>
      <vt:lpstr>Regression Lines</vt:lpstr>
      <vt:lpstr>Properties of Common Aesthetics</vt:lpstr>
      <vt:lpstr>Visualizing Large Complex Data is Difficult</vt:lpstr>
      <vt:lpstr>Limitation of Scientific Graphics</vt:lpstr>
      <vt:lpstr>Approaches to display of complex data relationships</vt:lpstr>
      <vt:lpstr>Scalable Chart Types</vt:lpstr>
      <vt:lpstr>Over-plotting</vt:lpstr>
      <vt:lpstr>Dealing with Over-plotting</vt:lpstr>
      <vt:lpstr>Example of Overplotting</vt:lpstr>
      <vt:lpstr>Use Transparency, Marker Size, Downsampling</vt:lpstr>
      <vt:lpstr>Other Methods to Display Large Data Sets</vt:lpstr>
      <vt:lpstr>Hexbin Plot</vt:lpstr>
      <vt:lpstr>Countour Plot</vt:lpstr>
      <vt:lpstr>Heat Map</vt:lpstr>
      <vt:lpstr>Mosaic Plots</vt:lpstr>
      <vt:lpstr>Mosaic Plots</vt:lpstr>
      <vt:lpstr>Other Methods to Display Large Data Sets</vt:lpstr>
      <vt:lpstr>Time Series of Box Plots</vt:lpstr>
      <vt:lpstr>Displays for Complex Data</vt:lpstr>
      <vt:lpstr>Displays for Complex Data</vt:lpstr>
      <vt:lpstr>Arrays of Plots</vt:lpstr>
      <vt:lpstr>Scatter Plot Matrix</vt:lpstr>
      <vt:lpstr>Scatter Plot Matrix</vt:lpstr>
      <vt:lpstr>Scatter Plot Matrix</vt:lpstr>
      <vt:lpstr>Facet Plots</vt:lpstr>
      <vt:lpstr>Facet Plots</vt:lpstr>
      <vt:lpstr>Facet Plot with wind speed by Month</vt:lpstr>
      <vt:lpstr>Facet Plot with wind speed by Month</vt:lpstr>
      <vt:lpstr>Facet Plot of Hourly Counts by Weather and Season</vt:lpstr>
      <vt:lpstr>Facet Plot of Hourly Counts by Weather and Season</vt:lpstr>
      <vt:lpstr>Facet Plot of Hourly Counts by Weather and Season</vt:lpstr>
      <vt:lpstr>Facet Plot of Hourly Counts by Weather and Season</vt:lpstr>
      <vt:lpstr>Congnostics</vt:lpstr>
      <vt:lpstr>Cognistic: States With Fastest Rate of Housing Price Increase</vt:lpstr>
      <vt:lpstr>Cognistic: States With Fastest Rate of Housing Price Increase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Large Complex Data</dc:title>
  <dc:creator>Steve Elston</dc:creator>
  <cp:keywords/>
  <cp:lastModifiedBy>Stephen Elston</cp:lastModifiedBy>
  <cp:revision>2</cp:revision>
  <dcterms:created xsi:type="dcterms:W3CDTF">2024-08-04T01:10:27Z</dcterms:created>
  <dcterms:modified xsi:type="dcterms:W3CDTF">2024-08-04T01:17:30Z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09/11/2023</vt:lpwstr>
  </property>
  <property fmtid="{D5CDD505-2E9C-101B-9397-08002B2CF9AE}" pid="3" name="output">
    <vt:lpwstr/>
  </property>
</Properties>
</file>