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1" Type="http://schemas.openxmlformats.org/officeDocument/2006/relationships/viewProps" Target="viewProps.xml" /><Relationship Id="rId5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3" Type="http://schemas.openxmlformats.org/officeDocument/2006/relationships/tableStyles" Target="tableStyles.xml" /><Relationship Id="rId5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Binomial_coefficient#Factorial_formula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Student%27s_t-distribution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Odds_ratio" TargetMode="Externa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 of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09/18/2023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Axioms of probability for continuous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Axioms of probability</a:t>
                </a:r>
                <a:r>
                  <a:rPr/>
                  <a:t> for continuous probability density function,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 indent="-342900" marL="342900">
                  <a:buAutoNum type="arabicPeriod"/>
                </a:pPr>
                <a:r>
                  <a:rPr/>
                  <a:t>On the interval,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must be bounded by 0 and 1: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0</m:t>
                      </m:r>
                      <m:r>
                        <m:rPr>
                          <m:sty m:val="p"/>
                        </m:rPr>
                        <m:t>≤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t>d</m:t>
                      </m:r>
                      <m:r>
                        <m:t>x</m:t>
                      </m:r>
                      <m:r>
                        <m:t> </m:t>
                      </m:r>
                      <m:r>
                        <m:rPr>
                          <m:sty m:val="p"/>
                        </m:rPr>
                        <m:t>≤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Note: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the integral is 0</a:t>
                </a:r>
              </a:p>
              <a:p>
                <a:pPr lvl="0" indent="-342900" marL="342900">
                  <a:buAutoNum startAt="2" type="arabicPeriod"/>
                </a:pPr>
                <a:r>
                  <a:rPr/>
                  <a:t>The area under the entire PDF over the limits must be equal to 1: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t>o</m:t>
                          </m:r>
                          <m:r>
                            <m:t>w</m:t>
                          </m:r>
                          <m:r>
                            <m:t>e</m:t>
                          </m:r>
                          <m:r>
                            <m:t>r</m:t>
                          </m:r>
                        </m:sub>
                        <m:sup>
                          <m:r>
                            <m:t>u</m:t>
                          </m:r>
                          <m:r>
                            <m:t>p</m:t>
                          </m:r>
                          <m:r>
                            <m:t>p</m:t>
                          </m:r>
                          <m:r>
                            <m:t>e</m:t>
                          </m:r>
                          <m:r>
                            <m:t>r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t>d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Note: many distributions lower = </a:t>
                </a:r>
                <a14:m>
                  <m:oMath xmlns:m="http://schemas.openxmlformats.org/officeDocument/2006/math">
                    <m:r>
                      <m:t>0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 and upper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∞</m:t>
                    </m:r>
                  </m:oMath>
                </a14:m>
              </a:p>
              <a:p>
                <a:pPr lvl="0" indent="-342900" marL="342900">
                  <a:buAutoNum startAt="3" type="arabicPeriod"/>
                </a:pPr>
                <a:r>
                  <a:rPr/>
                  <a:t>If events A and B are mutually exclusive:</a:t>
                </a:r>
              </a:p>
              <a:p>
                <a:pPr lvl="0" indent="0" marL="0">
                  <a:buNone/>
                </a:pPr>
                <a:r>
                  <a:rPr/>
                  <a:t>$$P(A\ \cup B) = P(A) + P(B)\ \\ if\ A \perp B$$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expect: continuous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Expected value</a:t>
                </a:r>
                <a:r>
                  <a:rPr/>
                  <a:t> with PDF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over the interval,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r>
                            <m:t>x</m:t>
                          </m:r>
                        </m:e>
                      </m:nary>
                      <m:r>
                        <m:t> </m:t>
                      </m:r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t> 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/>
                <a:r>
                  <a:rPr/>
                  <a:t>Values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are weighted by the PDF</a:t>
                </a:r>
                <a:br/>
              </a:p>
              <a:p>
                <a:pPr lvl="0"/>
                <a:r>
                  <a:rPr/>
                  <a:t>By the second axiom of probability presented above, PDF must equal 1.0 integrated over the entire range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br/>
              </a:p>
              <a:p>
                <a:pPr lvl="0"/>
                <a:r>
                  <a:rPr/>
                  <a:t>Transformation of expectation is same as for discrete random variables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Bernoulli and Binomial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Bernoulli distributions model the results of a </a:t>
                </a:r>
                <a:r>
                  <a:rPr b="1"/>
                  <a:t>single trial</a:t>
                </a:r>
                <a:r>
                  <a:rPr/>
                  <a:t> or </a:t>
                </a:r>
                <a:r>
                  <a:rPr b="1"/>
                  <a:t>single realization</a:t>
                </a:r>
                <a:r>
                  <a:rPr/>
                  <a:t> with a binary outcome</a:t>
                </a:r>
              </a:p>
              <a:p>
                <a:pPr lvl="0"/>
                <a:r>
                  <a:rPr/>
                  <a:t>For outcomes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f</m:t>
                    </m:r>
                    <m:r>
                      <m:t>a</m:t>
                    </m:r>
                    <m:r>
                      <m:t>i</m:t>
                    </m:r>
                    <m:r>
                      <m:t>l</m:t>
                    </m:r>
                    <m:r>
                      <m:t>u</m:t>
                    </m:r>
                    <m:r>
                      <m:t>r</m:t>
                    </m:r>
                    <m:r>
                      <m:t>e</m:t>
                    </m:r>
                    <m:r>
                      <m:rPr>
                        <m:sty m:val="p"/>
                      </m:rPr>
                      <m:t>,</m:t>
                    </m:r>
                    <m:r>
                      <m:t>s</m:t>
                    </m:r>
                    <m:r>
                      <m:t>u</m:t>
                    </m:r>
                    <m:r>
                      <m:t>c</m:t>
                    </m:r>
                    <m:r>
                      <m:t>c</m:t>
                    </m:r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with probability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of success: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Bernoulli and Binomial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Model the number of successful outcomes,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trials with the </a:t>
                </a:r>
                <a:r>
                  <a:rPr b="1"/>
                  <a:t>Binomial distribution</a:t>
                </a:r>
              </a:p>
              <a:p>
                <a:pPr lvl="0"/>
                <a:r>
                  <a:rPr/>
                  <a:t>Binomial distribution is product of multiple Bernoulli trials: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 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p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k</m:t>
                              </m:r>
                            </m:den>
                          </m:f>
                        </m:e>
                      </m:d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k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Product of Bernoulli trials is normalized by the </a:t>
                </a:r>
                <a:r>
                  <a:rPr b="1">
                    <a:hlinkClick r:id="rId2"/>
                  </a:rPr>
                  <a:t>Binomial coefficient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expected number of success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trials can be computed: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k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r>
                        <m:t> </m:t>
                      </m:r>
                      <m:r>
                        <m:t>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Distributions for Multiple Outomes; the Categorical and Multinomial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real-world cases have many possible outcomes</a:t>
            </a:r>
          </a:p>
          <a:p>
            <a:pPr lvl="0"/>
            <a:r>
              <a:rPr/>
              <a:t>In these cases need a probability distribution for multiple outcomes</a:t>
            </a:r>
          </a:p>
          <a:p>
            <a:pPr lvl="0"/>
            <a:r>
              <a:rPr b="1"/>
              <a:t>Categorical distribution</a:t>
            </a:r>
            <a:r>
              <a:rPr/>
              <a:t> models multiple outcomes</a:t>
            </a:r>
          </a:p>
          <a:p>
            <a:pPr lvl="0"/>
            <a:r>
              <a:rPr/>
              <a:t>Categorical Distribution is the multiple-outcome extension of the Bernoulli distribution, and is sometimes call the </a:t>
            </a:r>
            <a:r>
              <a:rPr b="1"/>
              <a:t>Multinoulli distribution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Categorical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Sample space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possible outcomes,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For each trial, there can only be one outcome</a:t>
                </a:r>
              </a:p>
              <a:p>
                <a:pPr lvl="0"/>
                <a:r>
                  <a:rPr/>
                  <a:t>For outcome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we can encode the results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rPr>
                              <m:sty m:val="b"/>
                            </m:rPr>
                            <m:t>e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Only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 value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has a value of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; </a:t>
                </a:r>
                <a:r>
                  <a:rPr b="1"/>
                  <a:t>one hot encoding</a:t>
                </a:r>
              </a:p>
              <a:p>
                <a:pPr lvl="0"/>
                <a:r>
                  <a:rPr/>
                  <a:t>For a single trial the probabilities of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possible outcomes are expressed: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Categorical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And consequently, we can write the simple probability mass function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Π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a series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of trials we can estimate each of the probabilities of the possible outcomes,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 </m:t>
                          </m:r>
                          <m:sSub>
                            <m:e>
                              <m:r>
                                <m:t>e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  <m:r>
                      <m:t> 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count of outcome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expected number of outcome i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  <m:r>
                      <m:t> 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trials can be computed: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#</m:t>
                      </m:r>
                      <m:r>
                        <m:t> 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 </m:t>
                      </m:r>
                      <m:r>
                        <m:t>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Categorical distribution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For the case of </a:t></a:r><a14:m><m:oMath xmlns:m="http://schemas.openxmlformats.org/officeDocument/2006/math"><m:r><m:t>k</m:t></m:r><m:r><m:rPr><m:sty m:val="p" /></m:rPr><m:t>=</m:t></m:r><m:r><m:t>3</m:t></m:r></m:oMath></a14:m><a:r><a:rPr /><a:t> you can visualize the possible outcomes of a single Categorical trial</a:t></a:r></a:p><a:p><a:pPr lvl="0" /><a:r><a:rPr /><a:t>Each discrete outcome must fall at one of the corners of a </a:t></a:r><a:r><a:rPr b="1" /><a:t>simplex</a:t></a:r></a:p><a:p><a:pPr lvl="0" /><a:r><a:rPr /><a:t>The probabilities of of each outcome is </a:t></a:r><a14:m><m:oMath xmlns:m="http://schemas.openxmlformats.org/officeDocument/2006/math"><m:d><m:dPr><m:begChr m:val="(" /><m:endChr m:val=")" /><m:sepChr m:val="" /><m:grow /></m:dPr><m:e><m:sSub><m:e><m:r><m:t>π</m:t></m:r></m:e><m:sub><m:r><m:t>1</m:t></m:r></m:sub></m:sSub><m:r><m:rPr><m:sty m:val="p" /></m:rPr><m:t>,</m:t></m:r><m:sSub><m:e><m:r><m:t>π</m:t></m:r></m:e><m:sub><m:r><m:t>2</m:t></m:r></m:sub></m:sSub><m:r><m:rPr><m:sty m:val="p" /></m:rPr><m:t>,</m:t></m:r><m:sSub><m:e><m:r><m:t>π</m:t></m:r></m:e><m:sub><m:r><m:t>3</m:t></m:r></m:sub></m:sSub></m:e></m:d></m:oMath></a14:m><a:r><a:rPr /><a:t>.</a:t></a:r></a:p></p:txBody></p:sp></mc:Choice></mc:AlternateContent><p:pic><p:nvPicPr><p:cNvPr descr="../images/Simplex.png" id="0" name="Picture 1" /><p:cNvPicPr><a:picLocks noGrp="1" noChangeAspect="1" /></p:cNvPicPr><p:nvPr /></p:nvPicPr><p:blipFill><a:blip r:embed="rId2" /><a:stretch><a:fillRect /></a:stretch></p:blipFill><p:spPr bwMode="auto"><a:xfrm><a:off x="2768600" y="1193800" /><a:ext cx="3619500" cy="28829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4076700" /><a:ext cx="8229600" cy="508000" /></a:xfrm><a:prstGeom prst="rect"><a:avLst /></a:prstGeom><a:noFill /></p:spPr><p:txBody><a:bodyPr /><a:lstStyle /><a:p><a:pPr lvl="0" indent="0" marL="0" algn="ctr"><a:buNone /></a:pPr><a:r><a:rPr /><a:t>Simplex for </a:t></a:r><a14:m><m:oMath xmlns:m="http://schemas.openxmlformats.org/officeDocument/2006/math"><m:r><m:t>M</m:t></m:r><m:r><m:t>u</m:t></m:r><m:r><m:t>l</m:t></m:r><m:sSub><m:e><m:r><m:t>t</m:t></m:r></m:e><m:sub><m:r><m:t>3</m:t></m:r></m:sub></m:sSub></m:oMath></a14:m></a:p></p:txBody></p:sp></p:spTree></p:cSld>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Poisson distribution models the probability,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 of x </a:t>
                </a:r>
                <a:r>
                  <a:rPr b="1"/>
                  <a:t>arrivals</a:t>
                </a:r>
                <a:r>
                  <a:rPr/>
                  <a:t> within the time period</a:t>
                </a:r>
              </a:p>
              <a:p>
                <a:pPr lvl="0"/>
                <a:r>
                  <a:rPr/>
                  <a:t>Poisson process is an example of a </a:t>
                </a:r>
                <a:r>
                  <a:rPr b="1"/>
                  <a:t>point process</a:t>
                </a:r>
              </a:p>
              <a:p>
                <a:pPr lvl="0"/>
                <a:r>
                  <a:rPr/>
                  <a:t>The average number of arrivals of the Poisson process is referred to as the </a:t>
                </a:r>
                <a:r>
                  <a:rPr b="1"/>
                  <a:t>intensity of the process</a:t>
                </a:r>
              </a:p>
              <a:p>
                <a:pPr lvl="0"/>
                <a:r>
                  <a:rPr/>
                  <a:t>Write the Poisson distribution in terms of the average arrival rate,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 </m:t>
                          </m:r>
                          <m:r>
                            <m:t>λ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t>λ</m:t>
                              </m:r>
                            </m:e>
                            <m:sup>
                              <m:r>
                                <m:t>x</m:t>
                              </m:r>
                            </m:sup>
                          </m:sSup>
                        </m:num>
                        <m:den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!</m:t>
                          </m:r>
                        </m:den>
                      </m:f>
                      <m:sSup>
                        <m:e>
                          <m:r>
                            <m:rPr>
                              <m:sty m:val="p"/>
                            </m:rPr>
                            <m:t>exp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λ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mean and variance of the Poisson distribution are both equal to the parameter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, or: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Poisson distribution models the probability,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 of x </a:t>
                </a:r>
                <a:r>
                  <a:rPr b="1"/>
                  <a:t>arrivals</a:t>
                </a:r>
                <a:r>
                  <a:rPr/>
                  <a:t> within the time period</a:t>
                </a:r>
              </a:p>
            </p:txBody>
          </p:sp>
        </mc:Choice>
      </mc:AlternateContent>
      <p:pic>
        <p:nvPicPr>
          <p:cNvPr descr="../images/Poisson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193800"/>
            <a:ext cx="4762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Poisson distribution for several arrival rates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Importance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Probability theory is the basis of statistics, machine learning, and much AI</a:t>
            </a:r>
          </a:p>
          <a:p>
            <a:pPr lvl="0"/>
            <a:r>
              <a:rPr/>
              <a:t>An understanding of probability theory is an important foundation to understand these methods</a:t>
            </a:r>
          </a:p>
          <a:p>
            <a:pPr lvl="0"/>
            <a:r>
              <a:rPr/>
              <a:t>In this lesson we will review some basic concepts</a:t>
            </a:r>
          </a:p>
          <a:p>
            <a:pPr lvl="1"/>
            <a:r>
              <a:rPr/>
              <a:t>Properties of probability distributions</a:t>
            </a:r>
            <a:br/>
          </a:p>
          <a:p>
            <a:pPr lvl="1"/>
            <a:r>
              <a:rPr/>
              <a:t>Some commonly used probability distributions - focus on difficult to understand properties</a:t>
            </a:r>
          </a:p>
          <a:p>
            <a:pPr lvl="0"/>
            <a:r>
              <a:rPr/>
              <a:t>Many texts provide comprehensive introductions to probability theory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Uniform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Uniform distribution has flat PDF between limits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Uniform distributions are fundamental to random sampling of data and in simulation</a:t>
                </a:r>
              </a:p>
              <a:p>
                <a:pPr lvl="0"/>
                <a:r>
                  <a:rPr/>
                  <a:t>Transformations of the Uniform distribution are typically used to generate realizations of other distributions in computational statistics.</a:t>
                </a:r>
              </a:p>
              <a:p>
                <a:pPr lvl="0" indent="0" marL="0">
                  <a:buNone/>
                </a:pPr>
                <a:r>
                  <a:rPr/>
                  <a:t>Write the probability of the Uniform distribution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a</m:t>
                                    </m:r>
                                  </m:e>
                                </m:d>
                              </m:den>
                            </m:f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b</m:t>
                            </m:r>
                          </m:e>
                        </m:mr>
                        <m:mr>
                          <m:e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  <m:r>
                              <m:t> </m:t>
                            </m:r>
                            <m:r>
                              <m:t>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Uniform distribution has the following properties: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Uniform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expectation of a uniform distribution on the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easy to work out: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Which is just the mean.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Normal distribution</a:t>
            </a:r>
            <a:r>
              <a:rPr/>
              <a:t> or </a:t>
            </a:r>
            <a:r>
              <a:rPr b="1"/>
              <a:t>Gaussian distribution</a:t>
            </a:r>
            <a:r>
              <a:rPr/>
              <a:t> is one of the most widely used probability distributions</a:t>
            </a:r>
          </a:p>
          <a:p>
            <a:pPr lvl="0"/>
            <a:r>
              <a:rPr/>
              <a:t>The distribution of mean estimates of observations of a random variable drawn from any distribution converge to a Normal distribution by the </a:t>
            </a:r>
            <a:r>
              <a:rPr b="1"/>
              <a:t>central limit theorem (CLT)</a:t>
            </a:r>
          </a:p>
          <a:p>
            <a:pPr lvl="0"/>
            <a:r>
              <a:rPr/>
              <a:t>Many physical processes produce Normal measurement values</a:t>
            </a:r>
          </a:p>
          <a:p>
            <a:pPr lvl="0"/>
            <a:r>
              <a:rPr/>
              <a:t>Normal distribution has tractable mathematical properties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a univariate Normal distribution we can write the density function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m:t>exp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−</m:t>
                          </m:r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μ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2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parameters can be interpreted as: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distribution</a:t>
            </a:r>
          </a:p>
        </p:txBody>
      </p:sp>
      <p:pic>
        <p:nvPicPr>
          <p:cNvPr descr="../images/Normal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88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Normal density for several paramter values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Many practical applications have an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-dimensional parameter vector in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  <a:r>
                  <a:rPr/>
                  <a:t>, requiring </a:t>
                </a:r>
                <a:r>
                  <a:rPr b="1"/>
                  <a:t>multivariate distributions</a:t>
                </a:r>
              </a:p>
              <a:p>
                <a:pPr lvl="0"/>
                <a:r>
                  <a:rPr b="1"/>
                  <a:t>Multivariate Normal distribution</a:t>
                </a:r>
                <a:r>
                  <a:rPr/>
                  <a:t>, parameterized by:</a:t>
                </a:r>
                <a:br/>
              </a:p>
              <a:p>
                <a:pPr lvl="0"/>
                <a:r>
                  <a:rPr b="1"/>
                  <a:t>n-dimensional vector of locations</a:t>
                </a:r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rPr>
                            <m:sty m:val="b"/>
                          </m:rPr>
                          <m:t>μ</m:t>
                        </m:r>
                      </m:e>
                    </m:acc>
                  </m:oMath>
                </a14:m>
              </a:p>
              <a:p>
                <a:pPr lvl="1"/>
                <a:r>
                  <a:rPr/>
                  <a:t>The vector(multi) valued version of univariate location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x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dimensional </a:t>
                </a:r>
                <a:r>
                  <a:rPr b="1"/>
                  <a:t>covariance matrix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Σ</m:t>
                    </m:r>
                  </m:oMath>
                </a14:m>
              </a:p>
              <a:p>
                <a:pPr lvl="1"/>
                <a:r>
                  <a:rPr/>
                  <a:t>The multi-dimensional version of univariate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⃗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2</m:t>
                                      </m:r>
                                      <m:r>
                                        <m:t>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n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rPr>
                                      <m:sty m:val="b"/>
                                    </m:rPr>
                                    <m:t>Σ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acc>
                                    <m:accPr>
                                      <m:chr m:val="⃗"/>
                                    </m:accPr>
                                    <m:e>
                                      <m:r>
                                        <m:rPr>
                                          <m:sty m:val="b"/>
                                        </m:rPr>
                                        <m:t>x</m:t>
                                      </m:r>
                                    </m:e>
                                  </m:acc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</m:accPr>
                                    <m:e>
                                      <m:r>
                                        <m:rPr>
                                          <m:sty m:val="b"/>
                                        </m:rPr>
                                        <m:t>μ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t>T</m:t>
                              </m:r>
                            </m:sup>
                          </m:sSup>
                          <m:r>
                            <m:rPr>
                              <m:sty m:val="b"/>
                            </m:rPr>
                            <m:t>Σ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rPr>
                                      <m:sty m:val="b"/>
                                    </m:rPr>
                                    <m:t>μ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rPr>
                            <m:sty m:val="b"/>
                          </m:rPr>
                          <m:t>Σ</m:t>
                        </m:r>
                      </m:e>
                    </m:d>
                  </m:oMath>
                </a14:m>
                <a:r>
                  <a:rPr/>
                  <a:t> is the determinant of the covariance matrix.</a:t>
                </a:r>
              </a:p>
              <a:p>
                <a:pPr lvl="0"/>
                <a:r>
                  <a:rPr/>
                  <a:t>Along the diagonal the values are the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variances of each dimension, </a:t>
                </a:r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Off-diagonal terms describe the </a:t>
                </a:r>
                <a:r>
                  <a:rPr b="1"/>
                  <a:t>dependency</a:t>
                </a:r>
                <a:r>
                  <a:rPr/>
                  <a:t> between the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dimensions of the distribution.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write the covariance matrix: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Σ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a Normally distributed n-dimensional multivariate random variable, </a:t>
                </a:r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computed from the sample,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⋅</m:t>
                    </m:r>
                  </m:oMath>
                </a14:m>
                <a:r>
                  <a:rPr/>
                  <a:t> is the inner product operator and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/>
                  <a:t> is the mean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2-dimensional Normal with </a:t>
                </a: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1.0</m:t>
                              </m:r>
                            </m:e>
                            <m:e>
                              <m: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m:t>0.0</m:t>
                              </m:r>
                            </m:e>
                            <m:e>
                              <m: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03a_ReviewOfProbability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2-dimensional Normal with </a:t>
                </a: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1.0</m:t>
                              </m:r>
                            </m:e>
                            <m:e>
                              <m: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m:t>0.0</m:t>
                              </m:r>
                            </m:e>
                            <m:e>
                              <m: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03a_ReviewOfProbability_files/figure-pptx/unnamed-chunk-3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2-dimensional Normal with </a:t>
                </a: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1.0</m:t>
                              </m:r>
                            </m:e>
                            <m:e>
                              <m: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m:t>0.5</m:t>
                              </m:r>
                            </m:e>
                            <m:e>
                              <m: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03a_ReviewOfProbability_files/figure-pptx/unnamed-chunk-4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 Has a Long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First probability textbook by Jacob Bernoulli, published posthumously in 1713</a:t>
            </a:r>
          </a:p>
        </p:txBody>
      </p:sp>
      <p:pic>
        <p:nvPicPr>
          <p:cNvPr descr="../images/Ar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193800"/>
            <a:ext cx="234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First probability textbook Credit, Wikipedia commons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21st Century, probability theory is an active area of research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2-dimensional Normal with </a:t>
                </a: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1.0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0.5</m:t>
                              </m:r>
                            </m:e>
                            <m:e>
                              <m: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03a_ReviewOfProbability_files/figure-pptx/unnamed-chunk-5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2-dimensional Normal with </a:t>
                </a: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1.0</m:t>
                              </m:r>
                            </m:e>
                            <m:e>
                              <m:r>
                                <m:t>0.9</m:t>
                              </m:r>
                            </m:e>
                          </m:mr>
                          <m:mr>
                            <m:e>
                              <m:r>
                                <m:t>0.9</m:t>
                              </m:r>
                            </m:e>
                            <m:e>
                              <m: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03a_ReviewOfProbability_files/figure-pptx/unnamed-chunk-6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Log-Normal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Log Normal distribution is defined for continuous random variables in the range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br/>
                <a:r>
                  <a:rPr/>
                  <a:t>- Examples price, weight, length, and volume</a:t>
                </a:r>
              </a:p>
              <a:p>
                <a:pPr lvl="0"/>
                <a:r>
                  <a:rPr/>
                  <a:t>The Log-Normal distribution is based on a log-transformation of the random variable: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x</m:t>
                          </m:r>
                        </m:den>
                      </m:f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σ</m:t>
                          </m:r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m:t>exp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−</m:t>
                          </m:r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l</m:t>
                                  </m:r>
                                  <m:r>
                                    <m:t>o</m:t>
                                  </m:r>
                                  <m:r>
                                    <m:t>g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x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μ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2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Log-Normal distribution</a:t>
            </a:r>
          </a:p>
        </p:txBody>
      </p:sp>
      <p:pic>
        <p:nvPicPr>
          <p:cNvPr descr="../images/LogNormal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4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Log Normal and log transformed example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Student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>
                    <a:hlinkClick r:id="rId2"/>
                  </a:rPr>
                  <a:t>Student t-distribution</a:t>
                </a:r>
                <a:r>
                  <a:rPr/>
                  <a:t>, or simply the t-distribution, is of importance in statistics since it is the distribution of the difference of means of two Normally distributed random variables</a:t>
                </a:r>
              </a:p>
              <a:p>
                <a:pPr lvl="0"/>
                <a:r>
                  <a:rPr/>
                  <a:t>t-distribution has one parameter, the </a:t>
                </a:r>
                <a:r>
                  <a:rPr b="1"/>
                  <a:t>degrees of freedom</a:t>
                </a:r>
                <a:r>
                  <a:rPr/>
                  <a:t>, denoted as </a:t>
                </a:r>
                <a14:m>
                  <m:oMath xmlns:m="http://schemas.openxmlformats.org/officeDocument/2006/math">
                    <m:r>
                      <m:t>ν</m:t>
                    </m:r>
                  </m:oMath>
                </a14:m>
              </a:p>
              <a:p>
                <a:pPr lvl="0"/>
                <a:r>
                  <a:rPr/>
                  <a:t>The PDF of the t-distribution is a rather complex looking result:</a:t>
                </a:r>
              </a:p>
              <a:p>
                <a:pPr lvl="0" indent="0" marL="0">
                  <a:buNone/>
                </a:pPr>
                <a:r>
                  <a:rPr/>
                  <a:t>$$
P(x\ |\ \nu) = \frac{\Gamma(\frac{\nu + 1}{2})}{\sqrt{\nu \pi} \Gamma(\frac{\nu}{2})} \bigg(1 + \frac{x^2}{\nu} \bigg)^{- \frac{\nu + 1}{2}}\\
where\\
\Gamma(x) = Gamma\ function
$$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Student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Dispursion of student-t distribution determined by DOF, </a:t>
                </a:r>
                <a14:m>
                  <m:oMath xmlns:m="http://schemas.openxmlformats.org/officeDocument/2006/math">
                    <m:r>
                      <m:t>ν</m:t>
                    </m:r>
                  </m:oMath>
                </a14:m>
                <a:br/>
                <a:r>
                  <a:rPr/>
                  <a:t>- Low DOF has heavy tails compared to Normal</a:t>
                </a:r>
                <a:br/>
                <a:r>
                  <a:rPr/>
                  <a:t>- Student-t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standard Normal as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Heat map of</a:t>
            </a:r>
          </a:p>
        </p:txBody>
      </p:sp>
    </p:spTree>
  </p:cSld>
</p:sld>
</file>

<file path=ppt/slides/slide3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Gamma and </a:t></a:r><a14:m><m:oMath xmlns:m="http://schemas.openxmlformats.org/officeDocument/2006/math"><m:sSup><m:e><m:r><m:t>χ</m:t></m:r></m:e><m:sup><m:r><m:t>2</m:t></m:r></m:sup></m:sSup></m:oMath></a14:m><a:r><a:rPr /><a:t> distributions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b="1" /><a:t>Gamma family of distributions</a:t></a:r><a:r><a:rPr /><a:t> includes several members which are important in statistics</a:t></a:r></a:p><a:p><a:pPr lvl="0" /><a:r><a:rPr /><a:t>Gamma distributions are a two-parameter exponential family</a:t></a:r></a:p><a:p><a:pPr lvl="0" /><a:r><a:rPr /><a:t>PDF is defined in the range </a:t></a:r><a14:m><m:oMath xmlns:m="http://schemas.openxmlformats.org/officeDocument/2006/math"><m:r><m:t>0</m:t></m:r><m:r><m:rPr><m:sty m:val="p" /></m:rPr><m:t>≤</m:t></m:r><m:r><m:t>x</m:t></m:r><m:r><m:rPr><m:sty m:val="p" /></m:rPr><m:t>≤</m:t></m:r><m:r><m:rPr><m:sty m:val="p" /></m:rPr><m:t>∞</m:t></m:r></m:oMath></a14:m></a:p><a:p><a:pPr lvl="0" /><a:r><a:rPr /><a:t>Gamma family are used in problems, ranging from measurements of physical systems to hypothesis testing</a:t></a:r></a:p></p:txBody></p:sp></mc:Choice></mc:AlternateContent></p:spTree></p:cSld></p:sld>
</file>

<file path=ppt/slides/slide3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Gamma and </a:t></a:r><a14:m><m:oMath xmlns:m="http://schemas.openxmlformats.org/officeDocument/2006/math"><m:sSup><m:e><m:r><m:t>χ</m:t></m:r></m:e><m:sup><m:r><m:t>2</m:t></m:r></m:sup></m:sSup></m:oMath></a14:m><a:r><a:rPr /><a:t> distributions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Gamma family can be parameterized in several ways; we will use:</a:t></a:r><a:br /><a:r><a:rPr /><a:t>- A shape parameter, </a:t></a:r><a14:m><m:oMath xmlns:m="http://schemas.openxmlformats.org/officeDocument/2006/math"><m:r><m:t>ν</m:t></m:r></m:oMath></a14:m><a:r><a:rPr /><a:t>, the degrees of freedom</a:t></a:r><a:br /><a:r><a:rPr /><a:t>- A scale parameter, </a:t></a:r><a14:m><m:oMath xmlns:m="http://schemas.openxmlformats.org/officeDocument/2006/math"><m:r><m:t>σ</m:t></m:r></m:oMath></a14:m></a:p><a:p><a:pPr lvl="0" indent="0" marL="0"><a:buNone /></a:pPr><a:r><a:rPr /><a:t>$$
Gam(\nu,\sigma)=\frac{x^{\nu-1}\ e^{-x/\sigma}}{\sigma^\nu\ \Gamma(\nu)}\\
where\\
x \ge 0,\ \nu &gt; 0,\ \sigma &gt; 0\\
and\\
\Gamma(\nu) = Gamma\ function
$$</a:t></a:r></a:p><a:p><a:pPr lvl="0" /><a:r><a:rPr /><a:t>Alternatively, use an inverse scale parameter, </a:t></a:r><a14:m><m:oMath xmlns:m="http://schemas.openxmlformats.org/officeDocument/2006/math"><m:r><m:t>β</m:t></m:r><m:r><m:rPr><m:sty m:val="p" /></m:rPr><m:t>=</m:t></m:r><m:r><m:t>1</m:t></m:r><m:r><m:rPr><m:sty m:val="p" /></m:rPr><m:t>/</m:t></m:r><m:r><m:t>σ</m:t></m:r></m:oMath></a14:m><a:r><a:rPr /><a:t>.</a:t></a:r></a:p></p:txBody></p:sp></mc:Choice></mc:AlternateContent></p:spTree></p:cSld></p:sld>
</file>

<file path=ppt/slides/slide3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Gamma and </a:t></a:r><a14:m><m:oMath xmlns:m="http://schemas.openxmlformats.org/officeDocument/2006/math"><m:sSup><m:e><m:r><m:t>χ</m:t></m:r></m:e><m:sup><m:r><m:t>2</m:t></m:r></m:sup></m:sSup></m:oMath></a14:m><a:r><a:rPr /><a:t> distributions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Two useful special cases of the Gamma distribution are:</a:t></a:r></a:p><a:p><a:pPr lvl="0" /><a14:m><m:oMath xmlns:m="http://schemas.openxmlformats.org/officeDocument/2006/math"><m:r><m:t>G</m:t></m:r><m:r><m:t>a</m:t></m:r><m:r><m:t>m</m:t></m:r><m:d><m:dPr><m:begChr m:val="(" /><m:endChr m:val=")" /><m:sepChr m:val="" /><m:grow /></m:dPr><m:e><m:r><m:t>1</m:t></m:r><m:r><m:rPr><m:sty m:val="p" /></m:rPr><m:t>,</m:t></m:r><m:r><m:t>1</m:t></m:r><m:r><m:rPr><m:sty m:val="p" /></m:rPr><m:t>/</m:t></m:r><m:r><m:t>λ</m:t></m:r></m:e></m:d></m:oMath></a14:m><a:r><a:rPr /><a:t> is the </a:t></a:r><a:r><a:rPr b="1" /><a:t>exponential distribution</a:t></a:r><a:r><a:rPr /><a:t> with decay constant </a:t></a:r><a14:m><m:oMath xmlns:m="http://schemas.openxmlformats.org/officeDocument/2006/math"><m:r><m:t>λ</m:t></m:r></m:oMath></a14:m><a:r><a:rPr /><a:t>, and PDF:</a:t></a:r><a:br /></a:p><a:p><a:pPr lvl="0" /><a14:m><m:oMathPara xmlns:m="http://schemas.openxmlformats.org/officeDocument/2006/math"><m:oMathParaPr><m:jc m:val="center" /></m:oMathParaPr><m:oMath><m:r><m:t>e</m:t></m:r><m:r><m:t>x</m:t></m:r><m:r><m:t>p</m:t></m:r><m:d><m:dPr><m:begChr m:val="(" /><m:endChr m:val=")" /><m:sepChr m:val="" /><m:grow /></m:dPr><m:e><m:r><m:t>λ</m:t></m:r></m:e></m:d><m:r><m:rPr><m:sty m:val="p" /></m:rPr><m:t>=</m:t></m:r><m:r><m:t>λ</m:t></m:r><m:sSup><m:e><m:r><m:t>e</m:t></m:r></m:e><m:sup><m:r><m:rPr><m:sty m:val="p" /></m:rPr><m:t>−</m:t></m:r><m:r><m:t>λ</m:t></m:r><m:r><m:t>x</m:t></m:r></m:sup></m:sSup></m:oMath></m:oMathPara></a14:m></a:p><a:p><a:pPr lvl="0" /><a14:m><m:oMath xmlns:m="http://schemas.openxmlformats.org/officeDocument/2006/math"><m:r><m:t>G</m:t></m:r><m:r><m:t>a</m:t></m:r><m:r><m:t>m</m:t></m:r><m:d><m:dPr><m:begChr m:val="(" /><m:endChr m:val=")" /><m:sepChr m:val="" /><m:grow /></m:dPr><m:e><m:r><m:t>ν</m:t></m:r><m:r><m:rPr><m:sty m:val="p" /></m:rPr><m:t>/</m:t></m:r><m:r><m:t>2</m:t></m:r><m:r><m:rPr><m:sty m:val="p" /></m:rPr><m:t>,</m:t></m:r><m:r><m:t>2</m:t></m:r></m:e></m:d><m:r><m:rPr><m:sty m:val="p" /></m:rPr><m:t>=</m:t></m:r><m:sSubSup><m:e><m:r><m:t>χ</m:t></m:r></m:e><m:sub><m:r><m:t>ν</m:t></m:r></m:sub><m:sup><m:r><m:t>2</m:t></m:r></m:sup></m:sSubSup></m:oMath></a14:m><a:r><a:rPr /><a:t> is the </a:t></a:r><a:r><a:rPr b="1" /><a:t>Chi-squared distribution</a:t></a:r><a:r><a:rPr /><a:t> with </a:t></a:r><a14:m><m:oMath xmlns:m="http://schemas.openxmlformats.org/officeDocument/2006/math"><m:r><m:t>ν</m:t></m:r></m:oMath></a14:m><a:r><a:rPr /><a:t> degrees of freedom The </a:t></a:r><a14:m><m:oMath xmlns:m="http://schemas.openxmlformats.org/officeDocument/2006/math"><m:sSubSup><m:e><m:r><m:t>χ</m:t></m:r></m:e><m:sub><m:r><m:t>ν</m:t></m:r></m:sub><m:sup><m:r><m:t>2</m:t></m:r></m:sup></m:sSubSup></m:oMath></a14:m><a:r><a:rPr /><a:t> distribution has many uses in statistics.</a:t></a:r></a:p><a:p><a:pPr lvl="1" /><a:r><a:rPr /><a:t>Used for estimates of the variance of the Normal distribution</a:t></a:r><a:br /></a:p><a:p><a:pPr lvl="1" /><a:r><a:rPr /><a:t>PDF of the </a:t></a:r><a14:m><m:oMath xmlns:m="http://schemas.openxmlformats.org/officeDocument/2006/math"><m:sSubSup><m:e><m:r><m:t>χ</m:t></m:r></m:e><m:sub><m:r><m:t>ν</m:t></m:r></m:sub><m:sup><m:r><m:t>2</m:t></m:r></m:sup></m:sSubSup></m:oMath></a14:m><a:r><a:rPr /><a:t> distribution:</a:t></a:r><a:br /></a:p><a:p><a:pPr lvl="1" /><a:r><a:rPr /><a:t>$$\chi^2_\nu=\frac{x^{\nu/2-1}\ e^{-x}}{\sigma^{\nu/2}\ \Gamma(\nu/2)}\\ for\ \nu\ degrees\ of\ freedom$$</a:t></a:r></a:p></p:txBody></p:sp></mc:Choice></mc:AlternateContent></p:spTree></p:cSld>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Probability distributions</a:t>
                </a:r>
                <a:r>
                  <a:rPr/>
                  <a:t> are models for uncertainty of </a:t>
                </a:r>
                <a:r>
                  <a:rPr b="1"/>
                  <a:t>random variables</a:t>
                </a:r>
              </a:p>
              <a:p>
                <a:pPr lvl="0"/>
                <a:r>
                  <a:rPr/>
                  <a:t>A random variable is any </a:t>
                </a:r>
                <a:r>
                  <a:rPr b="1"/>
                  <a:t>mapping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from from some outcome of a random event,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, to a real number,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double-struck"/>
                      </m:rPr>
                      <m:t>R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  <m:scr m:val="double-struck"/>
                        </m:rPr>
                        <m:t>R</m:t>
                      </m:r>
                    </m:oMath>
                  </m:oMathPara>
                </a14:m>
              </a:p>
              <a:p>
                <a:pPr lvl="0"/>
                <a:r>
                  <a:rPr b="1"/>
                  <a:t>Example:</a:t>
                </a:r>
                <a:r>
                  <a:rPr/>
                  <a:t> The mapping can be a count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The function maps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to a real number,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double-struck"/>
                      </m:rPr>
                      <m:t>R</m:t>
                    </m:r>
                  </m:oMath>
                </a14:m>
              </a:p>
              <a:p>
                <a:pPr lvl="0"/>
                <a:r>
                  <a:rPr/>
                  <a:t>This concept appears abstract at first glance, but is fundamental to the theory of probability</a:t>
                </a:r>
                <a:br/>
              </a:p>
              <a:p>
                <a:pPr lvl="0"/>
                <a:r>
                  <a:rPr/>
                  <a:t>We will see many examples in this course</a:t>
                </a:r>
              </a:p>
            </p:txBody>
          </p:sp>
        </mc:Choice>
      </mc:AlternateContent>
    </p:spTree>
  </p:cSld>
</p:sld>
</file>

<file path=ppt/slides/slide4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 is used to construct parametric hypothesis tests of differences in counts between groups and also:</a:t></a:r></a:p><a:p><a:pPr lvl="0" /><a:r><a:rPr /><a:t>Constructing tests for the significance of fits of observed values to probability distributions.</a:t></a:r></a:p><a:p><a:pPr lvl="0" /><a:r><a:rPr /><a:t>The likelihood ratio test for the significance of differences between nested models.</a:t></a:r></a:p><a:p><a:pPr lvl="0" /><a:r><a:rPr /><a:t>Computing confidence intervals for empirical (as opposed to theoretical) variance estimates of observed values.</a:t></a:r></a:p></p:txBody></p:sp></mc:Choice></mc:AlternateContent></p:spTree></p:cSld>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 is a parametric distribution with a single parameter, the degrees of freedom, k = number of possible outcomes - 1.</a:t></a:r></a:p><a:p><a:pPr lvl="0" /><a:r><a:rPr /><a:t>For </a:t></a:r><a14:m><m:oMath xmlns:m="http://schemas.openxmlformats.org/officeDocument/2006/math"><m:r><m:t>n</m:t></m:r></m:oMath></a14:m><a:r><a:rPr /><a:t> iid Normal random variables, </a:t></a:r><a14:m><m:oMath xmlns:m="http://schemas.openxmlformats.org/officeDocument/2006/math"><m:sSub><m:e><m:r><m:t>Z</m:t></m:r></m:e><m:sub><m:r><m:t>1</m:t></m:r></m:sub></m:sSub><m:r><m:rPr><m:sty m:val="p" /></m:rPr><m:t>,</m:t></m:r><m:sSub><m:e><m:r><m:t>Z</m:t></m:r></m:e><m:sub><m:r><m:t>2</m:t></m:r></m:sub></m:sSub><m:r><m:rPr><m:sty m:val="p" /></m:rPr><m:t>,</m:t></m:r><m:r><m:rPr><m:sty m:val="p" /></m:rPr><m:t>.</m:t></m:r><m:r><m:rPr><m:sty m:val="p" /></m:rPr><m:t>.</m:t></m:r><m:r><m:rPr><m:sty m:val="p" /></m:rPr><m:t>.</m:t></m:r><m:r><m:rPr><m:sty m:val="p" /></m:rPr><m:t>,</m:t></m:r><m:sSub><m:e><m:r><m:t>Z</m:t></m:r></m:e><m:sub><m:r><m:t>n</m:t></m:r></m:sub></m:sSub></m:oMath></a14:m><a:r><a:rPr /><a:t>, define a statistic, </a:t></a:r><a14:m><m:oMath xmlns:m="http://schemas.openxmlformats.org/officeDocument/2006/math"><m:r><m:t>Q</m:t></m:r></m:oMath></a14:m><a:r><a:rPr /><a:t>, as the sum of squares:</a:t></a:r></a:p><a:p><a:pPr lvl="0" indent="0" marL="0"><a:buNone /></a:pPr><a14:m><m:oMathPara xmlns:m="http://schemas.openxmlformats.org/officeDocument/2006/math"><m:oMathParaPr><m:jc m:val="center" /></m:oMathParaPr><m:oMath><m:r><m:t>Q</m:t></m:r><m:r><m:rPr><m:sty m:val="p" /></m:rPr><m:t>=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sSubSup><m:e><m:r><m:t>Z</m:t></m:r></m:e><m:sub><m:r><m:t>i</m:t></m:r></m:sub><m:sup><m:r><m:t>2</m:t></m:r></m:sup></m:sSubSup></m:e></m:nary></m:oMath></m:oMathPara></a14:m></a:p><a:p><a:pPr lvl="0" /><a14:m><m:oMath xmlns:m="http://schemas.openxmlformats.org/officeDocument/2006/math"><m:r><m:t>Q</m:t></m:r></m:oMath></a14:m><a:r><a:rPr /><a:t> is said to be </a:t></a:r><a14:m><m:oMath xmlns:m="http://schemas.openxmlformats.org/officeDocument/2006/math"><m:sSubSup><m:e><m:r><m:t>χ</m:t></m:r></m:e><m:sub><m:r><m:t>k</m:t></m:r></m:sub><m:sup><m:r><m:t>2</m:t></m:r></m:sup></m:sSubSup></m:oMath></a14:m><a:r><a:rPr b="1" /><a:t> distributed with </a:t></a:r><a14:m><m:oMath xmlns:m="http://schemas.openxmlformats.org/officeDocument/2006/math"><m:r><m:t>k</m:t></m:r><m:r><m:rPr><m:sty m:val="p" /></m:rPr><m:t>=</m:t></m:r><m:r><m:t>n</m:t></m:r><m:r><m:rPr><m:sty m:val="p" /></m:rPr><m:t>−</m:t></m:r><m:r><m:t>1</m:t></m:r></m:oMath></a14:m><a:r><a:rPr b="1" /><a:t> degrees of freedom</a:t></a:r></a:p><a:p><a:pPr lvl="0" indent="0" marL="0"><a:buNone /></a:pPr><a14:m><m:oMathPara xmlns:m="http://schemas.openxmlformats.org/officeDocument/2006/math"><m:oMathParaPr><m:jc m:val="center" /></m:oMathParaPr><m:oMath><m:r><m:t>Q</m:t></m:r><m:r><m:rPr><m:sty m:val="p" /></m:rPr><m:t>=</m:t></m:r><m:sSubSup><m:e><m:r><m:t>χ</m:t></m:r></m:e><m:sub><m:r><m:t>k</m:t></m:r></m:sub><m:sup><m:r><m:t>2</m:t></m:r></m:sup></m:sSubSup><m:r><m:rPr><m:sty m:val="p" /></m:rPr><m:t>=</m:t></m:r><m:sSup><m:e><m:r><m:t>χ</m:t></m:r></m:e><m:sup><m:r><m:t>2</m:t></m:r></m:sup></m:sSup><m:d><m:dPr><m:begChr m:val="(" /><m:endChr m:val=")" /><m:sepChr m:val="" /><m:grow /></m:dPr><m:e><m:r><m:t>k</m:t></m:r></m:e></m:d></m:oMath></m:oMathPara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The shape of the </a:t></a:r><a14:m><m:oMath xmlns:m="http://schemas.openxmlformats.org/officeDocument/2006/math"><m:sSup><m:e><m:r><m:t>χ</m:t></m:r></m:e><m:sup><m:r><m:t>2</m:t></m:r></m:sup></m:sSup></m:oMath></a14:m><a:r><a:rPr /><a:t> distribution changes character with the DoF: For </a:t></a:r><a14:m><m:oMath xmlns:m="http://schemas.openxmlformats.org/officeDocument/2006/math"><m:r><m:t>k</m:t></m:r><m:r><m:rPr><m:sty m:val="p" /></m:rPr><m:t>=</m:t></m:r><m:r><m:t>1</m:t></m:r><m:r><m:t> </m:t></m:r><m:r><m:t>o</m:t></m:r><m:r><m:t>r</m:t></m:r><m:r><m:t> </m:t></m:r><m:r><m:t>2</m:t></m:r></m:oMath></a14:m><a:r><a:rPr /><a:t> the </a:t></a:r><a14:m><m:oMath xmlns:m="http://schemas.openxmlformats.org/officeDocument/2006/math"><m:sSup><m:e><m:r><m:t>χ</m:t></m:r></m:e><m:sup><m:r><m:t>2</m:t></m:r></m:sup></m:sSup></m:oMath></a14:m><a:r><a:rPr /><a:t> distribution has an exponential decay with the maximum value at </a:t></a:r><a14:m><m:oMath xmlns:m="http://schemas.openxmlformats.org/officeDocument/2006/math"><m:r><m:t>x</m:t></m:r><m:r><m:rPr><m:sty m:val="p" /></m:rPr><m:t>=</m:t></m:r><m:r><m:t>0</m:t></m:r></m:oMath></a14:m></a:p></p:txBody></p:sp></mc:Choice></mc:AlternateContent><p:pic><p:nvPicPr><p:cNvPr descr="../images/Chi2_DOF_12.PNG" id="0" name="Picture 1" /><p:cNvPicPr><a:picLocks noGrp="1" noChangeAspect="1" /></p:cNvPicPr><p:nvPr /></p:nvPicPr><p:blipFill><a:blip r:embed="rId2" /><a:stretch><a:fillRect /></a:stretch></p:blipFill><p:spPr bwMode="auto"><a:xfrm><a:off x="1955800" y="1193800" /><a:ext cx="5245100" cy="28829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4076700" /><a:ext cx="8229600" cy="508000" /></a:xfrm><a:prstGeom prst="rect"><a:avLst /></a:prstGeom><a:noFill /></p:spPr><p:txBody><a:bodyPr /><a:lstStyle /><a:p><a:pPr lvl="0" indent="0" marL="0" algn="ctr"><a:buNone /></a:pPr><a:r><a:rPr /><a:t>Heat map of</a:t></a:r></a:p></p:txBody></p:sp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The shape of the </a:t></a:r><a14:m><m:oMath xmlns:m="http://schemas.openxmlformats.org/officeDocument/2006/math"><m:sSup><m:e><m:r><m:t>χ</m:t></m:r></m:e><m:sup><m:r><m:t>2</m:t></m:r></m:sup></m:sSup></m:oMath></a14:m><a:r><a:rPr /><a:t> distribution changes character with the DoF: For a middle range of DoF values the density starts at 0 and rises to a maximum or mode and then decay back toward 0</a:t></a:r></a:p></p:txBody></p:sp></mc:Choice></mc:AlternateContent><p:pic><p:nvPicPr><p:cNvPr descr="../images/Chi2_DOF_Med.PNG" id="0" name="Picture 1" /><p:cNvPicPr><a:picLocks noGrp="1" noChangeAspect="1" /></p:cNvPicPr><p:nvPr /></p:nvPicPr><p:blipFill><a:blip r:embed="rId2" /><a:stretch><a:fillRect /></a:stretch></p:blipFill><p:spPr bwMode="auto"><a:xfrm><a:off x="1905000" y="1193800" /><a:ext cx="5321300" cy="28829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4076700" /><a:ext cx="8229600" cy="508000" /></a:xfrm><a:prstGeom prst="rect"><a:avLst /></a:prstGeom><a:noFill /></p:spPr><p:txBody><a:bodyPr /><a:lstStyle /><a:p><a:pPr lvl="0" indent="0" marL="0" algn="ctr"><a:buNone /></a:pPr><a:r><a:rPr /><a:t>Heat map of</a:t></a:r></a:p></p:txBody></p:sp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The shape of the </a:t></a:r><a14:m><m:oMath xmlns:m="http://schemas.openxmlformats.org/officeDocument/2006/math"><m:sSup><m:e><m:r><m:t>χ</m:t></m:r></m:e><m:sup><m:r><m:t>2</m:t></m:r></m:sup></m:sSup></m:oMath></a14:m><a:r><a:rPr /><a:t> distribution changes character with the DoF: For large values of DoF the </a:t></a:r><a14:m><m:oMath xmlns:m="http://schemas.openxmlformats.org/officeDocument/2006/math"><m:sSup><m:e><m:r><m:t>χ</m:t></m:r></m:e><m:sup><m:r><m:t>2</m:t></m:r></m:sup></m:sSup></m:oMath></a14:m><a:r><a:rPr /><a:t> distribution converges toward a normal distribution with location parameter DoF</a:t></a:r></a:p></p:txBody></p:sp></mc:Choice></mc:AlternateContent><p:pic><p:nvPicPr><p:cNvPr descr="../images/Chi2_DOF_Lrg.PNG" id="0" name="Picture 1" /><p:cNvPicPr><a:picLocks noGrp="1" noChangeAspect="1" /></p:cNvPicPr><p:nvPr /></p:nvPicPr><p:blipFill><a:blip r:embed="rId2" /><a:stretch><a:fillRect /></a:stretch></p:blipFill><p:spPr bwMode="auto"><a:xfrm><a:off x="1930400" y="1193800" /><a:ext cx="5295900" cy="28829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4076700" /><a:ext cx="8229600" cy="508000" /></a:xfrm><a:prstGeom prst="rect"><a:avLst /></a:prstGeom><a:noFill /></p:spPr><p:txBody><a:bodyPr /><a:lstStyle /><a:p><a:pPr lvl="0" indent="0" marL="0" algn="ctr"><a:buNone /></a:pPr><a:r><a:rPr /><a:t>Heat map of</a:t></a:r></a:p></p:txBody></p:sp></p:spTree></p:cSld>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Odds</a:t>
                </a:r>
                <a:r>
                  <a:rPr/>
                  <a:t> are the ratio of the number of ways an event occurs to the number of ways it does not occur</a:t>
                </a:r>
              </a:p>
              <a:p>
                <a:pPr lvl="0"/>
                <a:r>
                  <a:rPr/>
                  <a:t>Can say that </a:t>
                </a:r>
                <a:r>
                  <a:rPr b="1"/>
                  <a:t>odds</a:t>
                </a:r>
                <a:r>
                  <a:rPr/>
                  <a:t> are the count of events in favor of an event vs. the count against the event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Flip a fair coin, odds of getting heads are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</m:t>
                    </m:r>
                  </m:oMath>
                </a14:m>
                <a:r>
                  <a:rPr/>
                  <a:t> (1 in 1)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Roll a single fair die your odds of rolling a 6 are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</m:oMath>
                </a14:m>
                <a:r>
                  <a:rPr/>
                  <a:t> (1 in 5), or 0.2</a:t>
                </a:r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is the relationship between odds and probability of an event?</a:t>
                </a:r>
              </a:p>
              <a:p>
                <a:pPr lvl="0"/>
                <a:r>
                  <a:rPr/>
                  <a:t>For some event with count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in a set of all outcomes with count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, and count of negative outcomes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A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:r>
                  <a:rPr/>
                  <a:t>$$P(A) = \frac{A}{S} = \frac{A}{A + (S - A)} = \frac{A}{A + B} = \frac{count\ in\ favor}{count\ in\ favor\ + count\ not\ in\ favor}\ \\
which\ implies\\
odds = A:(S-A)$$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For the fair coin flip, the odds are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</m:t>
                    </m:r>
                  </m:oMath>
                </a14:m>
                <a:r>
                  <a:rPr/>
                  <a:t>. So we can compute the probability of heads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H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 b="1"/>
                  <a:t>Example</a:t>
                </a:r>
                <a:r>
                  <a:rPr/>
                  <a:t> In statistics the </a:t>
                </a:r>
                <a:r>
                  <a:rPr b="1">
                    <a:hlinkClick r:id="rId2"/>
                  </a:rPr>
                  <a:t>odds ratio</a:t>
                </a:r>
                <a:r>
                  <a:rPr/>
                  <a:t>,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</m:num>
                      <m:den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p</m:t>
                        </m:r>
                      </m:den>
                    </m:f>
                  </m:oMath>
                </a14:m>
                <a:r>
                  <a:rPr/>
                  <a:t>, used to predict the response variable in logistic regression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Axioms of probability; for discrete distribution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0</m:t>
                      </m:r>
                      <m:r>
                        <m:rPr>
                          <m:sty m:val="p"/>
                        </m:rPr>
                        <m:t>&lt;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$$P(A\ \cup B) = P(A) + P(B)\\ if\ A \perp B$$</a:t>
                </a:r>
              </a:p>
              <a:p>
                <a:pPr lvl="0"/>
                <a:r>
                  <a:rPr/>
                  <a:t>Expectation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r>
                        <m:t>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Categorical distribution</a:t>
                </a:r>
              </a:p>
              <a:p>
                <a:pPr lvl="1"/>
                <a:r>
                  <a:rPr/>
                  <a:t>For outcome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we </a:t>
                </a:r>
                <a:r>
                  <a:rPr b="1"/>
                  <a:t>one hot encode</a:t>
                </a:r>
                <a:r>
                  <a:rPr/>
                  <a:t> the results as:</a:t>
                </a:r>
                <a:br/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rPr>
                              <m:sty m:val="b"/>
                            </m:rPr>
                            <m:t>e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</m:t>
                          </m:r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For a single trial the probabilities of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possible outcomes are expressed:</a:t>
                </a:r>
                <a:br/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Π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π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π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π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probability mass function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Π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Multivariate Normal distribution, parameterized by </a:t>
                </a:r>
                <a:r>
                  <a:rPr b="1"/>
                  <a:t>n-dimensional vector of locations</a:t>
                </a:r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rPr>
                            <m:sty m:val="b"/>
                          </m:rPr>
                          <m:t>μ</m:t>
                        </m:r>
                      </m:e>
                    </m:acc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x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dimensional </a:t>
                </a:r>
                <a:r>
                  <a:rPr b="1"/>
                  <a:t>covariance matrix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⃗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2</m:t>
                                      </m:r>
                                      <m:r>
                                        <m:t>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k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rPr>
                                      <m:sty m:val="b"/>
                                    </m:rPr>
                                    <m:t>Σ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acc>
                                    <m:accPr>
                                      <m:chr m:val="⃗"/>
                                    </m:accPr>
                                    <m:e>
                                      <m:r>
                                        <m:rPr>
                                          <m:sty m:val="b"/>
                                        </m:rPr>
                                        <m:t>x</m:t>
                                      </m:r>
                                    </m:e>
                                  </m:acc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</m:accPr>
                                    <m:e>
                                      <m:r>
                                        <m:rPr>
                                          <m:sty m:val="b"/>
                                        </m:rPr>
                                        <m:t>μ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t>T</m:t>
                              </m:r>
                            </m:sup>
                          </m:sSup>
                          <m:r>
                            <m:rPr>
                              <m:sty m:val="b"/>
                            </m:rPr>
                            <m:t>Σ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rPr>
                                      <m:sty m:val="b"/>
                                    </m:rPr>
                                    <m:t>μ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Types of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Discrete</a:t>
            </a:r>
          </a:p>
          <a:p>
            <a:pPr lvl="1"/>
            <a:r>
              <a:rPr/>
              <a:t>Model countable events</a:t>
            </a:r>
            <a:br/>
          </a:p>
          <a:p>
            <a:pPr lvl="1"/>
            <a:r>
              <a:rPr/>
              <a:t>Examples: count of people making a purchase, number of patients with disease,….</a:t>
            </a:r>
          </a:p>
          <a:p>
            <a:pPr lvl="1"/>
            <a:r>
              <a:rPr/>
              <a:t>Characterized by a </a:t>
            </a:r>
            <a:r>
              <a:rPr b="1"/>
              <a:t>probability mass function (PMF)</a:t>
            </a:r>
          </a:p>
          <a:p>
            <a:pPr lvl="0"/>
            <a:r>
              <a:rPr b="1"/>
              <a:t>Continuous</a:t>
            </a:r>
          </a:p>
          <a:p>
            <a:pPr lvl="1"/>
            <a:r>
              <a:rPr/>
              <a:t>Examples: temperature, velocity, price,…….</a:t>
            </a:r>
          </a:p>
          <a:p>
            <a:pPr lvl="1"/>
            <a:r>
              <a:rPr/>
              <a:t>Characterized by a </a:t>
            </a:r>
            <a:r>
              <a:rPr b="1"/>
              <a:t>probability density function (PDF)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Axioms of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discrete distributions, we can speak of a </a:t>
                </a:r>
                <a:r>
                  <a:rPr b="1"/>
                  <a:t>set of events</a:t>
                </a:r>
                <a:r>
                  <a:rPr/>
                  <a:t> within the </a:t>
                </a:r>
                <a:r>
                  <a:rPr b="1"/>
                  <a:t>sample space</a:t>
                </a:r>
                <a:r>
                  <a:rPr/>
                  <a:t> of all possible events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Probability for any set of events, A, is greater than 0 and less than or equal to 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0</m:t>
                      </m:r>
                      <m:r>
                        <m:rPr>
                          <m:sty m:val="p"/>
                        </m:rPr>
                        <m:t>≤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-342900" marL="342900">
                  <a:buAutoNum startAt="2" type="arabicPeriod"/>
                </a:pPr>
                <a:r>
                  <a:rPr/>
                  <a:t>The sum of the probability mass functions over the sample space must add to 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-342900" marL="342900">
                  <a:buAutoNum startAt="3" type="arabicPeriod"/>
                </a:pPr>
                <a:r>
                  <a:rPr/>
                  <a:t>If sets of events A and B are mutually exclusive, then the probability of either A and B is the probability of A plus the probability of B</a:t>
                </a:r>
              </a:p>
              <a:p>
                <a:pPr lvl="0" indent="0" marL="0">
                  <a:buNone/>
                </a:pPr>
                <a:r>
                  <a:rPr/>
                  <a:t>$$P(A\ \cup B) = P(A) + P(B)\\ if\ A \perp B$$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Axioms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these three axioms we can draw some useful conclusions</a:t>
            </a:r>
          </a:p>
          <a:p>
            <a:pPr lvl="0"/>
            <a:r>
              <a:rPr/>
              <a:t>Events which cannot occur have probability 0</a:t>
            </a:r>
          </a:p>
          <a:p>
            <a:pPr lvl="0"/>
            <a:r>
              <a:rPr/>
              <a:t>Events that must occur have probability 1</a:t>
            </a:r>
          </a:p>
          <a:p>
            <a:pPr lvl="0"/>
            <a:r>
              <a:rPr/>
              <a:t>Events must have a probability mass function between 0 and 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expect: discrete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value we should expect to find when we sample a random variable?</a:t>
                </a:r>
              </a:p>
              <a:p>
                <a:pPr lvl="0"/>
                <a:r>
                  <a:rPr/>
                  <a:t>This is the </a:t>
                </a:r>
                <a:r>
                  <a:rPr b="1"/>
                  <a:t>expected value</a:t>
                </a:r>
                <a:r>
                  <a:rPr/>
                  <a:t> or simply the </a:t>
                </a:r>
                <a:r>
                  <a:rPr b="1"/>
                  <a:t>expectation</a:t>
                </a:r>
              </a:p>
              <a:p>
                <a:pPr lvl="0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samples,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of a random variable probability mass function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the expected value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r>
                        <m:t>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How can we interpret expectation?</a:t>
                </a:r>
              </a:p>
              <a:p>
                <a:pPr lvl="0"/>
                <a:r>
                  <a:rPr/>
                  <a:t>Expectation is a probability weighted sum of the sample of the random variable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</m:oMath>
                </a14:m>
              </a:p>
              <a:p>
                <a:pPr lvl="0"/>
                <a:r>
                  <a:rPr/>
                  <a:t>By the second axiom of probability the weights must sum to 1.0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Expectation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Useful properties of expectation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relationship is linear in probability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expectation of the sum of two random variables,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is the sum of the expectations: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  <m:r>
                            <m:rPr>
                              <m:sty m:val="b"/>
                            </m:rPr>
                            <m:t>+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indent="-342900" marL="342900">
                  <a:buAutoNum startAt="3" type="arabicPeriod"/>
                </a:pPr>
                <a:r>
                  <a:rPr/>
                  <a:t>The expectation of an </a:t>
                </a:r>
                <a:r>
                  <a:rPr b="1"/>
                  <a:t>affine transformation</a:t>
                </a:r>
                <a:r>
                  <a:rPr/>
                  <a:t> of a random variable,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is an </a:t>
                </a:r>
                <a:r>
                  <a:rPr b="1"/>
                  <a:t>affine transformation</a:t>
                </a:r>
                <a:r>
                  <a:rPr/>
                  <a:t> of the expectation: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a</m:t>
                          </m:r>
                          <m:r>
                            <m:rPr>
                              <m:sty m:val="b"/>
                            </m:rPr>
                            <m:t> </m:t>
                          </m:r>
                          <m:r>
                            <m:rPr>
                              <m:sty m:val="b"/>
                            </m:rPr>
                            <m:t>X</m:t>
                          </m:r>
                          <m:r>
                            <m:rPr>
                              <m:sty m:val="b"/>
                            </m:rPr>
                            <m:t>+</m:t>
                          </m:r>
                          <m:r>
                            <m:rPr>
                              <m:sty m:val="b"/>
                            </m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 </m:t>
                      </m:r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</dc:title>
  <dc:creator>Steve Elston</dc:creator>
  <cp:keywords/>
  <dcterms:created xsi:type="dcterms:W3CDTF">2024-08-04T01:36:56Z</dcterms:created>
  <dcterms:modified xsi:type="dcterms:W3CDTF">2024-08-04T01:36:56Z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