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06" r:id="rId2"/>
    <p:sldId id="313" r:id="rId3"/>
    <p:sldId id="307" r:id="rId4"/>
    <p:sldId id="310" r:id="rId5"/>
    <p:sldId id="308" r:id="rId6"/>
    <p:sldId id="314" r:id="rId7"/>
    <p:sldId id="311" r:id="rId8"/>
    <p:sldId id="312" r:id="rId9"/>
    <p:sldId id="261" r:id="rId10"/>
    <p:sldId id="302" r:id="rId11"/>
    <p:sldId id="262" r:id="rId12"/>
    <p:sldId id="264" r:id="rId13"/>
    <p:sldId id="265" r:id="rId14"/>
    <p:sldId id="303" r:id="rId15"/>
    <p:sldId id="266" r:id="rId16"/>
    <p:sldId id="269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304" r:id="rId31"/>
    <p:sldId id="315" r:id="rId32"/>
    <p:sldId id="282" r:id="rId33"/>
    <p:sldId id="284" r:id="rId34"/>
    <p:sldId id="285" r:id="rId35"/>
    <p:sldId id="30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806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A1AA-8502-4342-9C4F-4F7467E21DC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12BD-C794-4714-BA9D-8C55482C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12BD-C794-4714-BA9D-8C55482C8D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twin" TargetMode="External"/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2924739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Sampling and Simulation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</a:t>
            </a:r>
            <a:r>
              <a:rPr lang="en-US" dirty="0"/>
              <a:t> </a:t>
            </a:r>
            <a:r>
              <a:rPr lang="en-US" b="1" dirty="0"/>
              <a:t>unbiased </a:t>
            </a:r>
            <a:r>
              <a:rPr lang="en-US" dirty="0"/>
              <a:t>and</a:t>
            </a:r>
            <a:r>
              <a:rPr dirty="0"/>
              <a:t> representative of the entire population</a:t>
            </a:r>
          </a:p>
          <a:p>
            <a:pPr lvl="1"/>
            <a:r>
              <a:rPr b="1" dirty="0"/>
              <a:t>Inferences on the sample </a:t>
            </a:r>
            <a:r>
              <a:rPr dirty="0"/>
              <a:t>say something about the population</a:t>
            </a:r>
          </a:p>
          <a:p>
            <a:pPr lvl="1"/>
            <a:r>
              <a:rPr dirty="0"/>
              <a:t>The sample must be </a:t>
            </a:r>
            <a:r>
              <a:rPr b="1" dirty="0"/>
              <a:t>randomly drawn </a:t>
            </a:r>
            <a:r>
              <a:rPr dirty="0"/>
              <a:t>from the population</a:t>
            </a:r>
          </a:p>
          <a:p>
            <a:pPr lvl="0"/>
            <a:r>
              <a:rPr dirty="0"/>
              <a:t>Sampling from distributions is the building block of </a:t>
            </a:r>
            <a:r>
              <a:rPr lang="en-US" dirty="0"/>
              <a:t>Monte Carlo </a:t>
            </a:r>
            <a:r>
              <a:rPr dirty="0"/>
              <a:t>simulation</a:t>
            </a:r>
          </a:p>
          <a:p>
            <a:pPr lvl="0"/>
            <a:r>
              <a:rPr dirty="0"/>
              <a:t>We will take up the topic of </a:t>
            </a:r>
            <a:r>
              <a:rPr b="1" dirty="0"/>
              <a:t>resampling</a:t>
            </a:r>
            <a:r>
              <a:rPr dirty="0"/>
              <a:t> </a:t>
            </a:r>
            <a:r>
              <a:rPr lang="en-US" dirty="0"/>
              <a:t>next week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  <a:r>
              <a:rPr lang="en-US" dirty="0"/>
              <a:t>s of Sampling from a Population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057029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T</a:t>
                      </a:r>
                      <a:r>
                        <a:rPr sz="1800" dirty="0"/>
                        <a:t>eams which qualify </a:t>
                      </a:r>
                      <a:r>
                        <a:rPr lang="en-US" sz="1800" dirty="0"/>
                        <a:t>from past </a:t>
                      </a:r>
                      <a:r>
                        <a:rPr sz="1800" dirty="0"/>
                        <a:t>season</a:t>
                      </a:r>
                      <a:r>
                        <a:rPr lang="en-US" sz="1800" dirty="0"/>
                        <a:t>s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national teams in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  <a:r>
              <a:rPr lang="en-US" dirty="0"/>
              <a:t> and machine learning models</a:t>
            </a:r>
            <a:endParaRPr dirty="0"/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</a:t>
            </a:r>
            <a:r>
              <a:rPr lang="en-US" dirty="0"/>
              <a:t>population</a:t>
            </a:r>
            <a:r>
              <a:rPr dirty="0"/>
              <a:t> distribution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</a:t>
                </a:r>
                <a:r>
                  <a:rPr sz="2000" b="1" dirty="0"/>
                  <a:t>statistic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</a:t>
                </a:r>
                <a:r>
                  <a:rPr lang="en-US" sz="2000" dirty="0"/>
                  <a:t>population </a:t>
                </a:r>
                <a:r>
                  <a:rPr sz="2000" dirty="0"/>
                  <a:t>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  <a:endParaRPr lang="en-US" sz="2000" b="1" dirty="0"/>
              </a:p>
              <a:p>
                <a:pPr lvl="0"/>
                <a:r>
                  <a:rPr lang="en-US" sz="2000" dirty="0"/>
                  <a:t>Example:</a:t>
                </a:r>
                <a:endParaRPr sz="2000" dirty="0"/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r>
                  <a:rPr lang="en-US" b="1" dirty="0"/>
                  <a:t>Frequentist statistics</a:t>
                </a:r>
                <a:r>
                  <a:rPr lang="en-US" dirty="0"/>
                  <a:t> built on the idea of randomly resampling the population distribution and recomputing a statistic</a:t>
                </a:r>
                <a:endParaRPr lang="en-US" b="1" dirty="0"/>
              </a:p>
              <a:p>
                <a:pPr lvl="1"/>
                <a:r>
                  <a:rPr lang="en-US" dirty="0"/>
                  <a:t>Example, we could repetitively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comprising the sampling distribution</a:t>
                </a:r>
              </a:p>
              <a:p>
                <a:pPr lvl="1"/>
                <a:r>
                  <a:rPr lang="en-US" dirty="0"/>
                  <a:t>Example, the parameters of a machine learning model have a sampling distribution</a:t>
                </a:r>
              </a:p>
              <a:p>
                <a:pPr lvl="1"/>
                <a:r>
                  <a:rPr dirty="0"/>
                  <a:t>In the frequentist world, </a:t>
                </a:r>
                <a:r>
                  <a:rPr b="1" dirty="0"/>
                  <a:t>statistical inferences </a:t>
                </a:r>
                <a:r>
                  <a:rPr dirty="0"/>
                  <a:t>are </a:t>
                </a:r>
                <a:r>
                  <a:rPr b="1" dirty="0"/>
                  <a:t>performed on the sampling distribution</a:t>
                </a:r>
              </a:p>
              <a:p>
                <a:pPr lvl="1"/>
                <a:r>
                  <a:rPr dirty="0"/>
                  <a:t>Sampling process</a:t>
                </a:r>
                <a:r>
                  <a:rPr lang="en-US" dirty="0"/>
                  <a:t>es</a:t>
                </a:r>
                <a:r>
                  <a:rPr dirty="0"/>
                  <a:t> must not bias the estimates of the statistic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r>
                  <a:rPr lang="en-US" sz="2400" dirty="0"/>
                  <a:t>Any </a:t>
                </a:r>
                <a:r>
                  <a:rPr lang="en-US" sz="2400" b="1" dirty="0"/>
                  <a:t>statistic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, we compute for the population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lang="ar-A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75658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331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computed from independent unbiased random samples converge to the population values as larger samples are used</a:t>
                </a:r>
              </a:p>
              <a:p>
                <a:pPr lvl="0"/>
                <a:r>
                  <a:rPr lang="en-US" dirty="0"/>
                  <a:t>Example, for a population, 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</a:t>
                </a:r>
                <a:r>
                  <a:rPr lang="en-US" b="1" dirty="0"/>
                  <a:t>the larger the sample the better the statistic converges to the population parameter</a:t>
                </a:r>
              </a:p>
              <a:p>
                <a:pPr lvl="0"/>
                <a:r>
                  <a:rPr lang="en-US" dirty="0"/>
                  <a:t>Weak law of large numbers applies to </a:t>
                </a:r>
                <a:r>
                  <a:rPr lang="en-US" dirty="0" err="1"/>
                  <a:t>estiamtes</a:t>
                </a:r>
                <a:r>
                  <a:rPr lang="en-US" dirty="0"/>
                  <a:t> of parameters of a machine learning model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33106"/>
              </a:xfrm>
              <a:blipFill>
                <a:blip r:embed="rId2"/>
                <a:stretch>
                  <a:fillRect l="-667" t="-2181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lang="en-US" dirty="0"/>
              <a:t>Can a</a:t>
            </a:r>
            <a:r>
              <a:rPr dirty="0"/>
              <a:t>ssume that </a:t>
            </a:r>
            <a:r>
              <a:rPr b="1" dirty="0"/>
              <a:t>larger samples are more representatives of the population </a:t>
            </a:r>
            <a:endParaRPr lang="en-US" b="1" dirty="0"/>
          </a:p>
          <a:p>
            <a:pPr lvl="0"/>
            <a:r>
              <a:rPr dirty="0"/>
              <a:t>Is foundation of </a:t>
            </a:r>
            <a:r>
              <a:rPr lang="en-US" dirty="0"/>
              <a:t>statistical</a:t>
            </a:r>
            <a:r>
              <a:rPr dirty="0"/>
              <a:t> theory</a:t>
            </a:r>
            <a:r>
              <a:rPr lang="en-US" dirty="0"/>
              <a:t> and </a:t>
            </a:r>
            <a:r>
              <a:rPr dirty="0"/>
              <a:t>modern computational methods</a:t>
            </a:r>
            <a:endParaRPr lang="en-US" dirty="0"/>
          </a:p>
          <a:p>
            <a:pPr lvl="1"/>
            <a:r>
              <a:rPr lang="en-US" dirty="0"/>
              <a:t>Monte Carlo 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lang="en-US" dirty="0"/>
              <a:t>Markov Chain </a:t>
            </a:r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</a:t>
            </a:r>
            <a:r>
              <a:rPr lang="en-US" dirty="0"/>
              <a:t>fail!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increases</a:t>
                </a:r>
                <a:endParaRPr sz="24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exploration (EDA)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nderstanding model fit and errors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 results and discoveries to colleagues.    </a:t>
            </a:r>
          </a:p>
        </p:txBody>
      </p:sp>
    </p:spTree>
    <p:extLst>
      <p:ext uri="{BB962C8B-B14F-4D97-AF65-F5344CB8AC3E}">
        <p14:creationId xmlns:p14="http://schemas.microsoft.com/office/powerpoint/2010/main" val="107452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</a:t>
            </a:r>
            <a:r>
              <a:rPr dirty="0"/>
              <a:t>mportance of</a:t>
            </a:r>
            <a:r>
              <a:rPr lang="en-US" dirty="0"/>
              <a:t> the</a:t>
            </a:r>
            <a:r>
              <a:rPr dirty="0"/>
              <a:t> CLT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641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some hypothesis tests</a:t>
                </a:r>
              </a:p>
              <a:p>
                <a:pPr lvl="0"/>
                <a:r>
                  <a:rPr lang="en-US" dirty="0"/>
                  <a:t>CLT applies to mean estimates of machine learning model parameters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64163"/>
              </a:xfrm>
              <a:blipFill>
                <a:blip r:embed="rId2"/>
                <a:stretch>
                  <a:fillRect l="-963" t="-222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lang="en-US" sz="2200" dirty="0"/>
              <a:t>distributions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</a:t>
                </a:r>
                <a:r>
                  <a:rPr lang="en-US" dirty="0"/>
                  <a:t>d</a:t>
                </a:r>
                <a:r>
                  <a:rPr dirty="0"/>
                  <a:t>is</a:t>
                </a:r>
                <a:r>
                  <a:rPr lang="en-US" dirty="0"/>
                  <a:t>tribution is</a:t>
                </a:r>
                <a:r>
                  <a:rPr dirty="0"/>
                  <a:t>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Standard Error and Convergence for a </a:t>
            </a:r>
            <a:r>
              <a:rPr lang="en-US" dirty="0"/>
              <a:t>Sample</a:t>
            </a:r>
            <a:r>
              <a:rPr dirty="0"/>
              <a:t>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we sampled from a Normal distribution, the sample mean converges to the population mean</a:t>
                </a:r>
              </a:p>
              <a:p>
                <a:pPr lvl="0"/>
                <a:r>
                  <a:rPr lang="en-US"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lang="en-US" dirty="0"/>
                  <a:t>Population has </a:t>
                </a:r>
                <a:r>
                  <a:rPr lang="en-US" b="1" dirty="0"/>
                  <a:t>standard deviation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empirical measure is known as the </a:t>
                </a:r>
                <a:r>
                  <a:rPr lang="en-US" b="1" dirty="0"/>
                  <a:t>standard error</a:t>
                </a:r>
                <a:r>
                  <a:rPr lang="en-US" dirty="0"/>
                  <a:t> of the sample mean</a:t>
                </a:r>
              </a:p>
              <a:p>
                <a:pPr lvl="1"/>
                <a:r>
                  <a:rPr lang="en-US"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Example, if you wish to halve the standard error, you will need a sample four times as large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Standard Error and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</a:t>
                </a:r>
                <a:r>
                  <a:rPr lang="en-US" dirty="0"/>
                  <a:t>population</a:t>
                </a:r>
                <a:r>
                  <a:rPr dirty="0"/>
                  <a:t> distribution, the sample mean converges to the population mean</a:t>
                </a:r>
              </a:p>
              <a:p>
                <a:pPr lvl="0"/>
                <a:r>
                  <a:rPr lang="en-US" dirty="0"/>
                  <a:t>By the CLT the sample distribution of the mean is Normal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There are a great number of possible sampling methods</a:t>
            </a:r>
            <a:r>
              <a:rPr lang="en-US" dirty="0"/>
              <a:t>, including</a:t>
            </a:r>
            <a:endParaRPr dirty="0"/>
          </a:p>
          <a:p>
            <a:pPr lvl="0"/>
            <a:r>
              <a:rPr b="1" dirty="0"/>
              <a:t>Bernoulli sampling</a:t>
            </a:r>
            <a:r>
              <a:rPr dirty="0"/>
              <a:t>, a foundation of random sampling</a:t>
            </a:r>
          </a:p>
          <a:p>
            <a:pPr lvl="0"/>
            <a:r>
              <a:rPr b="1" dirty="0"/>
              <a:t>Stratified sampling</a:t>
            </a:r>
            <a:r>
              <a:rPr dirty="0"/>
              <a:t>, </a:t>
            </a:r>
            <a:r>
              <a:rPr lang="en-US" dirty="0"/>
              <a:t>for sampling</a:t>
            </a:r>
            <a:r>
              <a:rPr dirty="0"/>
              <a:t> groups with different characteristics</a:t>
            </a:r>
          </a:p>
          <a:p>
            <a:pPr lvl="0"/>
            <a:r>
              <a:rPr b="1" dirty="0"/>
              <a:t>Cluster sampling</a:t>
            </a:r>
            <a:r>
              <a:rPr dirty="0"/>
              <a:t>, reduce</a:t>
            </a:r>
            <a:r>
              <a:rPr lang="en-US" dirty="0"/>
              <a:t>s</a:t>
            </a:r>
            <a:r>
              <a:rPr dirty="0"/>
              <a:t> cost of sampling</a:t>
            </a:r>
          </a:p>
          <a:p>
            <a:pPr lvl="0"/>
            <a:r>
              <a:rPr b="1" dirty="0"/>
              <a:t>Systematic sampling and convenience sampling</a:t>
            </a:r>
            <a:r>
              <a:rPr dirty="0"/>
              <a:t>, a slippery slope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  <a:r>
                  <a:rPr lang="en-US" dirty="0"/>
                  <a:t> with </a:t>
                </a:r>
                <a:r>
                  <a:rPr dirty="0"/>
                  <a:t>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sampled based on the </a:t>
                </a:r>
                <a:r>
                  <a:rPr b="1" dirty="0"/>
                  <a:t>outcome of a Bernoulli trial </a:t>
                </a:r>
                <a:r>
                  <a:rPr dirty="0"/>
                  <a:t>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 is to understand key, possibly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multidimensional, relationships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large complex data sets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in mind the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limits of human perception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aesthetics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project additional dimensions of complex data onto the 2-dimensional plot surface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91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Must</a:t>
            </a:r>
            <a:r>
              <a:rPr dirty="0"/>
              <a:t> ensure the quality of a packaging process so few packages are underweight</a:t>
            </a:r>
            <a:endParaRPr lang="en-US" dirty="0"/>
          </a:p>
          <a:p>
            <a:r>
              <a:rPr lang="en-US" dirty="0"/>
              <a:t>Population is all packages from the past, presence and future</a:t>
            </a:r>
            <a:endParaRPr dirty="0"/>
          </a:p>
          <a:p>
            <a:r>
              <a:rPr dirty="0"/>
              <a:t>Impractical to empty and weight the contents of every package</a:t>
            </a:r>
          </a:p>
          <a:p>
            <a:r>
              <a:rPr dirty="0"/>
              <a:t>Random Bernoulli sample packages from the production line and weigh contents with say p=0.0001, or 1 out of 10,000</a:t>
            </a:r>
          </a:p>
          <a:p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Why not systematically take every 10,000 box from the production line and weigh the contents?</a:t>
            </a:r>
          </a:p>
          <a:p>
            <a:r>
              <a:rPr lang="en-US" dirty="0"/>
              <a:t>Perhaps, there is a systematic problem with the processing machinery? </a:t>
            </a:r>
          </a:p>
          <a:p>
            <a:r>
              <a:rPr lang="en-US" dirty="0"/>
              <a:t>Only random sample can be unbiased  </a:t>
            </a:r>
          </a:p>
        </p:txBody>
      </p:sp>
    </p:spTree>
    <p:extLst>
      <p:ext uri="{BB962C8B-B14F-4D97-AF65-F5344CB8AC3E}">
        <p14:creationId xmlns:p14="http://schemas.microsoft.com/office/powerpoint/2010/main" val="668302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800" dirty="0"/>
                  <a:t>The population of 10000 samples from the standard Normal distribution</a:t>
                </a:r>
              </a:p>
              <a:p>
                <a:pPr lvl="0"/>
                <a:r>
                  <a:rPr sz="1800" dirty="0"/>
                  <a:t>The mean of each group should be close to 0.0:</a:t>
                </a:r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1800" dirty="0"/>
                  <a:t>The sample is divided between 4 groups</a:t>
                </a:r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1800" dirty="0"/>
                  <a:t>Probability of sampl</a:t>
                </a:r>
                <a:r>
                  <a:rPr lang="en-US" sz="1800" dirty="0"/>
                  <a:t>ing</a:t>
                </a:r>
                <a:r>
                  <a:rPr sz="1800" dirty="0"/>
                  <a:t>,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sz="1800">
                        <a:latin typeface="Cambria Math" panose="02040503050406030204" pitchFamily="18" charset="0"/>
                      </a:rPr>
                      <m:t>=</m:t>
                    </m:r>
                    <m:r>
                      <a:rPr sz="1800">
                        <a:latin typeface="Cambria Math" panose="02040503050406030204" pitchFamily="18" charset="0"/>
                      </a:rPr>
                      <m:t>0</m:t>
                    </m:r>
                    <m:r>
                      <a:rPr sz="1800">
                        <a:latin typeface="Cambria Math" panose="02040503050406030204" pitchFamily="18" charset="0"/>
                      </a:rPr>
                      <m:t>.</m:t>
                    </m:r>
                    <m:r>
                      <a:rPr sz="1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1800" dirty="0"/>
                  <a:t>Summary statistics are computed for each group</a:t>
                </a:r>
                <a:endParaRPr lang="en-US" sz="1800" dirty="0"/>
              </a:p>
              <a:p>
                <a:pPr lvl="0"/>
                <a:r>
                  <a:rPr lang="en-US" sz="1800" dirty="0"/>
                  <a:t>Note the sample size, SEs and CIs vary with group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  <a:blipFill>
                <a:blip r:embed="rId2"/>
                <a:stretch>
                  <a:fillRect l="-1377" t="-922" r="-2065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  <a:r>
              <a:rPr lang="en-US" dirty="0"/>
              <a:t>, for example</a:t>
            </a:r>
            <a:r>
              <a:rPr dirty="0"/>
              <a:t>:</a:t>
            </a:r>
          </a:p>
          <a:p>
            <a:r>
              <a:rPr dirty="0"/>
              <a:t>Pooling opinion by county and income group, where income groups and counties have significant differences in population</a:t>
            </a:r>
          </a:p>
          <a:p>
            <a:r>
              <a:rPr dirty="0"/>
              <a:t>Testing a drug which may have different effectiveness by sex and </a:t>
            </a:r>
            <a:r>
              <a:rPr lang="en-US" dirty="0"/>
              <a:t>age</a:t>
            </a:r>
            <a:r>
              <a:rPr dirty="0"/>
              <a:t> group</a:t>
            </a:r>
          </a:p>
          <a:p>
            <a:r>
              <a:rPr dirty="0"/>
              <a:t>Spectral characteristics of stars by type</a:t>
            </a:r>
            <a:endParaRPr lang="en-US" dirty="0"/>
          </a:p>
          <a:p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Notice the similar </a:t>
            </a:r>
            <a:r>
              <a:rPr lang="en-US" sz="2400" dirty="0" err="1"/>
              <a:t>Ses</a:t>
            </a:r>
            <a:r>
              <a:rPr lang="en-US" sz="2400" dirty="0"/>
              <a:t> and CIs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Define the clusters for the population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Randomly select the required number of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Sample from selected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</a:t>
            </a:r>
            <a:r>
              <a:rPr lang="en-US" sz="2000" dirty="0"/>
              <a:t>store </a:t>
            </a:r>
            <a:r>
              <a:rPr sz="2000" dirty="0"/>
              <a:t>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991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/>
              <a:t>Example, one can learn a lot from a good multi-dimensional plot not evident in simple statistical tables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857830"/>
            <a:ext cx="5301344" cy="3162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Vehicle weight has a </a:t>
            </a:r>
            <a:r>
              <a:rPr lang="en-US" sz="2200" b="1" dirty="0"/>
              <a:t>nonlinear relationship </a:t>
            </a:r>
            <a:r>
              <a:rPr lang="en-US" sz="2200" dirty="0"/>
              <a:t>with price</a:t>
            </a:r>
          </a:p>
          <a:p>
            <a:r>
              <a:rPr lang="en-US" sz="2200" dirty="0"/>
              <a:t>Heavier more expensive cars have larger engines </a:t>
            </a:r>
          </a:p>
          <a:p>
            <a:r>
              <a:rPr lang="en-US" sz="2200" dirty="0"/>
              <a:t>The diesel cars with turbochargers are expensive and heavy compared to conventional diesel cars</a:t>
            </a:r>
          </a:p>
          <a:p>
            <a:r>
              <a:rPr lang="en-US" sz="2200" dirty="0"/>
              <a:t>Turbo diesel cars are heavier for the price than typical gas cars</a:t>
            </a:r>
          </a:p>
          <a:p>
            <a:r>
              <a:rPr lang="en-US" sz="2200" dirty="0"/>
              <a:t>There are some expensive larger-engine mid-weight cars that appear to be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CF28D-2F5B-B908-34AD-F2E120C2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57" y="1584995"/>
            <a:ext cx="3225800" cy="3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4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Bernoulli sample</a:t>
            </a:r>
            <a:r>
              <a:rPr sz="2000" dirty="0"/>
              <a:t> </a:t>
            </a:r>
            <a:r>
              <a:rPr lang="en-US" sz="2000" dirty="0"/>
              <a:t>3 </a:t>
            </a:r>
            <a:r>
              <a:rPr sz="2000" dirty="0"/>
              <a:t>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</a:t>
            </a:r>
            <a:r>
              <a:rPr lang="en-US" sz="2000" dirty="0"/>
              <a:t>customers at store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There are many practical aspects of sampling.</a:t>
            </a:r>
          </a:p>
          <a:p>
            <a:pPr lvl="0"/>
            <a:r>
              <a:rPr dirty="0"/>
              <a:t>Random sampling is essential to the underlying assumptions of statistical inference</a:t>
            </a:r>
            <a:r>
              <a:rPr lang="en-US" dirty="0"/>
              <a:t> and machine learning</a:t>
            </a:r>
            <a:endParaRPr dirty="0"/>
          </a:p>
          <a:p>
            <a:pPr lvl="0"/>
            <a:r>
              <a:rPr dirty="0"/>
              <a:t>Whenever you are planning to sample data, make sure you have a clear sampling plan</a:t>
            </a:r>
          </a:p>
          <a:p>
            <a:pPr lvl="0"/>
            <a:r>
              <a:rPr dirty="0"/>
              <a:t>Know the number of clusters, strata, </a:t>
            </a:r>
            <a:r>
              <a:rPr lang="en-US" dirty="0"/>
              <a:t>and </a:t>
            </a:r>
            <a:r>
              <a:rPr dirty="0"/>
              <a:t>samples in advance</a:t>
            </a:r>
          </a:p>
          <a:p>
            <a:pPr lvl="0"/>
            <a:r>
              <a:rPr dirty="0"/>
              <a:t>Don’t just stop sampling when your desired result is achieved!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hlinkClick r:id="rId2"/>
              </a:rPr>
              <a:t>Monte Carlo s</a:t>
            </a:r>
            <a:r>
              <a:rPr b="1" dirty="0">
                <a:hlinkClick r:id="rId2"/>
              </a:rPr>
              <a:t>imulation</a:t>
            </a:r>
            <a:r>
              <a:rPr lang="en-US" b="1" dirty="0">
                <a:hlinkClick r:id="rId2"/>
              </a:rPr>
              <a:t>s</a:t>
            </a:r>
            <a:r>
              <a:rPr b="1" dirty="0">
                <a:hlinkClick r:id="rId2"/>
              </a:rPr>
              <a:t> </a:t>
            </a:r>
            <a:r>
              <a:rPr dirty="0"/>
              <a:t>enable data scientists to study the behavior of stochastic processes with complex probability distributions</a:t>
            </a:r>
          </a:p>
          <a:p>
            <a:pPr lvl="0"/>
            <a:r>
              <a:rPr dirty="0"/>
              <a:t>M</a:t>
            </a:r>
            <a:r>
              <a:rPr lang="en-US" dirty="0"/>
              <a:t>any</a:t>
            </a:r>
            <a:r>
              <a:rPr dirty="0"/>
              <a:t> real-world processes have complex distributions of </a:t>
            </a:r>
            <a:r>
              <a:rPr lang="en-US" dirty="0"/>
              <a:t>observed</a:t>
            </a:r>
            <a:r>
              <a:rPr dirty="0"/>
              <a:t> values</a:t>
            </a:r>
          </a:p>
          <a:p>
            <a:pPr lvl="0"/>
            <a:r>
              <a:rPr dirty="0"/>
              <a:t>Two main purposes of</a:t>
            </a:r>
            <a:r>
              <a:rPr lang="en-US" dirty="0"/>
              <a:t> Monte Carlo</a:t>
            </a:r>
            <a:r>
              <a:rPr dirty="0"/>
              <a:t>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  <a:endParaRPr lang="en-US" dirty="0"/>
          </a:p>
          <a:p>
            <a:r>
              <a:rPr lang="en-US" dirty="0"/>
              <a:t>Complex Monte Carlo simulations are a key component of </a:t>
            </a:r>
            <a:r>
              <a:rPr lang="en-US" b="1" dirty="0">
                <a:hlinkClick r:id="rId3"/>
              </a:rPr>
              <a:t>Digital twin models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As cheap computational power has become ubiquitous, </a:t>
            </a:r>
            <a:r>
              <a:rPr lang="en-US" dirty="0"/>
              <a:t>Monte Carlo </a:t>
            </a:r>
            <a:r>
              <a:rPr dirty="0"/>
              <a:t>simulation has become a widely used technique</a:t>
            </a:r>
          </a:p>
          <a:p>
            <a:pPr lvl="0"/>
            <a:r>
              <a:rPr dirty="0"/>
              <a:t>Simulations compute a large number of </a:t>
            </a:r>
            <a:r>
              <a:rPr lang="en-US" dirty="0"/>
              <a:t>samples</a:t>
            </a:r>
            <a:r>
              <a:rPr dirty="0"/>
              <a:t>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</a:t>
            </a:r>
            <a:r>
              <a:rPr lang="en-US" dirty="0"/>
              <a:t>by </a:t>
            </a:r>
            <a:r>
              <a:rPr lang="en-US" b="1" dirty="0"/>
              <a:t>Monte Carlo sampling</a:t>
            </a:r>
            <a:r>
              <a:rPr b="1" dirty="0"/>
              <a:t> probability distributions </a:t>
            </a:r>
            <a:r>
              <a:rPr dirty="0"/>
              <a:t>of the process model</a:t>
            </a:r>
          </a:p>
          <a:p>
            <a:pPr lvl="0"/>
            <a:r>
              <a:rPr dirty="0"/>
              <a:t>In many cases, realizations are computed </a:t>
            </a:r>
            <a:r>
              <a:rPr lang="en-US" dirty="0"/>
              <a:t>by sampling </a:t>
            </a:r>
            <a:r>
              <a:rPr dirty="0"/>
              <a:t>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You can find a short tutorial on Monte Carlo simulation 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</a:t>
            </a:r>
            <a:r>
              <a:rPr lang="en-US" dirty="0"/>
              <a:t>representation </a:t>
            </a:r>
            <a:r>
              <a:rPr dirty="0"/>
              <a:t>show</a:t>
            </a:r>
            <a:r>
              <a:rPr lang="en-US" dirty="0"/>
              <a:t>s</a:t>
            </a:r>
            <a:r>
              <a:rPr dirty="0"/>
              <a:t> independent</a:t>
            </a:r>
            <a:r>
              <a:rPr lang="en-US" dirty="0"/>
              <a:t> and</a:t>
            </a:r>
            <a:r>
              <a:rPr dirty="0"/>
              <a:t> conditionally dependent </a:t>
            </a:r>
            <a:r>
              <a:rPr lang="en-US" dirty="0"/>
              <a:t>variables</a:t>
            </a:r>
          </a:p>
          <a:p>
            <a:pPr lvl="0"/>
            <a:r>
              <a:rPr lang="en-US" dirty="0"/>
              <a:t>S</a:t>
            </a:r>
            <a:r>
              <a:rPr dirty="0"/>
              <a:t>hapes represent </a:t>
            </a:r>
            <a:r>
              <a:rPr lang="en-US" dirty="0"/>
              <a:t>different </a:t>
            </a:r>
            <a:r>
              <a:rPr dirty="0"/>
              <a:t>type</a:t>
            </a:r>
            <a:r>
              <a:rPr lang="en-US" dirty="0"/>
              <a:t>s</a:t>
            </a:r>
            <a:r>
              <a:rPr dirty="0"/>
              <a:t>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</a:t>
            </a:r>
            <a:r>
              <a:rPr lang="en-US" dirty="0"/>
              <a:t>from </a:t>
            </a:r>
            <a:r>
              <a:rPr lang="en-US" b="1" dirty="0"/>
              <a:t>parent nodes </a:t>
            </a:r>
            <a:r>
              <a:rPr dirty="0"/>
              <a:t>to</a:t>
            </a:r>
            <a:r>
              <a:rPr lang="en-US" dirty="0"/>
              <a:t> </a:t>
            </a:r>
            <a:r>
              <a:rPr lang="en-US" b="1" dirty="0"/>
              <a:t>dependent</a:t>
            </a:r>
            <a:r>
              <a:rPr b="1" dirty="0"/>
              <a:t> child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b="1" dirty="0"/>
              <a:t>directed acyclic graphical model or DAG</a:t>
            </a:r>
            <a:r>
              <a:rPr lang="en-US" dirty="0"/>
              <a:t> is an intuitive representation of a Monte Carlo simulation model</a:t>
            </a:r>
            <a:endParaRPr b="1" dirty="0"/>
          </a:p>
          <a:p>
            <a:pPr lvl="0"/>
            <a:r>
              <a:rPr b="1" dirty="0"/>
              <a:t>Probability distributions</a:t>
            </a:r>
            <a:r>
              <a:rPr dirty="0"/>
              <a:t>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</a:t>
            </a:r>
            <a:r>
              <a:rPr b="1" dirty="0"/>
              <a:t>parameters</a:t>
            </a:r>
            <a:r>
              <a:rPr dirty="0"/>
              <a:t> which must be</a:t>
            </a:r>
            <a:r>
              <a:rPr lang="en-US" dirty="0"/>
              <a:t> known or</a:t>
            </a:r>
            <a:r>
              <a:rPr dirty="0"/>
              <a:t>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</a:t>
            </a:r>
            <a:r>
              <a:rPr b="1" dirty="0"/>
              <a:t>deterministic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shown as </a:t>
            </a:r>
            <a:r>
              <a:rPr b="1" dirty="0"/>
              <a:t>rectangles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</a:t>
            </a:r>
            <a:r>
              <a:rPr lang="en-US" dirty="0"/>
              <a:t>e.g. </a:t>
            </a:r>
            <a:r>
              <a:rPr dirty="0"/>
              <a:t>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lang="en-US" b="1" dirty="0"/>
              <a:t>deterministic </a:t>
            </a:r>
            <a:r>
              <a:rPr b="1" dirty="0"/>
              <a:t>utility function</a:t>
            </a:r>
            <a:r>
              <a:rPr lang="en-US" b="1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1439" y="1459372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432015" y="4522713"/>
            <a:ext cx="599567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</a:t>
            </a:r>
            <a:r>
              <a:rPr lang="en-US" dirty="0"/>
              <a:t> acyclic</a:t>
            </a:r>
            <a:r>
              <a:rPr dirty="0"/>
              <a:t> graph of the </a:t>
            </a:r>
            <a:r>
              <a:rPr lang="en-US" dirty="0"/>
              <a:t>posterior </a:t>
            </a:r>
            <a:r>
              <a:rPr dirty="0"/>
              <a:t>distribution </a:t>
            </a:r>
            <a:r>
              <a:rPr lang="en-US" dirty="0"/>
              <a:t>of</a:t>
            </a:r>
            <a:r>
              <a:rPr dirty="0"/>
              <a:t> profit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</a:t>
            </a:r>
            <a:r>
              <a:rPr b="1" dirty="0"/>
              <a:t>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</a:t>
            </a:r>
            <a:r>
              <a:rPr b="1" dirty="0"/>
              <a:t>conditional</a:t>
            </a:r>
            <a:r>
              <a:rPr dirty="0"/>
              <a:t>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</a:t>
            </a:r>
            <a:r>
              <a:rPr b="1" dirty="0"/>
              <a:t>deterministically</a:t>
            </a:r>
            <a:r>
              <a:rPr dirty="0"/>
              <a:t> change the model parameters</a:t>
            </a:r>
          </a:p>
          <a:p>
            <a:pPr lvl="0"/>
            <a:r>
              <a:rPr b="1" dirty="0"/>
              <a:t>Utility node</a:t>
            </a:r>
            <a:r>
              <a:rPr lang="en-US" b="1" dirty="0"/>
              <a:t>s</a:t>
            </a:r>
            <a:r>
              <a:rPr dirty="0"/>
              <a:t> use a fixed </a:t>
            </a:r>
            <a:r>
              <a:rPr b="1" dirty="0"/>
              <a:t>deterministic</a:t>
            </a:r>
            <a:r>
              <a:rPr dirty="0"/>
              <a:t> </a:t>
            </a:r>
            <a:r>
              <a:rPr b="1" dirty="0"/>
              <a:t>formula</a:t>
            </a:r>
            <a:r>
              <a:rPr dirty="0"/>
              <a:t> to compute the value for each realization of the simulation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</a:t>
            </a:r>
            <a:r>
              <a:rPr lang="en-US" dirty="0"/>
              <a:t>end-to-end</a:t>
            </a:r>
            <a:r>
              <a:rPr dirty="0"/>
              <a:t> simulation each time you add a new functional component </a:t>
            </a:r>
            <a:r>
              <a:rPr dirty="0">
                <a:solidFill>
                  <a:srgbClr val="C00000"/>
                </a:solidFill>
              </a:rPr>
              <a:t>- </a:t>
            </a:r>
            <a:r>
              <a:rPr b="1" dirty="0">
                <a:solidFill>
                  <a:srgbClr val="C00000"/>
                </a:solidFill>
              </a:rPr>
              <a:t>avoid big bang integration!</a:t>
            </a:r>
            <a:endParaRPr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Monte Carlo s</a:t>
            </a:r>
            <a:r>
              <a:rPr dirty="0"/>
              <a:t>imulations are inherently stochastic, set a seed </a:t>
            </a:r>
            <a:r>
              <a:rPr lang="en-US" dirty="0"/>
              <a:t>so tests are </a:t>
            </a:r>
            <a:r>
              <a:rPr dirty="0"/>
              <a:t>repeatable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</a:t>
            </a:r>
            <a:r>
              <a:rPr lang="en-US" dirty="0"/>
              <a:t>large </a:t>
            </a:r>
            <a:r>
              <a:rPr dirty="0"/>
              <a:t>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matrices</a:t>
            </a:r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</a:t>
            </a:r>
            <a:r>
              <a:rPr lang="en-US" dirty="0"/>
              <a:t>required since </a:t>
            </a:r>
            <a:r>
              <a:rPr dirty="0"/>
              <a:t>we almost never have data on a</a:t>
            </a:r>
            <a:r>
              <a:rPr lang="en-US" dirty="0"/>
              <a:t>n entire </a:t>
            </a:r>
            <a:r>
              <a:rPr dirty="0"/>
              <a:t>population</a:t>
            </a:r>
          </a:p>
          <a:p>
            <a:pPr lvl="0"/>
            <a:r>
              <a:rPr dirty="0"/>
              <a:t>Sampling must be randomized to preclude biases</a:t>
            </a:r>
            <a:endParaRPr lang="en-US" dirty="0"/>
          </a:p>
          <a:p>
            <a:r>
              <a:rPr lang="en-US" dirty="0"/>
              <a:t>Inferences are made on the sample distribution, not the population distribution</a:t>
            </a:r>
            <a:endParaRPr dirty="0"/>
          </a:p>
          <a:p>
            <a:pPr lvl="0"/>
            <a:r>
              <a:rPr lang="en-US" dirty="0"/>
              <a:t>Statistics, including machine learning parameters, must be estimated from random </a:t>
            </a:r>
            <a:r>
              <a:rPr lang="en-US" dirty="0" err="1"/>
              <a:t>iid</a:t>
            </a:r>
            <a:r>
              <a:rPr lang="en-US" dirty="0"/>
              <a:t> samples  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  <a:endParaRPr lang="en-US" dirty="0"/>
          </a:p>
          <a:p>
            <a:pPr lvl="0"/>
            <a:r>
              <a:rPr lang="en-US" dirty="0"/>
              <a:t>The Central Limit Theorem assures us that errors of mean estimates are Normally distributed</a:t>
            </a:r>
            <a:endParaRPr dirty="0"/>
          </a:p>
          <a:p>
            <a:pPr lvl="0"/>
            <a:r>
              <a:rPr lang="en-US" dirty="0"/>
              <a:t>Monte Carlo s</a:t>
            </a:r>
            <a:r>
              <a:rPr dirty="0"/>
              <a:t>ampling from distribution</a:t>
            </a:r>
            <a:r>
              <a:rPr lang="en-US" dirty="0"/>
              <a:t>s</a:t>
            </a:r>
            <a:r>
              <a:rPr dirty="0"/>
              <a:t> is the building block 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highest median prices </a:t>
            </a:r>
            <a:r>
              <a:rPr lang="en-US" dirty="0"/>
              <a:t>per square foot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684AA-3B2D-E4BC-EB00-AB348943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71" y="1639826"/>
            <a:ext cx="6030687" cy="29648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741714"/>
            <a:ext cx="2467429" cy="339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1</a:t>
            </a:r>
            <a:r>
              <a:rPr lang="en-US" sz="2200" baseline="30000" dirty="0"/>
              <a:t>st</a:t>
            </a:r>
            <a:r>
              <a:rPr lang="en-US" sz="2200" dirty="0"/>
              <a:t> order regression line does not look like a good fit! </a:t>
            </a:r>
          </a:p>
          <a:p>
            <a:r>
              <a:rPr lang="en-US" sz="2200" dirty="0"/>
              <a:t>No simple statistical table will show this complexity</a:t>
            </a:r>
          </a:p>
        </p:txBody>
      </p:sp>
    </p:spTree>
    <p:extLst>
      <p:ext uri="{BB962C8B-B14F-4D97-AF65-F5344CB8AC3E}">
        <p14:creationId xmlns:p14="http://schemas.microsoft.com/office/powerpoint/2010/main" val="610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highest median prices</a:t>
            </a:r>
            <a:r>
              <a:rPr lang="en-US" dirty="0"/>
              <a:t> 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850571"/>
            <a:ext cx="2471057" cy="323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One can </a:t>
            </a:r>
            <a:r>
              <a:rPr lang="en-US" sz="2200" b="1" dirty="0"/>
              <a:t>objectively</a:t>
            </a:r>
            <a:r>
              <a:rPr lang="en-US" sz="2200" dirty="0"/>
              <a:t> say the relationship is not linear! </a:t>
            </a:r>
          </a:p>
          <a:p>
            <a:r>
              <a:rPr lang="en-US" sz="2200" dirty="0"/>
              <a:t>Next step could be to order by significant second order regression coefficients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79436-98F7-8DC0-BC30-19B9501F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7" y="1730829"/>
            <a:ext cx="6000008" cy="29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Next,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lowest</a:t>
            </a:r>
            <a:r>
              <a:rPr lang="en-US" dirty="0"/>
              <a:t> </a:t>
            </a:r>
            <a:r>
              <a:rPr lang="en-US" b="1" dirty="0"/>
              <a:t>median prices </a:t>
            </a:r>
            <a:r>
              <a:rPr lang="en-US" dirty="0"/>
              <a:t>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770744"/>
            <a:ext cx="2471057" cy="3316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Interesting! </a:t>
            </a:r>
          </a:p>
          <a:p>
            <a:r>
              <a:rPr lang="en-US" sz="1800" dirty="0"/>
              <a:t>The curvature is generally less in lower cost counties</a:t>
            </a:r>
          </a:p>
          <a:p>
            <a:r>
              <a:rPr lang="en-US" sz="1800" dirty="0"/>
              <a:t>One county actually has an inverted relationship</a:t>
            </a:r>
          </a:p>
          <a:p>
            <a:r>
              <a:rPr lang="en-US" sz="1800" dirty="0"/>
              <a:t>Perhaps a </a:t>
            </a:r>
            <a:r>
              <a:rPr lang="en-US" sz="1800" dirty="0" err="1"/>
              <a:t>congnostic</a:t>
            </a:r>
            <a:r>
              <a:rPr lang="en-US" sz="1800" dirty="0"/>
              <a:t> using population density will be enlightening?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7E51-47BC-5466-258C-A72C8A63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16" y="1901370"/>
            <a:ext cx="6004383" cy="29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  <a:r>
              <a:rPr lang="en-US" dirty="0"/>
              <a:t> to Sampling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Sampling </a:t>
            </a:r>
            <a:r>
              <a:rPr dirty="0"/>
              <a:t>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</a:t>
            </a:r>
            <a:r>
              <a:rPr b="1" dirty="0"/>
              <a:t>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</a:t>
            </a:r>
            <a:r>
              <a:rPr b="1" dirty="0"/>
              <a:t>standard error decreases </a:t>
            </a:r>
            <a:r>
              <a:rPr dirty="0"/>
              <a:t>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3055</Words>
  <Application>Microsoft Office PowerPoint</Application>
  <PresentationFormat>On-screen Show (16:9)</PresentationFormat>
  <Paragraphs>324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Review</vt:lpstr>
      <vt:lpstr>Review</vt:lpstr>
      <vt:lpstr>Review</vt:lpstr>
      <vt:lpstr>Introduction to Sampling</vt:lpstr>
      <vt:lpstr>Introduction</vt:lpstr>
      <vt:lpstr>Examples of Sampling from a Population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the CLT</vt:lpstr>
      <vt:lpstr>Example of CLT</vt:lpstr>
      <vt:lpstr>Example CLT</vt:lpstr>
      <vt:lpstr>Standard Error and Convergence for a Sample Distribution</vt:lpstr>
      <vt:lpstr>Standard Error and Convergence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114</cp:revision>
  <dcterms:created xsi:type="dcterms:W3CDTF">2024-08-13T02:55:50Z</dcterms:created>
  <dcterms:modified xsi:type="dcterms:W3CDTF">2024-09-18T21:43:49Z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