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03" r:id="rId29"/>
    <p:sldId id="301" r:id="rId30"/>
    <p:sldId id="367" r:id="rId31"/>
    <p:sldId id="368" r:id="rId32"/>
    <p:sldId id="370" r:id="rId33"/>
    <p:sldId id="293" r:id="rId34"/>
    <p:sldId id="294" r:id="rId35"/>
    <p:sldId id="295" r:id="rId36"/>
    <p:sldId id="296" r:id="rId37"/>
    <p:sldId id="371" r:id="rId38"/>
    <p:sldId id="297" r:id="rId39"/>
    <p:sldId id="298" r:id="rId40"/>
    <p:sldId id="372" r:id="rId41"/>
    <p:sldId id="373" r:id="rId42"/>
    <p:sldId id="300" r:id="rId43"/>
    <p:sldId id="304" r:id="rId44"/>
    <p:sldId id="305" r:id="rId45"/>
    <p:sldId id="306" r:id="rId46"/>
    <p:sldId id="308" r:id="rId47"/>
    <p:sldId id="374" r:id="rId48"/>
    <p:sldId id="375" r:id="rId49"/>
    <p:sldId id="376" r:id="rId50"/>
    <p:sldId id="377" r:id="rId51"/>
    <p:sldId id="312" r:id="rId52"/>
    <p:sldId id="378" r:id="rId53"/>
    <p:sldId id="379" r:id="rId54"/>
    <p:sldId id="319" r:id="rId55"/>
    <p:sldId id="335" r:id="rId56"/>
    <p:sldId id="336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0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mnibus_tes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en.wikipedia.org/wiki/Jarque%E2%80%93Bera_test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b="1" dirty="0"/>
                  <a:t>vector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dependent variables </a:t>
                </a:r>
                <a:r>
                  <a:rPr dirty="0"/>
                  <a:t>or labels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coefficients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dirty="0"/>
                  <a:t>is the vector representing</a:t>
                </a:r>
                <a:r>
                  <a:rPr lang="en-US" dirty="0"/>
                  <a:t> the</a:t>
                </a:r>
                <a:r>
                  <a:rPr dirty="0"/>
                  <a:t> </a:t>
                </a:r>
                <a:r>
                  <a:rPr lang="en-US" b="1" dirty="0"/>
                  <a:t>model residuals</a:t>
                </a:r>
                <a:endParaRPr b="1" dirty="0"/>
              </a:p>
              <a:p>
                <a:pPr lvl="1"/>
                <a:r>
                  <a:rPr lang="en-US" dirty="0"/>
                  <a:t>Vector of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</a:t>
                </a:r>
                <a:r>
                  <a:rPr lang="en-US" b="1" dirty="0"/>
                  <a:t>prediction errors</a:t>
                </a:r>
              </a:p>
              <a:p>
                <a:pPr lvl="1"/>
                <a:r>
                  <a:rPr dirty="0"/>
                  <a:t>Is </a:t>
                </a:r>
                <a:r>
                  <a:rPr b="1" dirty="0" err="1"/>
                  <a:t>iid</a:t>
                </a:r>
                <a:r>
                  <a:rPr b="1" dirty="0"/>
                  <a:t> Normally distributed</a:t>
                </a:r>
                <a:r>
                  <a:rPr lang="en-US" b="1" dirty="0"/>
                  <a:t> with 0 mean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766057"/>
              </a:xfrm>
              <a:blipFill>
                <a:blip r:embed="rId2"/>
                <a:stretch>
                  <a:fillRect l="-1111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Need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741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or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r="-889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predictor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8, Oct 24: Introduction to Linear Models</a:t>
            </a:r>
          </a:p>
          <a:p>
            <a:pPr lvl="0"/>
            <a:r>
              <a:rPr dirty="0"/>
              <a:t>Week 9, Oct 31: Linear Models Part 2 - Categorical data and nonlinear response models</a:t>
            </a:r>
          </a:p>
          <a:p>
            <a:pPr lvl="0"/>
            <a:r>
              <a:rPr dirty="0"/>
              <a:t>Week 10, Nov 7: Linear Models Part 3 - Regularization and sparse models</a:t>
            </a:r>
          </a:p>
          <a:p>
            <a:pPr lvl="0"/>
            <a:r>
              <a:rPr dirty="0"/>
              <a:t>Week 11, Nov14: Time Series Models</a:t>
            </a:r>
          </a:p>
          <a:p>
            <a:pPr lvl="0"/>
            <a:r>
              <a:rPr dirty="0"/>
              <a:t>Nov 18: Project proposal due</a:t>
            </a:r>
          </a:p>
          <a:p>
            <a:pPr lvl="0"/>
            <a:r>
              <a:rPr dirty="0"/>
              <a:t>Week12, Nov 23: Bayes MCMC methods</a:t>
            </a:r>
          </a:p>
          <a:p>
            <a:pPr lvl="0"/>
            <a:r>
              <a:rPr dirty="0"/>
              <a:t>Week 13, Nov 28: Hierarchical </a:t>
            </a:r>
            <a:r>
              <a:t>Bayesian models</a:t>
            </a:r>
            <a:endParaRPr dirty="0"/>
          </a:p>
          <a:p>
            <a:pPr lvl="0"/>
            <a:r>
              <a:rPr dirty="0"/>
              <a:t>Week 14, Dec 5: - More on time series? - No assignment</a:t>
            </a:r>
            <a:br>
              <a:rPr dirty="0"/>
            </a:br>
            <a:endParaRPr dirty="0"/>
          </a:p>
          <a:p>
            <a:pPr lvl="0"/>
            <a:r>
              <a:rPr dirty="0"/>
              <a:t>Dec 21: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We can use the </a:t>
                </a:r>
                <a:r>
                  <a:rPr b="1"/>
                  <a:t>Normal equations</a:t>
                </a:r>
              </a:p>
              <a:p>
                <a:pPr lvl="0"/>
                <a:r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lvl="0"/>
                <a:r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least squares and maximum likelihood?</a:t>
                </a:r>
              </a:p>
              <a:p>
                <a:pPr lvl="0"/>
                <a:r>
                  <a:rPr lang="en-US" sz="1600" dirty="0"/>
                  <a:t>First consider how the Normal likelihood 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length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17634"/>
              </a:xfrm>
              <a:blipFill>
                <a:blip r:embed="rId2"/>
                <a:stretch>
                  <a:fillRect l="-370"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Minimize sum of square errors to maximize log-likelihood</a:t>
                </a:r>
              </a:p>
              <a:p>
                <a:pPr lvl="0"/>
                <a:r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/>
              </a:p>
              <a:p>
                <a:pPr lvl="0"/>
                <a:r>
                  <a:t>Solving the above leads to the </a:t>
                </a:r>
                <a:r>
                  <a:rPr b="1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/>
              </a:p>
              <a:p>
                <a:pPr lvl="0"/>
                <a:r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it still requires 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specify the model formula with </a:t>
                </a:r>
                <a:r>
                  <a:rPr dirty="0" err="1"/>
                  <a:t>statsmodels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Use the S/R style model formula developed by </a:t>
                </a:r>
                <a:r>
                  <a:rPr dirty="0">
                    <a:hlinkClick r:id="rId2"/>
                  </a:rPr>
                  <a:t>Chambers and Hastie; Statistical Models in S (1992)</a:t>
                </a:r>
                <a:r>
                  <a:rPr dirty="0"/>
                  <a:t>.</a:t>
                </a:r>
              </a:p>
              <a:p>
                <a:pPr lvl="0"/>
                <a:r>
                  <a:rPr dirty="0"/>
                  <a:t>Uses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Example; dependent variable (dv) modeled by independent variables (var1) and its square, uses the</a:t>
                </a:r>
                <a:r>
                  <a:rPr lang="en-US" dirty="0"/>
                  <a:t> ‘literal’,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/>
                  <a:t>,</a:t>
                </a:r>
                <a:r>
                  <a:rPr dirty="0"/>
                  <a:t> operator 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How do we specify the model formula with </a:t>
                </a:r>
                <a:r>
                  <a:rPr sz="2200" dirty="0" err="1"/>
                  <a:t>statsmodels</a:t>
                </a:r>
                <a:r>
                  <a:rPr sz="2200" dirty="0"/>
                  <a:t>?</a:t>
                </a:r>
              </a:p>
              <a:p>
                <a:pPr lvl="0"/>
                <a:r>
                  <a:rPr sz="2200" dirty="0"/>
                  <a:t>Example; dependent variable (dv) is modeled by two independent variables (var1 and var2) and the </a:t>
                </a:r>
                <a:r>
                  <a:rPr sz="2200" b="1" dirty="0"/>
                  <a:t>interaction term</a:t>
                </a:r>
                <a:r>
                  <a:rPr sz="2200" dirty="0"/>
                  <a:t> with no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2000" dirty="0"/>
              </a:p>
              <a:p>
                <a:pPr lvl="0"/>
                <a:r>
                  <a:rPr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Fit the model using </a:t>
                </a:r>
                <a:r>
                  <a:rPr dirty="0" err="1"/>
                  <a:t>statsmodels.formula.api.ols</a:t>
                </a:r>
                <a:r>
                  <a:rPr dirty="0"/>
                  <a:t> with </a:t>
                </a:r>
                <a:r>
                  <a:rPr b="1" dirty="0"/>
                  <a:t>centered independent variable</a:t>
                </a:r>
                <a:r>
                  <a:rPr dirty="0"/>
                  <a:t> to create a linear model object</a:t>
                </a:r>
              </a:p>
              <a:p>
                <a:pPr lvl="0"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Center the independent variable   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sim_data.loc</a:t>
                </a:r>
                <a:r>
                  <a:rPr dirty="0">
                    <a:latin typeface="Courier"/>
                  </a:rPr>
                  <a:t>[:,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x_centered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np.subtract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, </a:t>
                </a:r>
                <a:r>
                  <a:rPr dirty="0" err="1">
                    <a:latin typeface="Courier"/>
                  </a:rPr>
                  <a:t>np.mean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sim_data.x</a:t>
                </a:r>
                <a:r>
                  <a:rPr dirty="0">
                    <a:latin typeface="Courier"/>
                  </a:rPr>
                  <a:t>))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Define the regression model and fit it to the data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ols_model_centered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smf.ols</a:t>
                </a:r>
                <a:r>
                  <a:rPr dirty="0">
                    <a:latin typeface="Courier"/>
                  </a:rPr>
                  <a:t>(formula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'y ~ 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x_centered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sim_data</a:t>
                </a:r>
                <a:r>
                  <a:rPr dirty="0">
                    <a:latin typeface="Courier"/>
                  </a:rPr>
                  <a:t>).fit()</a:t>
                </a:r>
                <a:br>
                  <a:rPr dirty="0"/>
                </a:b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## Print the model coefficient</a:t>
                </a:r>
                <a:br>
                  <a:rPr dirty="0"/>
                </a:br>
                <a:r>
                  <a:rPr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'Intercept = %4.3f  Slope = %4.3f'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%</a:t>
                </a:r>
                <a:r>
                  <a:rPr dirty="0">
                    <a:latin typeface="Courier"/>
                  </a:rPr>
                  <a:t> (ols_model_centered._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], ols_model_centered._</a:t>
                </a:r>
                <a:r>
                  <a:rPr dirty="0" err="1">
                    <a:latin typeface="Courier"/>
                  </a:rPr>
                  <a:t>results.params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Intercept = 6.022  Slope = 0.882</a:t>
                </a:r>
              </a:p>
              <a:p>
                <a:pPr lvl="0"/>
                <a:r>
                  <a:rPr dirty="0"/>
                  <a:t>We can now interpret this model</a:t>
                </a:r>
              </a:p>
              <a:p>
                <a:pPr lvl="1"/>
                <a:r>
                  <a:rPr dirty="0"/>
                  <a:t>Intercept is the mean of the dependent variable</a:t>
                </a:r>
              </a:p>
              <a:p>
                <a:pPr lvl="1"/>
                <a:r>
                  <a:rPr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dirty="0"/>
                  <a:t>Intercept is value of independent variable where independent </a:t>
                </a:r>
                <a:r>
                  <a:rPr dirty="0" err="1"/>
                  <a:t>varaibles</a:t>
                </a:r>
                <a:r>
                  <a:rPr dirty="0"/>
                  <a:t> 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May not even be in defined range of independent </a:t>
                </a:r>
                <a:r>
                  <a:rPr dirty="0" err="1"/>
                  <a:t>varaible</a:t>
                </a:r>
                <a:endParaRPr dirty="0"/>
              </a:p>
              <a:p>
                <a:pPr lvl="1"/>
                <a:r>
                  <a:rPr dirty="0"/>
                  <a:t>e.g. How can we interpret a </a:t>
                </a:r>
                <a:r>
                  <a:rPr dirty="0" err="1"/>
                  <a:t>negaive</a:t>
                </a:r>
                <a:r>
                  <a:rPr dirty="0"/>
                  <a:t> life expectancy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296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669867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355096"/>
                <a:ext cx="3710985" cy="3204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355096"/>
                <a:ext cx="3710985" cy="3204712"/>
              </a:xfrm>
              <a:prstGeom prst="rect">
                <a:avLst/>
              </a:prstGeom>
              <a:blipFill>
                <a:blip r:embed="rId3"/>
                <a:stretch>
                  <a:fillRect l="-1478" t="-1901" r="-1149" b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3710986" cy="68522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400" dirty="0"/>
              <a:t>Example </a:t>
            </a:r>
            <a:r>
              <a:rPr lang="en-US" sz="2400" dirty="0"/>
              <a:t>–</a:t>
            </a:r>
            <a:r>
              <a:rPr sz="2400" dirty="0"/>
              <a:t> </a:t>
            </a:r>
            <a:r>
              <a:rPr lang="en-US" sz="2400" dirty="0"/>
              <a:t>Fitting the Model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evaluating any machine learning model consider </a:t>
            </a:r>
            <a:r>
              <a:rPr b="1"/>
              <a:t>all evaluation methods available</a:t>
            </a:r>
          </a:p>
          <a:p>
            <a:pPr lvl="0"/>
            <a:r>
              <a:t>No one method is most important all of the time</a:t>
            </a:r>
          </a:p>
          <a:p>
            <a:pPr lvl="0"/>
            <a:r>
              <a:rPr b="1"/>
              <a:t>Different methods highlight different problems</a:t>
            </a:r>
            <a:r>
              <a:t> with your model</a:t>
            </a:r>
          </a:p>
          <a:p>
            <a:pPr lvl="0"/>
            <a:r>
              <a:t>Don’t forget to check that the </a:t>
            </a:r>
            <a:r>
              <a:rPr b="1"/>
              <a:t>model must make sense</a:t>
            </a:r>
            <a:r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Bayesian analysis is a contrast to frequentist methods</a:t>
            </a:r>
          </a:p>
          <a:p>
            <a:pPr lvl="0"/>
            <a:r>
              <a:t>The objective of Bayesian analysis is to compute a posterior distribution</a:t>
            </a:r>
            <a:br/>
            <a:endParaRPr/>
          </a:p>
          <a:p>
            <a:pPr lvl="0"/>
            <a:r>
              <a:t>Contrast with frequentist statistics; computing a point estimate and confidence interval from a sample</a:t>
            </a:r>
          </a:p>
          <a:p>
            <a:pPr lvl="0"/>
            <a:r>
              <a:t>Bayesian models allows expressing prior information in the form of a prior distribution</a:t>
            </a:r>
            <a:br/>
            <a:endParaRPr/>
          </a:p>
          <a:p>
            <a:pPr lvl="0"/>
            <a:r>
              <a:t>Selection of prior distributions can be performed in a number of ways</a:t>
            </a:r>
          </a:p>
          <a:p>
            <a:pPr lvl="0"/>
            <a:r>
              <a:t>The posterior distribution is said to quantify our current </a:t>
            </a:r>
            <a:r>
              <a:rPr b="1"/>
              <a:t>belief</a:t>
            </a:r>
            <a:br/>
            <a:endParaRPr/>
          </a:p>
          <a:p>
            <a:pPr lvl="0"/>
            <a:r>
              <a:t>We update beliefs based on additional data or evidence</a:t>
            </a:r>
            <a:br/>
            <a:endParaRPr/>
          </a:p>
          <a:p>
            <a:pPr lvl="0"/>
            <a:r>
              <a:t>A critical difference with frequentist models which must be computed from a complete sample</a:t>
            </a:r>
            <a:br/>
            <a:endParaRPr/>
          </a:p>
          <a:p>
            <a:pPr lvl="0"/>
            <a:r>
              <a:t>Inference can be performed on the posterior distribution by finding the maximum a postiori (MAP) value and a credible interval</a:t>
            </a:r>
          </a:p>
          <a:p>
            <a:pPr lvl="0"/>
            <a:r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Good model fit requires the</a:t>
                </a:r>
                <a:r>
                  <a:rPr dirty="0"/>
                  <a:t> residuals </a:t>
                </a:r>
                <a:r>
                  <a:rPr lang="en-US" dirty="0"/>
                  <a:t>to</a:t>
                </a:r>
                <a:r>
                  <a:rPr dirty="0"/>
                  <a:t> be </a:t>
                </a:r>
                <a:r>
                  <a:rPr b="1" dirty="0"/>
                  <a:t>homoscedastic</a:t>
                </a:r>
                <a:r>
                  <a:rPr dirty="0"/>
                  <a:t> with respect to the fitted values</a:t>
                </a:r>
              </a:p>
              <a:p>
                <a:pPr lvl="1"/>
                <a:r>
                  <a:rPr dirty="0"/>
                  <a:t>Homoscedastic residuals have constant variance </a:t>
                </a:r>
                <a:r>
                  <a:rPr lang="en-US" dirty="0"/>
                  <a:t>WRT the</a:t>
                </a:r>
                <a:r>
                  <a:rPr dirty="0"/>
                  <a:t> predicted values</a:t>
                </a:r>
              </a:p>
              <a:p>
                <a:pPr lvl="0"/>
                <a:r>
                  <a:rPr dirty="0"/>
                  <a:t>Any trend or structure in the residuals indicates a poor model fit</a:t>
                </a:r>
              </a:p>
              <a:p>
                <a:pPr lvl="1"/>
                <a:r>
                  <a:rPr lang="en-US" dirty="0"/>
                  <a:t>If </a:t>
                </a:r>
                <a:r>
                  <a:rPr dirty="0"/>
                  <a:t>variance is not constant and we say </a:t>
                </a:r>
                <a:r>
                  <a:rPr lang="en-US" dirty="0"/>
                  <a:t>the residuals</a:t>
                </a:r>
                <a:r>
                  <a:rPr dirty="0"/>
                  <a:t> are </a:t>
                </a:r>
                <a:r>
                  <a:rPr b="1" dirty="0"/>
                  <a:t>heteroskedastic</a:t>
                </a:r>
                <a:r>
                  <a:rPr dirty="0"/>
                  <a:t> </a:t>
                </a:r>
                <a:endParaRPr lang="en-US" dirty="0"/>
              </a:p>
              <a:p>
                <a:pPr lvl="1"/>
                <a:r>
                  <a:rPr dirty="0"/>
                  <a:t>Heteroskedastic residuals indicate that model has not incorporated all available information</a:t>
                </a:r>
                <a:r>
                  <a:rPr lang="en-US" dirty="0"/>
                  <a:t>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55151" cy="100444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247392"/>
            <a:ext cx="6199553" cy="28609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that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𝐸𝑥𝑝𝑙𝑎𝑖𝑛𝑒𝑑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𝑆𝑞𝑢𝑎𝑟𝑒𝑠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for a perfect model would behave as follows: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does not explain the data at all 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52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137920"/>
            <a:ext cx="1195647" cy="36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25633"/>
            <a:ext cx="1138843" cy="48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678432"/>
            <a:ext cx="1195647" cy="1904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at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dirty="0"/>
              <a:t>Bayesian view is also widely used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an hypothesis test on the likelihood ratio between the model and a null model</a:t>
                </a:r>
              </a:p>
              <a:p>
                <a:pPr lvl="0"/>
                <a:r>
                  <a:rPr lang="en-US" sz="2000" b="1" dirty="0"/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4"/>
                </a:endParaRPr>
              </a:p>
              <a:p>
                <a:pPr lvl="0"/>
                <a:r>
                  <a:rPr lang="en-US" sz="2000" b="1" dirty="0">
                    <a:hlinkClick r:id="rId4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/>
                  <a:t>Condition number</a:t>
                </a:r>
                <a:r>
                  <a:rPr lang="en-US" sz="2000" dirty="0"/>
                  <a:t> 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5"/>
                <a:stretch>
                  <a:fillRect l="-1263" t="-1657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sz="2900" dirty="0"/>
                  <a:t>We also can </a:t>
                </a:r>
                <a:r>
                  <a:rPr lang="en-US" sz="2900" dirty="0"/>
                  <a:t>use</a:t>
                </a:r>
                <a:r>
                  <a:rPr sz="2900" dirty="0"/>
                  <a:t> </a:t>
                </a:r>
                <a:r>
                  <a:rPr lang="en-US" sz="2900" b="1" dirty="0"/>
                  <a:t>machine learning </a:t>
                </a:r>
                <a:r>
                  <a:rPr sz="2900" b="1" dirty="0"/>
                  <a:t>error metrics</a:t>
                </a:r>
                <a:r>
                  <a:rPr lang="en-US" sz="2900" b="1" dirty="0"/>
                  <a:t>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  <a:endParaRPr sz="2900" b="1" dirty="0"/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root mean square error (RMSE)</a:t>
                </a:r>
                <a:r>
                  <a:rPr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(sqrt(</a:t>
                </a:r>
                <a:r>
                  <a:rPr sz="2000" dirty="0" err="1">
                    <a:latin typeface="Courier"/>
                  </a:rPr>
                  <a:t>np.</a:t>
                </a:r>
                <a:r>
                  <a:rPr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np.square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</a:t>
                </a:r>
                <a:r>
                  <a:rPr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2000" dirty="0">
                    <a:latin typeface="Courier"/>
                  </a:rPr>
                  <a:t> 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sim_data.shape</a:t>
                </a:r>
                <a:r>
                  <a:rPr sz="2000" dirty="0">
                    <a:latin typeface="Courier"/>
                  </a:rPr>
                  <a:t>[</a:t>
                </a:r>
                <a:r>
                  <a:rPr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sz="2900" dirty="0"/>
                  <a:t>The </a:t>
                </a:r>
                <a:r>
                  <a:rPr sz="2900" b="1" dirty="0"/>
                  <a:t>median absolute error (MAE)</a:t>
                </a:r>
                <a:r>
                  <a:rPr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sz="2900" dirty="0"/>
              </a:p>
              <a:p>
                <a:pPr lvl="0" indent="0">
                  <a:buNone/>
                </a:pP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sz="2000" dirty="0">
                    <a:latin typeface="Courier"/>
                  </a:rPr>
                  <a:t>.</a:t>
                </a:r>
                <a:r>
                  <a:rPr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np.median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np.absolute</a:t>
                </a:r>
                <a:r>
                  <a:rPr sz="2000" dirty="0">
                    <a:latin typeface="Courier"/>
                  </a:rPr>
                  <a:t>(</a:t>
                </a:r>
                <a:r>
                  <a:rPr sz="2000" dirty="0" err="1">
                    <a:latin typeface="Courier"/>
                  </a:rPr>
                  <a:t>sim_data.resids</a:t>
                </a:r>
                <a:r>
                  <a:rPr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sz="2900" dirty="0"/>
                  <a:t>And many more possibilities…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Lower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t>Building a model matrix for a more complex linear model is easy</a:t>
                </a:r>
              </a:p>
              <a:p>
                <a:pPr lvl="0"/>
                <a:r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We still seek the least squares solution</a:t>
                </a:r>
              </a:p>
              <a:p>
                <a:pPr lvl="0"/>
                <a:r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9A22EF-07E4-69BC-51FF-C0EF5313E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78362"/>
            <a:ext cx="5486400" cy="422357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 show a curve    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</a:t>
            </a:r>
            <a:r>
              <a:rPr lang="en-US" sz="2000" dirty="0" err="1"/>
              <a:t>fnot</a:t>
            </a:r>
            <a:r>
              <a:rPr lang="en-US" sz="2000" dirty="0"/>
              <a:t>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92776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927764" cy="3518297"/>
              </a:xfrm>
              <a:blipFill>
                <a:blip r:embed="rId2"/>
                <a:stretch>
                  <a:fillRect l="-1553" t="-1040" r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6951E3-14C7-5DEA-E2D1-5E182127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36" y="859682"/>
            <a:ext cx="4266128" cy="42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of great importance for models used for critical decisions</a:t>
            </a:r>
          </a:p>
          <a:p>
            <a:pPr lvl="1"/>
            <a:r>
              <a:rPr lang="en-US" dirty="0"/>
              <a:t>Complex and nonlinear model result in poor human intuition about expected response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for applications with human impact</a:t>
            </a:r>
          </a:p>
          <a:p>
            <a:pPr lvl="1"/>
            <a:r>
              <a:rPr dirty="0"/>
              <a:t>etc.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variable values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A7659DD-B7B3-4E93-72BA-601FE4F9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8214"/>
            <a:ext cx="4012254" cy="262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3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B266AC6-FE14-CA7F-356F-26A346398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674" y="2147003"/>
            <a:ext cx="4166598" cy="261707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481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82579"/>
            <a:ext cx="3755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229600" cy="1388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with a small second order effect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266AC6-FE14-CA7F-356F-26A34639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47003"/>
            <a:ext cx="4166598" cy="261707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511332" y="3903591"/>
            <a:ext cx="3887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E14DF5-1F8F-F807-B7F2-984768F4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48214"/>
            <a:ext cx="4012254" cy="26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Decreased Durban-Watson statistic indicates increased serial correlation of residuals</a:t>
            </a:r>
          </a:p>
          <a:p>
            <a:r>
              <a:rPr lang="en-US" sz="2000" dirty="0"/>
              <a:t>Increased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266AC6-FE14-CA7F-356F-26A34639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47003"/>
            <a:ext cx="4166598" cy="261707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197456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45756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580165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A33167D-773A-5E9F-DC9F-3C81B791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48214"/>
            <a:ext cx="4012254" cy="26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  <a:br>
              <a:rPr dirty="0"/>
            </a:br>
            <a:endParaRPr dirty="0"/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  <a:br>
              <a:rPr dirty="0"/>
            </a:br>
            <a:endParaRPr dirty="0"/>
          </a:p>
          <a:p>
            <a:pPr lvl="1"/>
            <a:r>
              <a:rPr dirty="0"/>
              <a:t>We do not want to have predictors with a large numeric range dominate training</a:t>
            </a:r>
            <a:br>
              <a:rPr dirty="0"/>
            </a:br>
            <a:endParaRPr dirty="0"/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  <a:br>
              <a:rPr dirty="0"/>
            </a:br>
            <a:endParaRPr dirty="0"/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 that attempt to predict the value of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Continuous numeric vs categorical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4043</Words>
  <Application>Microsoft Office PowerPoint</Application>
  <PresentationFormat>On-screen Show (16:9)</PresentationFormat>
  <Paragraphs>465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Courier</vt:lpstr>
      <vt:lpstr>Office Theme</vt:lpstr>
      <vt:lpstr>Introduction to Linear Models</vt:lpstr>
      <vt:lpstr>Welcome to the Second Half of CSCI E-83!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– Fitting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Linear Model Assumptions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56</cp:revision>
  <dcterms:created xsi:type="dcterms:W3CDTF">2024-08-16T02:31:51Z</dcterms:created>
  <dcterms:modified xsi:type="dcterms:W3CDTF">2024-09-23T21:56:11Z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