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9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5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301" r:id="rId22"/>
    <p:sldId id="276" r:id="rId23"/>
    <p:sldId id="302" r:id="rId24"/>
    <p:sldId id="277" r:id="rId25"/>
    <p:sldId id="278" r:id="rId26"/>
    <p:sldId id="279" r:id="rId27"/>
    <p:sldId id="280" r:id="rId28"/>
    <p:sldId id="300" r:id="rId29"/>
    <p:sldId id="303" r:id="rId30"/>
    <p:sldId id="281" r:id="rId31"/>
    <p:sldId id="282" r:id="rId32"/>
    <p:sldId id="283" r:id="rId3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4" d="100"/>
          <a:sy n="94" d="100"/>
        </p:scale>
        <p:origin x="710" y="4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09FAC-1BEC-4087-B676-5D9DDF25C61E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0234C-2B15-41C7-8B44-0762390C2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80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0234C-2B15-41C7-8B44-0762390C23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7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intro.org/data/index.php?data=hsb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Introduction to Nonparametric Bootstrap Methods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Bootstrap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9784"/>
            <a:ext cx="8229600" cy="632278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Rather than repeatedly resample the population, bootstrapping repeatedly resamples an original sample</a:t>
            </a:r>
          </a:p>
        </p:txBody>
      </p:sp>
      <p:pic>
        <p:nvPicPr>
          <p:cNvPr id="4" name="Picture 1" descr="../images/BootstrapDistributio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48756" y="1782062"/>
            <a:ext cx="5568043" cy="305300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1848756" y="4807856"/>
            <a:ext cx="6143171" cy="292949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Resampling estimate</a:t>
            </a:r>
            <a:r>
              <a:rPr lang="en-US" dirty="0"/>
              <a:t>s</a:t>
            </a:r>
            <a:r>
              <a:rPr dirty="0"/>
              <a:t> the bootstrap distribution of a statistic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One Sample </a:t>
            </a:r>
            <a:r>
              <a:rPr dirty="0"/>
              <a:t>Bootstrap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dirty="0"/>
              <a:t>The bootstrap distribution is </a:t>
            </a:r>
            <a:r>
              <a:rPr dirty="0"/>
              <a:t>accumulated</a:t>
            </a:r>
            <a:r>
              <a:rPr lang="en-US" dirty="0"/>
              <a:t> by this simple algorithm</a:t>
            </a:r>
            <a:r>
              <a:rPr dirty="0"/>
              <a:t>:</a:t>
            </a:r>
          </a:p>
          <a:p>
            <a:pPr marL="342900" lvl="0" indent="-342900">
              <a:buAutoNum type="arabicPeriod"/>
            </a:pPr>
            <a:r>
              <a:rPr lang="en-US" dirty="0"/>
              <a:t>From the n original observations, </a:t>
            </a:r>
            <a:r>
              <a:rPr b="1" dirty="0"/>
              <a:t>Bernoulli sample</a:t>
            </a:r>
            <a:r>
              <a:rPr lang="en-US" b="1" dirty="0"/>
              <a:t> with replacement</a:t>
            </a:r>
            <a:r>
              <a:rPr dirty="0"/>
              <a:t> </a:t>
            </a:r>
            <a:r>
              <a:rPr lang="en-US" dirty="0"/>
              <a:t>sample </a:t>
            </a:r>
            <a:r>
              <a:rPr dirty="0"/>
              <a:t>size n</a:t>
            </a:r>
            <a:endParaRPr lang="en-US" dirty="0"/>
          </a:p>
          <a:p>
            <a:pPr lvl="1"/>
            <a:r>
              <a:rPr b="1" dirty="0"/>
              <a:t>Resample is the same size as the original data sample</a:t>
            </a:r>
            <a:r>
              <a:rPr lang="en-US" b="1" dirty="0"/>
              <a:t>!</a:t>
            </a:r>
            <a:endParaRPr b="1" dirty="0"/>
          </a:p>
          <a:p>
            <a:pPr marL="342900" lvl="0" indent="-342900">
              <a:buAutoNum type="arabicPeriod"/>
            </a:pPr>
            <a:r>
              <a:rPr lang="en-US" dirty="0"/>
              <a:t>C</a:t>
            </a:r>
            <a:r>
              <a:rPr dirty="0"/>
              <a:t>ompute the statistic </a:t>
            </a:r>
            <a:r>
              <a:rPr lang="en-US" dirty="0"/>
              <a:t>from</a:t>
            </a:r>
            <a:r>
              <a:rPr dirty="0"/>
              <a:t> </a:t>
            </a:r>
            <a:r>
              <a:rPr lang="en-US" dirty="0"/>
              <a:t>the</a:t>
            </a:r>
            <a:r>
              <a:rPr dirty="0"/>
              <a:t> resample</a:t>
            </a:r>
          </a:p>
          <a:p>
            <a:pPr marL="342900" lvl="0" indent="-342900">
              <a:buAutoNum type="arabicPeriod"/>
            </a:pPr>
            <a:r>
              <a:rPr dirty="0"/>
              <a:t>Repeat steps 1 and 2 to accumulate the required number of bootstrap samples</a:t>
            </a:r>
            <a:r>
              <a:rPr lang="en-US" dirty="0"/>
              <a:t> of the statistic</a:t>
            </a:r>
            <a:endParaRPr dirty="0"/>
          </a:p>
          <a:p>
            <a:pPr marL="342900" lvl="0" indent="-342900">
              <a:buAutoNum type="arabicPeriod"/>
            </a:pPr>
            <a:r>
              <a:rPr dirty="0"/>
              <a:t>The mean of the </a:t>
            </a:r>
            <a:r>
              <a:rPr lang="en-US" dirty="0"/>
              <a:t>bootstrap distribution</a:t>
            </a:r>
            <a:r>
              <a:rPr dirty="0"/>
              <a:t> is the bootstrap point estimate of the statistic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D0B258A-9C65-4552-A7FC-F35801AA52B7}"/>
              </a:ext>
            </a:extLst>
          </p:cNvPr>
          <p:cNvSpPr/>
          <p:nvPr/>
        </p:nvSpPr>
        <p:spPr>
          <a:xfrm>
            <a:off x="6427470" y="715010"/>
            <a:ext cx="35814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11ACB8-4BBD-42CD-AE23-B486F34B9532}"/>
              </a:ext>
            </a:extLst>
          </p:cNvPr>
          <p:cNvSpPr/>
          <p:nvPr/>
        </p:nvSpPr>
        <p:spPr>
          <a:xfrm>
            <a:off x="327279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635CB6-C66D-41D6-9A5C-C8A719C5FE7B}"/>
              </a:ext>
            </a:extLst>
          </p:cNvPr>
          <p:cNvSpPr/>
          <p:nvPr/>
        </p:nvSpPr>
        <p:spPr>
          <a:xfrm>
            <a:off x="362331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119053-C88B-403C-B6B7-214BC7C96AC3}"/>
              </a:ext>
            </a:extLst>
          </p:cNvPr>
          <p:cNvSpPr/>
          <p:nvPr/>
        </p:nvSpPr>
        <p:spPr>
          <a:xfrm>
            <a:off x="397383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41DE35-10EA-415D-9EE6-FE4523A8CD65}"/>
              </a:ext>
            </a:extLst>
          </p:cNvPr>
          <p:cNvSpPr/>
          <p:nvPr/>
        </p:nvSpPr>
        <p:spPr>
          <a:xfrm>
            <a:off x="432435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2AE916-A022-45BD-940A-0E09E65A0837}"/>
              </a:ext>
            </a:extLst>
          </p:cNvPr>
          <p:cNvSpPr/>
          <p:nvPr/>
        </p:nvSpPr>
        <p:spPr>
          <a:xfrm>
            <a:off x="467487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CA27E7-5B7D-4FD5-88FC-99C7B30FA308}"/>
              </a:ext>
            </a:extLst>
          </p:cNvPr>
          <p:cNvSpPr/>
          <p:nvPr/>
        </p:nvSpPr>
        <p:spPr>
          <a:xfrm>
            <a:off x="502539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400B7B-1A9F-4E83-83AA-053A67F1372A}"/>
              </a:ext>
            </a:extLst>
          </p:cNvPr>
          <p:cNvSpPr/>
          <p:nvPr/>
        </p:nvSpPr>
        <p:spPr>
          <a:xfrm>
            <a:off x="537591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6D4A64-9A7D-444E-B202-218C576A42D5}"/>
              </a:ext>
            </a:extLst>
          </p:cNvPr>
          <p:cNvSpPr/>
          <p:nvPr/>
        </p:nvSpPr>
        <p:spPr>
          <a:xfrm>
            <a:off x="572643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5703B9-FB5C-4A03-8FA9-D4FB73A115CA}"/>
              </a:ext>
            </a:extLst>
          </p:cNvPr>
          <p:cNvSpPr/>
          <p:nvPr/>
        </p:nvSpPr>
        <p:spPr>
          <a:xfrm>
            <a:off x="607695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A5B78C-A979-49DC-9910-6E9DD08B766C}"/>
              </a:ext>
            </a:extLst>
          </p:cNvPr>
          <p:cNvSpPr/>
          <p:nvPr/>
        </p:nvSpPr>
        <p:spPr>
          <a:xfrm>
            <a:off x="643128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30C1F5-BC60-4158-BAC4-4CA93202E435}"/>
              </a:ext>
            </a:extLst>
          </p:cNvPr>
          <p:cNvSpPr/>
          <p:nvPr/>
        </p:nvSpPr>
        <p:spPr>
          <a:xfrm>
            <a:off x="327660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1F84E6-9E93-42B8-A2D9-CA0CD2CEE513}"/>
              </a:ext>
            </a:extLst>
          </p:cNvPr>
          <p:cNvSpPr/>
          <p:nvPr/>
        </p:nvSpPr>
        <p:spPr>
          <a:xfrm>
            <a:off x="362712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815593-695A-411A-832C-0C217918F4DF}"/>
              </a:ext>
            </a:extLst>
          </p:cNvPr>
          <p:cNvSpPr/>
          <p:nvPr/>
        </p:nvSpPr>
        <p:spPr>
          <a:xfrm>
            <a:off x="397764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84F1C4-41CD-4110-BC1C-85D363EDE975}"/>
              </a:ext>
            </a:extLst>
          </p:cNvPr>
          <p:cNvSpPr/>
          <p:nvPr/>
        </p:nvSpPr>
        <p:spPr>
          <a:xfrm>
            <a:off x="432816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9B55EA-85A2-4BFC-9685-F122B7266600}"/>
              </a:ext>
            </a:extLst>
          </p:cNvPr>
          <p:cNvSpPr/>
          <p:nvPr/>
        </p:nvSpPr>
        <p:spPr>
          <a:xfrm>
            <a:off x="467868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1B735A-8DE7-4971-A415-22BFFCDA3BDD}"/>
              </a:ext>
            </a:extLst>
          </p:cNvPr>
          <p:cNvSpPr/>
          <p:nvPr/>
        </p:nvSpPr>
        <p:spPr>
          <a:xfrm>
            <a:off x="502920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0554A8-72EB-4F1F-875C-384A68DC7B18}"/>
              </a:ext>
            </a:extLst>
          </p:cNvPr>
          <p:cNvSpPr/>
          <p:nvPr/>
        </p:nvSpPr>
        <p:spPr>
          <a:xfrm>
            <a:off x="537972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89C693-0C0D-4B31-A154-4DBC163E1D79}"/>
              </a:ext>
            </a:extLst>
          </p:cNvPr>
          <p:cNvSpPr/>
          <p:nvPr/>
        </p:nvSpPr>
        <p:spPr>
          <a:xfrm>
            <a:off x="573024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34E348-75E5-4387-84B4-C92119FD56CC}"/>
              </a:ext>
            </a:extLst>
          </p:cNvPr>
          <p:cNvSpPr/>
          <p:nvPr/>
        </p:nvSpPr>
        <p:spPr>
          <a:xfrm>
            <a:off x="608076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6B2448E-4EE8-4D49-8865-C9D2F172E71A}"/>
              </a:ext>
            </a:extLst>
          </p:cNvPr>
          <p:cNvSpPr/>
          <p:nvPr/>
        </p:nvSpPr>
        <p:spPr>
          <a:xfrm>
            <a:off x="643509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28B385-D56B-4A12-85ED-3368D96B109C}"/>
              </a:ext>
            </a:extLst>
          </p:cNvPr>
          <p:cNvSpPr/>
          <p:nvPr/>
        </p:nvSpPr>
        <p:spPr>
          <a:xfrm>
            <a:off x="328041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1F2E6A6-CE74-4ED7-9C00-9C12DCCD64F8}"/>
              </a:ext>
            </a:extLst>
          </p:cNvPr>
          <p:cNvSpPr/>
          <p:nvPr/>
        </p:nvSpPr>
        <p:spPr>
          <a:xfrm>
            <a:off x="363093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B1C684-DBC9-4688-93F0-D500CCA5FC59}"/>
              </a:ext>
            </a:extLst>
          </p:cNvPr>
          <p:cNvSpPr/>
          <p:nvPr/>
        </p:nvSpPr>
        <p:spPr>
          <a:xfrm>
            <a:off x="398145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4EA758-3DF4-4331-B39A-4A52086A9939}"/>
              </a:ext>
            </a:extLst>
          </p:cNvPr>
          <p:cNvSpPr/>
          <p:nvPr/>
        </p:nvSpPr>
        <p:spPr>
          <a:xfrm>
            <a:off x="433197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582C3C-C9E6-4196-B0F6-8564DAD14F8A}"/>
              </a:ext>
            </a:extLst>
          </p:cNvPr>
          <p:cNvSpPr/>
          <p:nvPr/>
        </p:nvSpPr>
        <p:spPr>
          <a:xfrm>
            <a:off x="468249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A2157F1-8F20-4AEC-989A-BFCC4A9AF95E}"/>
              </a:ext>
            </a:extLst>
          </p:cNvPr>
          <p:cNvSpPr/>
          <p:nvPr/>
        </p:nvSpPr>
        <p:spPr>
          <a:xfrm>
            <a:off x="503301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91D1051-6111-4A55-B64A-A01CC1E5B15B}"/>
              </a:ext>
            </a:extLst>
          </p:cNvPr>
          <p:cNvSpPr/>
          <p:nvPr/>
        </p:nvSpPr>
        <p:spPr>
          <a:xfrm>
            <a:off x="538353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E5913E-2B6B-40C7-8DFD-D988F72F4BCD}"/>
              </a:ext>
            </a:extLst>
          </p:cNvPr>
          <p:cNvSpPr/>
          <p:nvPr/>
        </p:nvSpPr>
        <p:spPr>
          <a:xfrm>
            <a:off x="573405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00CA6C-C5A7-4CB1-8631-E74CB5A83F89}"/>
              </a:ext>
            </a:extLst>
          </p:cNvPr>
          <p:cNvSpPr/>
          <p:nvPr/>
        </p:nvSpPr>
        <p:spPr>
          <a:xfrm>
            <a:off x="608457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806A1D4-544F-4051-97E5-5FC2321AEADA}"/>
              </a:ext>
            </a:extLst>
          </p:cNvPr>
          <p:cNvSpPr/>
          <p:nvPr/>
        </p:nvSpPr>
        <p:spPr>
          <a:xfrm>
            <a:off x="643890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C11D59B-3F05-4D21-88E9-8C7CE78B5B57}"/>
              </a:ext>
            </a:extLst>
          </p:cNvPr>
          <p:cNvSpPr/>
          <p:nvPr/>
        </p:nvSpPr>
        <p:spPr>
          <a:xfrm>
            <a:off x="328422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0B96A8A-880B-4759-A679-094A94D3D0B7}"/>
              </a:ext>
            </a:extLst>
          </p:cNvPr>
          <p:cNvSpPr/>
          <p:nvPr/>
        </p:nvSpPr>
        <p:spPr>
          <a:xfrm>
            <a:off x="363474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37D22A9-1B74-493A-8EBB-279C7E56CC71}"/>
              </a:ext>
            </a:extLst>
          </p:cNvPr>
          <p:cNvSpPr/>
          <p:nvPr/>
        </p:nvSpPr>
        <p:spPr>
          <a:xfrm>
            <a:off x="398526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EED5D9B-B302-4CDF-9343-0FA9EC923F2C}"/>
              </a:ext>
            </a:extLst>
          </p:cNvPr>
          <p:cNvSpPr/>
          <p:nvPr/>
        </p:nvSpPr>
        <p:spPr>
          <a:xfrm>
            <a:off x="433578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C6C8B99-5774-4C65-AFE0-07C287B423C3}"/>
              </a:ext>
            </a:extLst>
          </p:cNvPr>
          <p:cNvSpPr/>
          <p:nvPr/>
        </p:nvSpPr>
        <p:spPr>
          <a:xfrm>
            <a:off x="4668110" y="2498090"/>
            <a:ext cx="36871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7B02F84-6C93-43B7-816E-5F660567874C}"/>
              </a:ext>
            </a:extLst>
          </p:cNvPr>
          <p:cNvSpPr/>
          <p:nvPr/>
        </p:nvSpPr>
        <p:spPr>
          <a:xfrm>
            <a:off x="5025390" y="2498090"/>
            <a:ext cx="38014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C2358D-73EA-424C-82C8-E54BAE672955}"/>
              </a:ext>
            </a:extLst>
          </p:cNvPr>
          <p:cNvSpPr/>
          <p:nvPr/>
        </p:nvSpPr>
        <p:spPr>
          <a:xfrm>
            <a:off x="538734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B6C419A-68A4-4C11-A8FD-7134C42FC221}"/>
              </a:ext>
            </a:extLst>
          </p:cNvPr>
          <p:cNvSpPr/>
          <p:nvPr/>
        </p:nvSpPr>
        <p:spPr>
          <a:xfrm>
            <a:off x="573786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D61859E-556B-438E-A1CA-FCC1F8B07E85}"/>
              </a:ext>
            </a:extLst>
          </p:cNvPr>
          <p:cNvSpPr/>
          <p:nvPr/>
        </p:nvSpPr>
        <p:spPr>
          <a:xfrm>
            <a:off x="608838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BC149A9-A923-47DA-B5F8-2F9B27A49507}"/>
              </a:ext>
            </a:extLst>
          </p:cNvPr>
          <p:cNvSpPr/>
          <p:nvPr/>
        </p:nvSpPr>
        <p:spPr>
          <a:xfrm>
            <a:off x="643509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CA9430A-B28B-4ACA-A1BB-9F5791D6FA16}"/>
              </a:ext>
            </a:extLst>
          </p:cNvPr>
          <p:cNvSpPr/>
          <p:nvPr/>
        </p:nvSpPr>
        <p:spPr>
          <a:xfrm>
            <a:off x="3280409" y="3522980"/>
            <a:ext cx="366395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B60E113-1E09-4010-AE73-7FD057113A4B}"/>
              </a:ext>
            </a:extLst>
          </p:cNvPr>
          <p:cNvSpPr/>
          <p:nvPr/>
        </p:nvSpPr>
        <p:spPr>
          <a:xfrm>
            <a:off x="363093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937FFE-4DDD-4BA1-B0D2-462444F3DAD2}"/>
              </a:ext>
            </a:extLst>
          </p:cNvPr>
          <p:cNvSpPr/>
          <p:nvPr/>
        </p:nvSpPr>
        <p:spPr>
          <a:xfrm>
            <a:off x="398145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CF5EE00-40C5-4082-A4C1-9A1011E7B9AA}"/>
              </a:ext>
            </a:extLst>
          </p:cNvPr>
          <p:cNvSpPr/>
          <p:nvPr/>
        </p:nvSpPr>
        <p:spPr>
          <a:xfrm>
            <a:off x="433197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2DFD25C-8333-4191-8C07-AC89DB565A45}"/>
              </a:ext>
            </a:extLst>
          </p:cNvPr>
          <p:cNvSpPr/>
          <p:nvPr/>
        </p:nvSpPr>
        <p:spPr>
          <a:xfrm>
            <a:off x="468249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8A65E0-F0B8-47D2-B9B5-F729159D91A6}"/>
              </a:ext>
            </a:extLst>
          </p:cNvPr>
          <p:cNvSpPr/>
          <p:nvPr/>
        </p:nvSpPr>
        <p:spPr>
          <a:xfrm>
            <a:off x="503301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19E278-0BFD-43AE-939C-CB314A8BDA79}"/>
              </a:ext>
            </a:extLst>
          </p:cNvPr>
          <p:cNvSpPr/>
          <p:nvPr/>
        </p:nvSpPr>
        <p:spPr>
          <a:xfrm>
            <a:off x="538353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9AAE566-3BA5-475C-AC14-5B4B53923598}"/>
              </a:ext>
            </a:extLst>
          </p:cNvPr>
          <p:cNvSpPr/>
          <p:nvPr/>
        </p:nvSpPr>
        <p:spPr>
          <a:xfrm>
            <a:off x="573405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281C10-BBDE-4F79-8A8B-B7891C060486}"/>
              </a:ext>
            </a:extLst>
          </p:cNvPr>
          <p:cNvSpPr/>
          <p:nvPr/>
        </p:nvSpPr>
        <p:spPr>
          <a:xfrm>
            <a:off x="6076950" y="3522980"/>
            <a:ext cx="35814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82E8152-59F7-4CB7-9CC4-961C9A01A668}"/>
              </a:ext>
            </a:extLst>
          </p:cNvPr>
          <p:cNvSpPr txBox="1"/>
          <p:nvPr/>
        </p:nvSpPr>
        <p:spPr>
          <a:xfrm>
            <a:off x="7075172" y="715010"/>
            <a:ext cx="10445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Data 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B22AD04-9D80-4711-A446-93F9FC4E54EB}"/>
                  </a:ext>
                </a:extLst>
              </p:cNvPr>
              <p:cNvSpPr txBox="1"/>
              <p:nvPr/>
            </p:nvSpPr>
            <p:spPr>
              <a:xfrm>
                <a:off x="6789420" y="1295261"/>
                <a:ext cx="848721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350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35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en-US" sz="135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350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135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135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B22AD04-9D80-4711-A446-93F9FC4E5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420" y="1295261"/>
                <a:ext cx="848721" cy="300082"/>
              </a:xfrm>
              <a:prstGeom prst="rect">
                <a:avLst/>
              </a:prstGeom>
              <a:blipFill>
                <a:blip r:embed="rId2"/>
                <a:stretch>
                  <a:fillRect l="-7194" t="-2200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E7B1244-E8EA-4E83-A6A2-482E4B36BB00}"/>
                  </a:ext>
                </a:extLst>
              </p:cNvPr>
              <p:cNvSpPr txBox="1"/>
              <p:nvPr/>
            </p:nvSpPr>
            <p:spPr>
              <a:xfrm>
                <a:off x="6835861" y="1903730"/>
                <a:ext cx="773345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350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35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en-US" sz="135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350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135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135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E7B1244-E8EA-4E83-A6A2-482E4B36B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861" y="1903730"/>
                <a:ext cx="773345" cy="300082"/>
              </a:xfrm>
              <a:prstGeom prst="rect">
                <a:avLst/>
              </a:prstGeom>
              <a:blipFill>
                <a:blip r:embed="rId3"/>
                <a:stretch>
                  <a:fillRect l="-7087" t="-2200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616BD90-8884-4E86-A135-B4371B12ADD2}"/>
                  </a:ext>
                </a:extLst>
              </p:cNvPr>
              <p:cNvSpPr txBox="1"/>
              <p:nvPr/>
            </p:nvSpPr>
            <p:spPr>
              <a:xfrm>
                <a:off x="6789420" y="2482850"/>
                <a:ext cx="848721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350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35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en-US" sz="135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350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1350" b="1" i="1" dirty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1350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616BD90-8884-4E86-A135-B4371B12A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420" y="2482850"/>
                <a:ext cx="848721" cy="300082"/>
              </a:xfrm>
              <a:prstGeom prst="rect">
                <a:avLst/>
              </a:prstGeom>
              <a:blipFill>
                <a:blip r:embed="rId4"/>
                <a:stretch>
                  <a:fillRect l="-7194" t="-2200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2FCDB9B-A6BC-4E7E-A92F-D99DC7E49E98}"/>
                  </a:ext>
                </a:extLst>
              </p:cNvPr>
              <p:cNvSpPr txBox="1"/>
              <p:nvPr/>
            </p:nvSpPr>
            <p:spPr>
              <a:xfrm>
                <a:off x="6817082" y="3508871"/>
                <a:ext cx="792124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350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35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en-US" sz="135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350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135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</m:oMath>
                </a14:m>
                <a:endParaRPr lang="en-US" sz="1350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2FCDB9B-A6BC-4E7E-A92F-D99DC7E49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082" y="3508871"/>
                <a:ext cx="792124" cy="300082"/>
              </a:xfrm>
              <a:prstGeom prst="rect">
                <a:avLst/>
              </a:prstGeom>
              <a:blipFill>
                <a:blip r:embed="rId5"/>
                <a:stretch>
                  <a:fillRect l="-6923" t="-22449" b="-5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68D568D-04F8-4887-93B1-0001DB744903}"/>
                  </a:ext>
                </a:extLst>
              </p:cNvPr>
              <p:cNvSpPr txBox="1"/>
              <p:nvPr/>
            </p:nvSpPr>
            <p:spPr>
              <a:xfrm>
                <a:off x="4873624" y="3912152"/>
                <a:ext cx="1493520" cy="82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  <m:r>
                            <a:rPr lang="en-US" sz="1600" b="1" i="1" dirty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den>
                          </m:f>
                          <m:r>
                            <a:rPr lang="en-US" sz="16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600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1" i="1" dirty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b="1" i="1" dirty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  <m:sub>
                          <m:r>
                            <a:rPr lang="en-US" sz="16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68D568D-04F8-4887-93B1-0001DB744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624" y="3912152"/>
                <a:ext cx="1493520" cy="8265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70896E1-7002-463C-BAC6-16B2746AD944}"/>
              </a:ext>
            </a:extLst>
          </p:cNvPr>
          <p:cNvSpPr/>
          <p:nvPr/>
        </p:nvSpPr>
        <p:spPr>
          <a:xfrm>
            <a:off x="1690011" y="852171"/>
            <a:ext cx="1606274" cy="2813050"/>
          </a:xfrm>
          <a:custGeom>
            <a:avLst/>
            <a:gdLst>
              <a:gd name="connsiteX0" fmla="*/ 2108679 w 2117146"/>
              <a:gd name="connsiteY0" fmla="*/ 0 h 3750733"/>
              <a:gd name="connsiteX1" fmla="*/ 694746 w 2117146"/>
              <a:gd name="connsiteY1" fmla="*/ 173567 h 3750733"/>
              <a:gd name="connsiteX2" fmla="*/ 123246 w 2117146"/>
              <a:gd name="connsiteY2" fmla="*/ 715433 h 3750733"/>
              <a:gd name="connsiteX3" fmla="*/ 55512 w 2117146"/>
              <a:gd name="connsiteY3" fmla="*/ 3031067 h 3750733"/>
              <a:gd name="connsiteX4" fmla="*/ 787879 w 2117146"/>
              <a:gd name="connsiteY4" fmla="*/ 3585633 h 3750733"/>
              <a:gd name="connsiteX5" fmla="*/ 2117146 w 2117146"/>
              <a:gd name="connsiteY5" fmla="*/ 3750733 h 37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7146" h="3750733">
                <a:moveTo>
                  <a:pt x="2108679" y="0"/>
                </a:moveTo>
                <a:cubicBezTo>
                  <a:pt x="1567165" y="27164"/>
                  <a:pt x="1025651" y="54328"/>
                  <a:pt x="694746" y="173567"/>
                </a:cubicBezTo>
                <a:cubicBezTo>
                  <a:pt x="363841" y="292806"/>
                  <a:pt x="229785" y="239183"/>
                  <a:pt x="123246" y="715433"/>
                </a:cubicBezTo>
                <a:cubicBezTo>
                  <a:pt x="16707" y="1191683"/>
                  <a:pt x="-55260" y="2552700"/>
                  <a:pt x="55512" y="3031067"/>
                </a:cubicBezTo>
                <a:cubicBezTo>
                  <a:pt x="166284" y="3509434"/>
                  <a:pt x="444273" y="3465689"/>
                  <a:pt x="787879" y="3585633"/>
                </a:cubicBezTo>
                <a:cubicBezTo>
                  <a:pt x="1131485" y="3705577"/>
                  <a:pt x="1624315" y="3728155"/>
                  <a:pt x="2117146" y="375073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0A28B02F-B08D-40A4-80E0-EDE473EE4AF3}"/>
              </a:ext>
            </a:extLst>
          </p:cNvPr>
          <p:cNvSpPr/>
          <p:nvPr/>
        </p:nvSpPr>
        <p:spPr>
          <a:xfrm>
            <a:off x="2106931" y="855980"/>
            <a:ext cx="1162685" cy="1786890"/>
          </a:xfrm>
          <a:custGeom>
            <a:avLst/>
            <a:gdLst>
              <a:gd name="connsiteX0" fmla="*/ 2108679 w 2117146"/>
              <a:gd name="connsiteY0" fmla="*/ 0 h 3750733"/>
              <a:gd name="connsiteX1" fmla="*/ 694746 w 2117146"/>
              <a:gd name="connsiteY1" fmla="*/ 173567 h 3750733"/>
              <a:gd name="connsiteX2" fmla="*/ 123246 w 2117146"/>
              <a:gd name="connsiteY2" fmla="*/ 715433 h 3750733"/>
              <a:gd name="connsiteX3" fmla="*/ 55512 w 2117146"/>
              <a:gd name="connsiteY3" fmla="*/ 3031067 h 3750733"/>
              <a:gd name="connsiteX4" fmla="*/ 787879 w 2117146"/>
              <a:gd name="connsiteY4" fmla="*/ 3585633 h 3750733"/>
              <a:gd name="connsiteX5" fmla="*/ 2117146 w 2117146"/>
              <a:gd name="connsiteY5" fmla="*/ 3750733 h 37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7146" h="3750733">
                <a:moveTo>
                  <a:pt x="2108679" y="0"/>
                </a:moveTo>
                <a:cubicBezTo>
                  <a:pt x="1567165" y="27164"/>
                  <a:pt x="1025651" y="54328"/>
                  <a:pt x="694746" y="173567"/>
                </a:cubicBezTo>
                <a:cubicBezTo>
                  <a:pt x="363841" y="292806"/>
                  <a:pt x="229785" y="239183"/>
                  <a:pt x="123246" y="715433"/>
                </a:cubicBezTo>
                <a:cubicBezTo>
                  <a:pt x="16707" y="1191683"/>
                  <a:pt x="-55260" y="2552700"/>
                  <a:pt x="55512" y="3031067"/>
                </a:cubicBezTo>
                <a:cubicBezTo>
                  <a:pt x="166284" y="3509434"/>
                  <a:pt x="444273" y="3465689"/>
                  <a:pt x="787879" y="3585633"/>
                </a:cubicBezTo>
                <a:cubicBezTo>
                  <a:pt x="1131485" y="3705577"/>
                  <a:pt x="1624315" y="3728155"/>
                  <a:pt x="2117146" y="375073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4E106079-7E28-47A4-9677-BCC2B349DC33}"/>
              </a:ext>
            </a:extLst>
          </p:cNvPr>
          <p:cNvSpPr/>
          <p:nvPr/>
        </p:nvSpPr>
        <p:spPr>
          <a:xfrm>
            <a:off x="2433076" y="855980"/>
            <a:ext cx="847334" cy="1173480"/>
          </a:xfrm>
          <a:custGeom>
            <a:avLst/>
            <a:gdLst>
              <a:gd name="connsiteX0" fmla="*/ 2108679 w 2117146"/>
              <a:gd name="connsiteY0" fmla="*/ 0 h 3750733"/>
              <a:gd name="connsiteX1" fmla="*/ 694746 w 2117146"/>
              <a:gd name="connsiteY1" fmla="*/ 173567 h 3750733"/>
              <a:gd name="connsiteX2" fmla="*/ 123246 w 2117146"/>
              <a:gd name="connsiteY2" fmla="*/ 715433 h 3750733"/>
              <a:gd name="connsiteX3" fmla="*/ 55512 w 2117146"/>
              <a:gd name="connsiteY3" fmla="*/ 3031067 h 3750733"/>
              <a:gd name="connsiteX4" fmla="*/ 787879 w 2117146"/>
              <a:gd name="connsiteY4" fmla="*/ 3585633 h 3750733"/>
              <a:gd name="connsiteX5" fmla="*/ 2117146 w 2117146"/>
              <a:gd name="connsiteY5" fmla="*/ 3750733 h 37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7146" h="3750733">
                <a:moveTo>
                  <a:pt x="2108679" y="0"/>
                </a:moveTo>
                <a:cubicBezTo>
                  <a:pt x="1567165" y="27164"/>
                  <a:pt x="1025651" y="54328"/>
                  <a:pt x="694746" y="173567"/>
                </a:cubicBezTo>
                <a:cubicBezTo>
                  <a:pt x="363841" y="292806"/>
                  <a:pt x="229785" y="239183"/>
                  <a:pt x="123246" y="715433"/>
                </a:cubicBezTo>
                <a:cubicBezTo>
                  <a:pt x="16707" y="1191683"/>
                  <a:pt x="-55260" y="2552700"/>
                  <a:pt x="55512" y="3031067"/>
                </a:cubicBezTo>
                <a:cubicBezTo>
                  <a:pt x="166284" y="3509434"/>
                  <a:pt x="444273" y="3465689"/>
                  <a:pt x="787879" y="3585633"/>
                </a:cubicBezTo>
                <a:cubicBezTo>
                  <a:pt x="1131485" y="3705577"/>
                  <a:pt x="1624315" y="3728155"/>
                  <a:pt x="2117146" y="375073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0815CB88-60C6-4500-BFBB-AA4E88D3E5DB}"/>
              </a:ext>
            </a:extLst>
          </p:cNvPr>
          <p:cNvSpPr/>
          <p:nvPr/>
        </p:nvSpPr>
        <p:spPr>
          <a:xfrm>
            <a:off x="2787406" y="855980"/>
            <a:ext cx="478400" cy="579120"/>
          </a:xfrm>
          <a:custGeom>
            <a:avLst/>
            <a:gdLst>
              <a:gd name="connsiteX0" fmla="*/ 2108679 w 2117146"/>
              <a:gd name="connsiteY0" fmla="*/ 0 h 3750733"/>
              <a:gd name="connsiteX1" fmla="*/ 694746 w 2117146"/>
              <a:gd name="connsiteY1" fmla="*/ 173567 h 3750733"/>
              <a:gd name="connsiteX2" fmla="*/ 123246 w 2117146"/>
              <a:gd name="connsiteY2" fmla="*/ 715433 h 3750733"/>
              <a:gd name="connsiteX3" fmla="*/ 55512 w 2117146"/>
              <a:gd name="connsiteY3" fmla="*/ 3031067 h 3750733"/>
              <a:gd name="connsiteX4" fmla="*/ 787879 w 2117146"/>
              <a:gd name="connsiteY4" fmla="*/ 3585633 h 3750733"/>
              <a:gd name="connsiteX5" fmla="*/ 2117146 w 2117146"/>
              <a:gd name="connsiteY5" fmla="*/ 3750733 h 37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7146" h="3750733">
                <a:moveTo>
                  <a:pt x="2108679" y="0"/>
                </a:moveTo>
                <a:cubicBezTo>
                  <a:pt x="1567165" y="27164"/>
                  <a:pt x="1025651" y="54328"/>
                  <a:pt x="694746" y="173567"/>
                </a:cubicBezTo>
                <a:cubicBezTo>
                  <a:pt x="363841" y="292806"/>
                  <a:pt x="229785" y="239183"/>
                  <a:pt x="123246" y="715433"/>
                </a:cubicBezTo>
                <a:cubicBezTo>
                  <a:pt x="16707" y="1191683"/>
                  <a:pt x="-55260" y="2552700"/>
                  <a:pt x="55512" y="3031067"/>
                </a:cubicBezTo>
                <a:cubicBezTo>
                  <a:pt x="166284" y="3509434"/>
                  <a:pt x="444273" y="3465689"/>
                  <a:pt x="787879" y="3585633"/>
                </a:cubicBezTo>
                <a:cubicBezTo>
                  <a:pt x="1131485" y="3705577"/>
                  <a:pt x="1624315" y="3728155"/>
                  <a:pt x="2117146" y="375073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808ADB-2C45-4FE1-AC83-37C96760BE33}"/>
              </a:ext>
            </a:extLst>
          </p:cNvPr>
          <p:cNvSpPr txBox="1"/>
          <p:nvPr/>
        </p:nvSpPr>
        <p:spPr>
          <a:xfrm>
            <a:off x="2802572" y="992009"/>
            <a:ext cx="3314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s</a:t>
            </a:r>
            <a:r>
              <a:rPr lang="en-US" sz="1350" b="1" baseline="-25000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F6D3A7-4FA1-427A-8D09-2B49EA05253F}"/>
              </a:ext>
            </a:extLst>
          </p:cNvPr>
          <p:cNvSpPr txBox="1"/>
          <p:nvPr/>
        </p:nvSpPr>
        <p:spPr>
          <a:xfrm>
            <a:off x="2413212" y="1302316"/>
            <a:ext cx="3314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s</a:t>
            </a:r>
            <a:r>
              <a:rPr lang="en-US" sz="1350" b="1" baseline="-25000" dirty="0"/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52A0A3-64FF-4E11-8896-355837A6B8B5}"/>
              </a:ext>
            </a:extLst>
          </p:cNvPr>
          <p:cNvSpPr txBox="1"/>
          <p:nvPr/>
        </p:nvSpPr>
        <p:spPr>
          <a:xfrm>
            <a:off x="2074937" y="1665962"/>
            <a:ext cx="3314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s</a:t>
            </a:r>
            <a:r>
              <a:rPr lang="en-US" sz="1350" b="1" baseline="-25000" dirty="0"/>
              <a:t>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D953CD0-61E7-4949-99E7-25FA6650F121}"/>
              </a:ext>
            </a:extLst>
          </p:cNvPr>
          <p:cNvSpPr txBox="1"/>
          <p:nvPr/>
        </p:nvSpPr>
        <p:spPr>
          <a:xfrm>
            <a:off x="1679923" y="2120195"/>
            <a:ext cx="3314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s</a:t>
            </a:r>
            <a:r>
              <a:rPr lang="en-US" sz="1350" b="1" baseline="-25000" dirty="0"/>
              <a:t>b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E178D8A6-3CFA-48E1-8F1D-620454ACF21A}"/>
              </a:ext>
            </a:extLst>
          </p:cNvPr>
          <p:cNvSpPr/>
          <p:nvPr/>
        </p:nvSpPr>
        <p:spPr>
          <a:xfrm>
            <a:off x="1388864" y="852170"/>
            <a:ext cx="361951" cy="2987040"/>
          </a:xfrm>
          <a:prstGeom prst="lef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667568C-2F80-4FB8-A4A8-3AAB5565430B}"/>
              </a:ext>
            </a:extLst>
          </p:cNvPr>
          <p:cNvSpPr txBox="1"/>
          <p:nvPr/>
        </p:nvSpPr>
        <p:spPr>
          <a:xfrm>
            <a:off x="7681405" y="1910030"/>
            <a:ext cx="1416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 Mean</a:t>
            </a:r>
          </a:p>
          <a:p>
            <a:r>
              <a:rPr lang="en-US" sz="1600" b="1" dirty="0"/>
              <a:t>Estimates, x</a:t>
            </a:r>
            <a:r>
              <a:rPr lang="en-US" sz="1600" b="1" baseline="-25000" dirty="0"/>
              <a:t>i</a:t>
            </a:r>
            <a:r>
              <a:rPr lang="en-US" sz="1600" b="1" dirty="0"/>
              <a:t>, form bootstrap distribution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A284035-BAA5-4DA2-9BAF-BDFAE6545430}"/>
              </a:ext>
            </a:extLst>
          </p:cNvPr>
          <p:cNvSpPr txBox="1"/>
          <p:nvPr/>
        </p:nvSpPr>
        <p:spPr>
          <a:xfrm>
            <a:off x="132648" y="1665962"/>
            <a:ext cx="13113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 Bootstrap</a:t>
            </a:r>
          </a:p>
          <a:p>
            <a:r>
              <a:rPr lang="en-US" sz="1600" b="1" dirty="0"/>
              <a:t>Resamples with replacement, </a:t>
            </a:r>
            <a:r>
              <a:rPr lang="en-US" sz="1600" b="1" dirty="0" err="1"/>
              <a:t>s</a:t>
            </a:r>
            <a:r>
              <a:rPr lang="en-US" sz="1600" b="1" baseline="-25000" dirty="0" err="1"/>
              <a:t>i</a:t>
            </a:r>
            <a:endParaRPr lang="en-US" sz="1600" b="1" baseline="-25000" dirty="0"/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F1BF909A-F5B2-4195-97A7-F034BCAFD0A9}"/>
              </a:ext>
            </a:extLst>
          </p:cNvPr>
          <p:cNvSpPr/>
          <p:nvPr/>
        </p:nvSpPr>
        <p:spPr>
          <a:xfrm flipH="1">
            <a:off x="7172557" y="1214901"/>
            <a:ext cx="479936" cy="2697480"/>
          </a:xfrm>
          <a:prstGeom prst="lef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6A7F4E5-AB58-46C8-9890-D9B8011C7312}"/>
              </a:ext>
            </a:extLst>
          </p:cNvPr>
          <p:cNvSpPr txBox="1"/>
          <p:nvPr/>
        </p:nvSpPr>
        <p:spPr>
          <a:xfrm>
            <a:off x="3646804" y="4022986"/>
            <a:ext cx="1493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Bootstrap Mean Point Estimate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1756C-9BF9-9602-9575-36D18A6B2676}"/>
              </a:ext>
            </a:extLst>
          </p:cNvPr>
          <p:cNvSpPr txBox="1">
            <a:spLocks/>
          </p:cNvSpPr>
          <p:nvPr/>
        </p:nvSpPr>
        <p:spPr>
          <a:xfrm>
            <a:off x="457200" y="52571"/>
            <a:ext cx="8229600" cy="615277"/>
          </a:xfrm>
          <a:prstGeom prst="rect">
            <a:avLst/>
          </a:prstGeom>
        </p:spPr>
        <p:txBody>
          <a:bodyPr/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One Sample Bootstrap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D1ED38-93C5-1256-812E-5C40067FF7D0}"/>
              </a:ext>
            </a:extLst>
          </p:cNvPr>
          <p:cNvSpPr txBox="1"/>
          <p:nvPr/>
        </p:nvSpPr>
        <p:spPr>
          <a:xfrm>
            <a:off x="595086" y="4765040"/>
            <a:ext cx="8229600" cy="37846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Outline of bootstrap resampling algorithm to compute mean</a:t>
            </a:r>
          </a:p>
        </p:txBody>
      </p:sp>
    </p:spTree>
    <p:extLst>
      <p:ext uri="{BB962C8B-B14F-4D97-AF65-F5344CB8AC3E}">
        <p14:creationId xmlns:p14="http://schemas.microsoft.com/office/powerpoint/2010/main" val="4122226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err="1"/>
              <a:t>Propoerties</a:t>
            </a:r>
            <a:r>
              <a:rPr dirty="0"/>
              <a:t> of the Bootstrap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Properties of the nonparametric bootstrap</a:t>
            </a:r>
          </a:p>
          <a:p>
            <a:pPr lvl="0"/>
            <a:r>
              <a:rPr dirty="0"/>
              <a:t>By </a:t>
            </a:r>
            <a:r>
              <a:rPr b="1" dirty="0"/>
              <a:t>law of large numbers</a:t>
            </a:r>
            <a:r>
              <a:rPr dirty="0"/>
              <a:t>, bootstrap point estimate</a:t>
            </a:r>
            <a:r>
              <a:rPr lang="en-US" dirty="0"/>
              <a:t> of a statistic</a:t>
            </a:r>
            <a:r>
              <a:rPr dirty="0"/>
              <a:t> converges</a:t>
            </a:r>
            <a:r>
              <a:rPr lang="en-US" dirty="0"/>
              <a:t> to the population value</a:t>
            </a:r>
            <a:endParaRPr dirty="0"/>
          </a:p>
          <a:p>
            <a:pPr lvl="0"/>
            <a:r>
              <a:rPr dirty="0"/>
              <a:t>Larger number of resamples </a:t>
            </a:r>
            <a:r>
              <a:rPr lang="en-US" dirty="0"/>
              <a:t>gives better estimate of bootstrap distribution</a:t>
            </a:r>
            <a:endParaRPr dirty="0"/>
          </a:p>
          <a:p>
            <a:pPr lvl="0"/>
            <a:r>
              <a:rPr dirty="0" err="1"/>
              <a:t>Efrom</a:t>
            </a:r>
            <a:r>
              <a:rPr dirty="0"/>
              <a:t> and </a:t>
            </a:r>
            <a:r>
              <a:rPr dirty="0" err="1"/>
              <a:t>Tibshirani</a:t>
            </a:r>
            <a:r>
              <a:rPr dirty="0"/>
              <a:t> (1993) and Efron and </a:t>
            </a:r>
            <a:r>
              <a:rPr dirty="0" err="1"/>
              <a:t>Hasti</a:t>
            </a:r>
            <a:r>
              <a:rPr dirty="0"/>
              <a:t> (2016) recommend using at least 200 bootstrap samples for point estimates</a:t>
            </a:r>
          </a:p>
          <a:p>
            <a:pPr lvl="0"/>
            <a:r>
              <a:rPr lang="en-US" dirty="0"/>
              <a:t>More recently</a:t>
            </a:r>
            <a:r>
              <a:rPr dirty="0"/>
              <a:t> authors recommend a larger number (e.g. 1,000-</a:t>
            </a:r>
            <a:r>
              <a:rPr lang="en-US" dirty="0"/>
              <a:t>10</a:t>
            </a:r>
            <a:r>
              <a:rPr dirty="0"/>
              <a:t>,000) of resamples given low computer cost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Example; One Sample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00150"/>
            <a:ext cx="8581571" cy="377825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1600" dirty="0"/>
              <a:t>Use sample of standardized scores of high school students </a:t>
            </a:r>
            <a:endParaRPr lang="en-US" sz="1600" dirty="0"/>
          </a:p>
          <a:p>
            <a:pPr marL="0" lvl="0" indent="0">
              <a:buNone/>
            </a:pPr>
            <a:r>
              <a:rPr lang="en-US" sz="1600" dirty="0">
                <a:hlinkClick r:id="rId2"/>
              </a:rPr>
              <a:t>Dataset HSB2 is from the </a:t>
            </a:r>
            <a:r>
              <a:rPr lang="en-US" sz="1600" b="0" i="0" dirty="0">
                <a:solidFill>
                  <a:srgbClr val="3C4858"/>
                </a:solidFill>
                <a:effectLst/>
                <a:hlinkClick r:id="rId2"/>
              </a:rPr>
              <a:t>UCLA Institute for Digital Research &amp; Education - Statistical Consulting</a:t>
            </a:r>
            <a:r>
              <a:rPr sz="1400" dirty="0">
                <a:latin typeface="Courier"/>
              </a:rPr>
              <a:t>
## id </a:t>
            </a:r>
            <a:r>
              <a:rPr lang="en-US" sz="1400" dirty="0">
                <a:latin typeface="Courier"/>
              </a:rPr>
              <a:t>   female  race  </a:t>
            </a:r>
            <a:r>
              <a:rPr lang="en-US" sz="1400" dirty="0" err="1">
                <a:latin typeface="Courier"/>
              </a:rPr>
              <a:t>ses</a:t>
            </a:r>
            <a:r>
              <a:rPr lang="en-US" sz="1400" dirty="0">
                <a:latin typeface="Courier"/>
              </a:rPr>
              <a:t>  </a:t>
            </a:r>
            <a:r>
              <a:rPr lang="en-US" sz="1400" dirty="0" err="1">
                <a:latin typeface="Courier"/>
              </a:rPr>
              <a:t>schtyp</a:t>
            </a:r>
            <a:r>
              <a:rPr lang="en-US" sz="1400" dirty="0">
                <a:latin typeface="Courier"/>
              </a:rPr>
              <a:t>  prog  read  write  math  science  </a:t>
            </a:r>
            <a:r>
              <a:rPr lang="en-US" sz="1400" dirty="0" err="1">
                <a:latin typeface="Courier"/>
              </a:rPr>
              <a:t>socst</a:t>
            </a:r>
            <a:r>
              <a:rPr sz="1400" dirty="0">
                <a:latin typeface="Courier"/>
              </a:rPr>
              <a:t>                                                                
## 70        0     4    1       1     1    57     52    41       47     57
## 121       1     4    2       1     3    68     59    53       63     61
## 86        0     4    3       1     1    44     33    54       58     31
## 141       0     4    3       1     3    63     44    47       53     56
## 172       0     4    2       1     2    47     52    57       53     61
## 113       0     4    2       1     2    44     52    51       63     61
## 50        0     3    2       1     1    50     59    42       53     61
## 11        0     1    2       1     2    34     46    45       39     36
## 84        0     4    2       1     1    63     57    54       58     51
## 48        0     3    2       1     2    57     55    52       50     51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4143" y="4720772"/>
            <a:ext cx="5275944" cy="307919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2000" dirty="0"/>
              <a:t>Histogram of the math scores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09237DC-10F1-62B7-1EF8-600ABC3A3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2133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Example; One Sample Bootstrap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D8748F-FBBE-5882-F545-170CF7772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858" y="995387"/>
            <a:ext cx="5408318" cy="368017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Example; One Sample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3258"/>
            <a:ext cx="8229600" cy="3853542"/>
          </a:xfrm>
        </p:spPr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sz="3300" dirty="0"/>
              <a:t>Function to compute single sample bootstrap estimate of statistic</a:t>
            </a:r>
          </a:p>
          <a:p>
            <a:pPr lvl="0" indent="0">
              <a:buNone/>
            </a:pPr>
            <a:r>
              <a:rPr sz="2500" b="1" dirty="0">
                <a:solidFill>
                  <a:srgbClr val="007020"/>
                </a:solidFill>
                <a:latin typeface="Courier"/>
              </a:rPr>
              <a:t>def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bootstrap_statistic</a:t>
            </a:r>
            <a:r>
              <a:rPr sz="2500" dirty="0">
                <a:latin typeface="Courier"/>
              </a:rPr>
              <a:t>(x, b, statistic):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i="1" dirty="0">
                <a:solidFill>
                  <a:srgbClr val="60A0B0"/>
                </a:solidFill>
                <a:latin typeface="Courier"/>
              </a:rPr>
              <a:t>'''</a:t>
            </a:r>
            <a:br>
              <a:rPr sz="2500" dirty="0"/>
            </a:br>
            <a:r>
              <a:rPr sz="2500" i="1" dirty="0">
                <a:solidFill>
                  <a:srgbClr val="60A0B0"/>
                </a:solidFill>
                <a:latin typeface="Courier"/>
              </a:rPr>
              <a:t>    Function Computes b one-sample bootstrap estimates of data x</a:t>
            </a:r>
            <a:br>
              <a:rPr sz="2500" dirty="0"/>
            </a:br>
            <a:r>
              <a:rPr sz="2500" i="1" dirty="0">
                <a:solidFill>
                  <a:srgbClr val="60A0B0"/>
                </a:solidFill>
                <a:latin typeface="Courier"/>
              </a:rPr>
              <a:t>    using statistic function.  </a:t>
            </a:r>
            <a:br>
              <a:rPr sz="2500" dirty="0"/>
            </a:br>
            <a:r>
              <a:rPr sz="2500" i="1" dirty="0">
                <a:solidFill>
                  <a:srgbClr val="60A0B0"/>
                </a:solidFill>
                <a:latin typeface="Courier"/>
              </a:rPr>
              <a:t>    '''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dirty="0" err="1">
                <a:latin typeface="Courier"/>
              </a:rPr>
              <a:t>n_samps</a:t>
            </a:r>
            <a:r>
              <a:rPr sz="2500" dirty="0">
                <a:latin typeface="Courier"/>
              </a:rPr>
              <a:t> 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solidFill>
                  <a:srgbClr val="008000"/>
                </a:solidFill>
                <a:latin typeface="Courier"/>
              </a:rPr>
              <a:t>len</a:t>
            </a:r>
            <a:r>
              <a:rPr sz="2500" dirty="0">
                <a:latin typeface="Courier"/>
              </a:rPr>
              <a:t>(x)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dirty="0" err="1">
                <a:latin typeface="Courier"/>
              </a:rPr>
              <a:t>boot_vals</a:t>
            </a:r>
            <a:r>
              <a:rPr sz="2500" dirty="0">
                <a:latin typeface="Courier"/>
              </a:rPr>
              <a:t> 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>
                <a:latin typeface="Courier"/>
              </a:rPr>
              <a:t> []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sz="2500" dirty="0">
                <a:latin typeface="Courier"/>
              </a:rPr>
              <a:t> _ </a:t>
            </a:r>
            <a:r>
              <a:rPr sz="25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sz="2500" dirty="0">
                <a:latin typeface="Courier"/>
              </a:rPr>
              <a:t> </a:t>
            </a:r>
            <a:r>
              <a:rPr sz="2500" dirty="0">
                <a:solidFill>
                  <a:srgbClr val="008000"/>
                </a:solidFill>
                <a:latin typeface="Courier"/>
              </a:rPr>
              <a:t>range</a:t>
            </a:r>
            <a:r>
              <a:rPr sz="2500" dirty="0">
                <a:latin typeface="Courier"/>
              </a:rPr>
              <a:t>(b):</a:t>
            </a:r>
            <a:br>
              <a:rPr sz="2500" dirty="0"/>
            </a:br>
            <a:r>
              <a:rPr sz="2500" dirty="0">
                <a:latin typeface="Courier"/>
              </a:rPr>
              <a:t>        </a:t>
            </a:r>
            <a:r>
              <a:rPr sz="2500" i="1" dirty="0">
                <a:solidFill>
                  <a:srgbClr val="60A0B0"/>
                </a:solidFill>
                <a:latin typeface="Courier"/>
              </a:rPr>
              <a:t>## The heavy work is done here. The statistic is computed </a:t>
            </a:r>
            <a:br>
              <a:rPr sz="2500" dirty="0"/>
            </a:br>
            <a:r>
              <a:rPr sz="2500" dirty="0">
                <a:latin typeface="Courier"/>
              </a:rPr>
              <a:t>        </a:t>
            </a:r>
            <a:r>
              <a:rPr sz="2500" i="1" dirty="0">
                <a:solidFill>
                  <a:srgbClr val="60A0B0"/>
                </a:solidFill>
                <a:latin typeface="Courier"/>
              </a:rPr>
              <a:t>## using the bootstrap sample of the observations </a:t>
            </a:r>
            <a:br>
              <a:rPr sz="2500" dirty="0"/>
            </a:br>
            <a:r>
              <a:rPr sz="2500" dirty="0">
                <a:latin typeface="Courier"/>
              </a:rPr>
              <a:t>        </a:t>
            </a:r>
            <a:r>
              <a:rPr sz="2500" dirty="0" err="1">
                <a:latin typeface="Courier"/>
              </a:rPr>
              <a:t>boot_vals.append</a:t>
            </a:r>
            <a:r>
              <a:rPr sz="2500" dirty="0">
                <a:latin typeface="Courier"/>
              </a:rPr>
              <a:t>(statistic(</a:t>
            </a:r>
            <a:r>
              <a:rPr sz="2500" dirty="0" err="1">
                <a:latin typeface="Courier"/>
              </a:rPr>
              <a:t>nr.choice</a:t>
            </a:r>
            <a:r>
              <a:rPr sz="2500" dirty="0">
                <a:latin typeface="Courier"/>
              </a:rPr>
              <a:t>(x, size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 err="1">
                <a:latin typeface="Courier"/>
              </a:rPr>
              <a:t>n_samps</a:t>
            </a:r>
            <a:r>
              <a:rPr sz="2500" dirty="0">
                <a:latin typeface="Courier"/>
              </a:rPr>
              <a:t>, replace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>
                <a:solidFill>
                  <a:srgbClr val="19177C"/>
                </a:solidFill>
                <a:latin typeface="Courier"/>
              </a:rPr>
              <a:t>True</a:t>
            </a:r>
            <a:r>
              <a:rPr sz="2500" dirty="0">
                <a:latin typeface="Courier"/>
              </a:rPr>
              <a:t>)))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dirty="0" err="1">
                <a:latin typeface="Courier"/>
              </a:rPr>
              <a:t>boot_estimate</a:t>
            </a:r>
            <a:r>
              <a:rPr sz="2500" dirty="0">
                <a:latin typeface="Courier"/>
              </a:rPr>
              <a:t> 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np.mean</a:t>
            </a:r>
            <a:r>
              <a:rPr sz="2500" dirty="0">
                <a:latin typeface="Courier"/>
              </a:rPr>
              <a:t>(</a:t>
            </a:r>
            <a:r>
              <a:rPr sz="2500" dirty="0" err="1">
                <a:latin typeface="Courier"/>
              </a:rPr>
              <a:t>boot_vals</a:t>
            </a:r>
            <a:r>
              <a:rPr sz="2500" dirty="0">
                <a:latin typeface="Courier"/>
              </a:rPr>
              <a:t>)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dirty="0">
                <a:solidFill>
                  <a:srgbClr val="008000"/>
                </a:solidFill>
                <a:latin typeface="Courier"/>
              </a:rPr>
              <a:t>print</a:t>
            </a:r>
            <a:r>
              <a:rPr sz="2500" dirty="0">
                <a:latin typeface="Courier"/>
              </a:rPr>
              <a:t>(</a:t>
            </a:r>
            <a:r>
              <a:rPr sz="2500" dirty="0">
                <a:solidFill>
                  <a:srgbClr val="4070A0"/>
                </a:solidFill>
                <a:latin typeface="Courier"/>
              </a:rPr>
              <a:t>'Bootstrap point estimate = {:6.2f}'</a:t>
            </a:r>
            <a:r>
              <a:rPr sz="2500" dirty="0">
                <a:latin typeface="Courier"/>
              </a:rPr>
              <a:t>.</a:t>
            </a:r>
            <a:r>
              <a:rPr sz="2500" dirty="0">
                <a:solidFill>
                  <a:srgbClr val="008000"/>
                </a:solidFill>
                <a:latin typeface="Courier"/>
              </a:rPr>
              <a:t>format</a:t>
            </a:r>
            <a:r>
              <a:rPr sz="2500" dirty="0">
                <a:latin typeface="Courier"/>
              </a:rPr>
              <a:t>(</a:t>
            </a:r>
            <a:r>
              <a:rPr sz="2500" dirty="0" err="1">
                <a:latin typeface="Courier"/>
              </a:rPr>
              <a:t>boot_estimate</a:t>
            </a:r>
            <a:r>
              <a:rPr sz="2500" dirty="0">
                <a:latin typeface="Courier"/>
              </a:rPr>
              <a:t>))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sz="2500" dirty="0">
                <a:latin typeface="Courier"/>
              </a:rPr>
              <a:t>(</a:t>
            </a:r>
            <a:r>
              <a:rPr sz="2500" dirty="0" err="1">
                <a:latin typeface="Courier"/>
              </a:rPr>
              <a:t>boot_estimate</a:t>
            </a:r>
            <a:r>
              <a:rPr sz="2500" dirty="0">
                <a:latin typeface="Courier"/>
              </a:rPr>
              <a:t>, </a:t>
            </a:r>
            <a:r>
              <a:rPr sz="2500" dirty="0" err="1">
                <a:latin typeface="Courier"/>
              </a:rPr>
              <a:t>boot_vals</a:t>
            </a:r>
            <a:r>
              <a:rPr sz="2500" dirty="0">
                <a:latin typeface="Courier"/>
              </a:rPr>
              <a:t>)      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br>
              <a:rPr sz="2500" dirty="0"/>
            </a:br>
            <a:r>
              <a:rPr sz="2500" dirty="0" err="1">
                <a:latin typeface="Courier"/>
              </a:rPr>
              <a:t>bootstrap_mean_estimate</a:t>
            </a:r>
            <a:r>
              <a:rPr sz="2500" dirty="0">
                <a:latin typeface="Courier"/>
              </a:rPr>
              <a:t>, </a:t>
            </a:r>
            <a:r>
              <a:rPr sz="2500" dirty="0" err="1">
                <a:latin typeface="Courier"/>
              </a:rPr>
              <a:t>boot_means</a:t>
            </a:r>
            <a:r>
              <a:rPr sz="2500" dirty="0">
                <a:latin typeface="Courier"/>
              </a:rPr>
              <a:t> 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bootstrap_statistic</a:t>
            </a:r>
            <a:r>
              <a:rPr sz="2500" dirty="0">
                <a:latin typeface="Courier"/>
              </a:rPr>
              <a:t>(math, </a:t>
            </a:r>
            <a:r>
              <a:rPr sz="2500" dirty="0">
                <a:solidFill>
                  <a:srgbClr val="40A070"/>
                </a:solidFill>
                <a:latin typeface="Courier"/>
              </a:rPr>
              <a:t>200</a:t>
            </a:r>
            <a:r>
              <a:rPr sz="2500" dirty="0">
                <a:latin typeface="Courier"/>
              </a:rPr>
              <a:t>, </a:t>
            </a:r>
            <a:r>
              <a:rPr sz="2500" dirty="0" err="1">
                <a:latin typeface="Courier"/>
              </a:rPr>
              <a:t>np.mean</a:t>
            </a:r>
            <a:r>
              <a:rPr sz="2500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500" dirty="0">
                <a:latin typeface="Courier"/>
              </a:rPr>
              <a:t>## Bootstrap point estimate =  52.63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465" y="4234542"/>
            <a:ext cx="8719457" cy="52251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1800" dirty="0"/>
              <a:t>Distribution of 200</a:t>
            </a:r>
            <a:r>
              <a:rPr lang="en-US" sz="1800" dirty="0"/>
              <a:t>0</a:t>
            </a:r>
            <a:r>
              <a:rPr sz="1800" dirty="0"/>
              <a:t> bootstrap samples of mean estimate</a:t>
            </a:r>
            <a:r>
              <a:rPr lang="en-US" sz="1800" dirty="0"/>
              <a:t> of math scores</a:t>
            </a:r>
            <a:endParaRPr sz="1800" dirty="0"/>
          </a:p>
          <a:p>
            <a:pPr lvl="0" indent="0" algn="ctr">
              <a:buNone/>
            </a:pPr>
            <a:r>
              <a:rPr sz="1800" dirty="0">
                <a:latin typeface="Courier"/>
              </a:rPr>
              <a:t>## bootstrap point estimate =  52.6</a:t>
            </a:r>
            <a:r>
              <a:rPr lang="en-US" sz="1800" dirty="0">
                <a:latin typeface="Courier"/>
              </a:rPr>
              <a:t>4</a:t>
            </a:r>
            <a:endParaRPr sz="1800" dirty="0">
              <a:latin typeface="Courier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EB30360-01C1-D2FA-CC37-981BFFE18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2133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Example; One Sample Bootstrap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1EFF6F-5B50-409C-6503-98EE5F071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65" y="1054489"/>
            <a:ext cx="4546079" cy="30345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844C52-548F-D9D5-D557-60DEBE401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857" y="1101597"/>
            <a:ext cx="3957643" cy="29696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Bootstrap Confidence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05678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Percentile method </a:t>
                </a:r>
                <a:r>
                  <a:rPr lang="en-US" dirty="0"/>
                  <a:t>is a simple algorithm for computing bootstrap CIs</a:t>
                </a:r>
              </a:p>
              <a:p>
                <a:pPr lvl="0"/>
                <a:r>
                  <a:rPr lang="en-US" dirty="0"/>
                  <a:t>Two sided CI percentile method:</a:t>
                </a:r>
              </a:p>
              <a:p>
                <a:pPr marL="685800" lvl="1" indent="-342900">
                  <a:buAutoNum type="arabicPeriod"/>
                </a:pPr>
                <a:r>
                  <a:rPr lang="en-US" dirty="0"/>
                  <a:t>Define confidence level, </a:t>
                </a:r>
                <a:r>
                  <a:rPr lang="en-US" dirty="0" err="1"/>
                  <a:t>eg.</a:t>
                </a:r>
                <a:r>
                  <a:rPr lang="en-US" dirty="0"/>
                  <a:t> 95% 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05</m:t>
                    </m:r>
                  </m:oMath>
                </a14:m>
                <a:endParaRPr lang="en-US" dirty="0"/>
              </a:p>
              <a:p>
                <a:pPr marL="685800" lvl="1" indent="-342900">
                  <a:buAutoNum type="arabicPeriod"/>
                </a:pPr>
                <a:r>
                  <a:rPr lang="en-US" dirty="0"/>
                  <a:t>Sort b bootstrap samples,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:r>
                  <a:rPr lang="en-US" dirty="0"/>
                  <a:t>in ascending order</a:t>
                </a:r>
              </a:p>
              <a:p>
                <a:pPr marL="685800" lvl="1" indent="-342900">
                  <a:buAutoNum type="arabicPeriod"/>
                </a:pPr>
                <a:r>
                  <a:rPr lang="en-US" dirty="0"/>
                  <a:t>Lower CI index;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𝑙𝑜𝑤𝑒𝑟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𝑏</m:t>
                    </m:r>
                    <m:r>
                      <a:rPr lang="ar-AE"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𝛼</m:t>
                    </m:r>
                    <m:r>
                      <a:rPr lang="ar-AE">
                        <a:latin typeface="Cambria Math" panose="02040503050406030204" pitchFamily="18" charset="0"/>
                      </a:rPr>
                      <m:t>/</m:t>
                    </m:r>
                    <m:r>
                      <a:rPr lang="ar-AE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ar-AE" dirty="0"/>
              </a:p>
              <a:p>
                <a:pPr lvl="1">
                  <a:buAutoNum type="arabicPeriod"/>
                </a:pPr>
                <a:r>
                  <a:rPr lang="en-US" dirty="0"/>
                  <a:t>Upper CI index;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𝑢𝑝𝑝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𝑒𝑟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Percentile method is know to be biased</a:t>
                </a:r>
              </a:p>
              <a:p>
                <a:pPr lvl="1"/>
                <a:r>
                  <a:rPr lang="en-US" dirty="0"/>
                  <a:t>Bias correction methods available</a:t>
                </a:r>
              </a:p>
              <a:p>
                <a:pPr lvl="0"/>
                <a:r>
                  <a:rPr lang="en-US" dirty="0" err="1"/>
                  <a:t>Efrom</a:t>
                </a:r>
                <a:r>
                  <a:rPr lang="en-US" dirty="0"/>
                  <a:t> and </a:t>
                </a:r>
                <a:r>
                  <a:rPr lang="en-US" dirty="0" err="1"/>
                  <a:t>Tibshirani</a:t>
                </a:r>
                <a:r>
                  <a:rPr lang="en-US" dirty="0"/>
                  <a:t> (1993) and Efron and </a:t>
                </a:r>
                <a:r>
                  <a:rPr lang="en-US" dirty="0" err="1"/>
                  <a:t>Hasti</a:t>
                </a:r>
                <a:r>
                  <a:rPr lang="en-US" dirty="0"/>
                  <a:t> (2016) recommend using at least 2,000 bootstrap samples to estimate confidence intervals</a:t>
                </a:r>
              </a:p>
              <a:p>
                <a:pPr lvl="0"/>
                <a:r>
                  <a:rPr lang="en-US" dirty="0"/>
                  <a:t>Other authors recommend a larger number (e.g. 5,000-20,000) of resamples given low computer cost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05678"/>
              </a:xfrm>
              <a:blipFill>
                <a:blip r:embed="rId2"/>
                <a:stretch>
                  <a:fillRect l="-741" t="-2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Bootstrap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Bootstrap confidence intervals are known to be biased!</a:t>
            </a:r>
          </a:p>
          <a:p>
            <a:pPr lvl="0"/>
            <a:r>
              <a:rPr dirty="0"/>
              <a:t>Often bootstrap CIs are overly optimistic</a:t>
            </a:r>
          </a:p>
          <a:p>
            <a:pPr lvl="0"/>
            <a:r>
              <a:rPr dirty="0"/>
              <a:t>Bias can be significant for asymmetric distributions</a:t>
            </a:r>
          </a:p>
          <a:p>
            <a:pPr lvl="0"/>
            <a:r>
              <a:rPr dirty="0"/>
              <a:t>In practice, bias</a:t>
            </a:r>
            <a:r>
              <a:rPr lang="en-US" dirty="0"/>
              <a:t> correction</a:t>
            </a:r>
            <a:r>
              <a:rPr dirty="0"/>
              <a:t> </a:t>
            </a:r>
            <a:r>
              <a:rPr lang="en-US" dirty="0"/>
              <a:t>can be </a:t>
            </a:r>
            <a:r>
              <a:rPr dirty="0"/>
              <a:t>applied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i="1" dirty="0"/>
              <a:t>“There were others who had forced their way to the top from the lowest rung by the aid of their bootstraps.”</a:t>
            </a:r>
            <a:br>
              <a:rPr dirty="0"/>
            </a:br>
            <a:r>
              <a:rPr i="1" dirty="0"/>
              <a:t>James Joyce, ‘Ulysses’ 1922</a:t>
            </a:r>
          </a:p>
          <a:p>
            <a:pPr marL="0" lvl="0" indent="0">
              <a:buNone/>
            </a:pPr>
            <a:r>
              <a:rPr dirty="0"/>
              <a:t>Bootstrap and re-sampling methods are widely applicable statistical methods</a:t>
            </a:r>
          </a:p>
          <a:p>
            <a:pPr lvl="0"/>
            <a:r>
              <a:rPr dirty="0"/>
              <a:t>Resampling methods are products of the computer age</a:t>
            </a:r>
          </a:p>
          <a:p>
            <a:pPr lvl="0"/>
            <a:r>
              <a:rPr dirty="0"/>
              <a:t>Use computational resources un</a:t>
            </a:r>
            <a:r>
              <a:rPr lang="en-US" dirty="0"/>
              <a:t>availa</a:t>
            </a:r>
            <a:r>
              <a:rPr dirty="0"/>
              <a:t>ble </a:t>
            </a:r>
            <a:r>
              <a:rPr lang="en-US" dirty="0"/>
              <a:t>until late </a:t>
            </a:r>
            <a:r>
              <a:rPr dirty="0"/>
              <a:t>20th Century</a:t>
            </a:r>
          </a:p>
          <a:p>
            <a:pPr lvl="0"/>
            <a:r>
              <a:rPr dirty="0"/>
              <a:t>Repeatedly re-sampling the data </a:t>
            </a:r>
            <a:r>
              <a:rPr lang="en-US" dirty="0"/>
              <a:t>using</a:t>
            </a:r>
            <a:r>
              <a:rPr dirty="0"/>
              <a:t> nonparametric model relaxes some assumptions of classical statistical methods</a:t>
            </a:r>
          </a:p>
          <a:p>
            <a:pPr lvl="0"/>
            <a:r>
              <a:rPr dirty="0"/>
              <a:t>Re-sampling methods draw heavily on the law of large number</a:t>
            </a:r>
            <a:r>
              <a:rPr lang="en-US" dirty="0"/>
              <a:t>s</a:t>
            </a:r>
            <a:r>
              <a:rPr dirty="0"/>
              <a:t> and the central limit theorem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653970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Bootstrap distribution of </a:t>
            </a:r>
            <a:r>
              <a:rPr lang="en-US" sz="1800" dirty="0"/>
              <a:t>10</a:t>
            </a:r>
            <a:r>
              <a:rPr sz="1800" dirty="0"/>
              <a:t>000 mean estimates </a:t>
            </a:r>
            <a:r>
              <a:rPr lang="en-US" sz="1800" dirty="0"/>
              <a:t>of Math score </a:t>
            </a:r>
            <a:r>
              <a:rPr sz="1800" dirty="0"/>
              <a:t>with confidence intervals</a:t>
            </a:r>
          </a:p>
          <a:p>
            <a:pPr lvl="0" indent="0">
              <a:buNone/>
            </a:pPr>
            <a:r>
              <a:rPr sz="1800" dirty="0">
                <a:latin typeface="Courier"/>
              </a:rPr>
              <a:t>## bootstrap point estimate =  52.64</a:t>
            </a:r>
          </a:p>
          <a:p>
            <a:pPr lvl="0" indent="0">
              <a:buNone/>
            </a:pPr>
            <a:r>
              <a:rPr sz="1800" dirty="0">
                <a:latin typeface="Courier"/>
              </a:rPr>
              <a:t>## At alpha = 0.05, lower and upper bootstrap confidence intervals =  51.</a:t>
            </a:r>
            <a:r>
              <a:rPr lang="en-US" sz="1800" dirty="0">
                <a:latin typeface="Courier"/>
              </a:rPr>
              <a:t>38</a:t>
            </a:r>
            <a:r>
              <a:rPr sz="1800" dirty="0">
                <a:latin typeface="Courier"/>
              </a:rPr>
              <a:t>    53.9</a:t>
            </a:r>
            <a:r>
              <a:rPr lang="en-US" sz="1800" dirty="0">
                <a:latin typeface="Courier"/>
              </a:rPr>
              <a:t>6</a:t>
            </a:r>
            <a:endParaRPr sz="1800" dirty="0">
              <a:latin typeface="Courier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1BD3DB-53BB-E8A7-1936-2716879E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2133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Example; One Sample Bootstrap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276CF4-C540-B685-9C06-4091D3E55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206" y="1371445"/>
            <a:ext cx="4999794" cy="32850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653970" cy="386119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1800" dirty="0"/>
              <a:t>How can we interpret this result? </a:t>
            </a:r>
            <a:endParaRPr sz="1800" dirty="0"/>
          </a:p>
          <a:p>
            <a:pPr lvl="0" indent="0">
              <a:buNone/>
            </a:pPr>
            <a:r>
              <a:rPr sz="1800" dirty="0">
                <a:latin typeface="Courier"/>
              </a:rPr>
              <a:t>## bootstrap point estimate =  52.64</a:t>
            </a:r>
          </a:p>
          <a:p>
            <a:pPr lvl="0" indent="0">
              <a:buNone/>
            </a:pPr>
            <a:r>
              <a:rPr sz="1800" dirty="0">
                <a:latin typeface="Courier"/>
              </a:rPr>
              <a:t>## At alpha = 0.05, lower and upper bootstrap confidence intervals =  51.</a:t>
            </a:r>
            <a:r>
              <a:rPr lang="en-US" sz="1800" dirty="0">
                <a:latin typeface="Courier"/>
              </a:rPr>
              <a:t>38</a:t>
            </a:r>
            <a:r>
              <a:rPr sz="1800" dirty="0">
                <a:latin typeface="Courier"/>
              </a:rPr>
              <a:t>    53.9</a:t>
            </a:r>
            <a:r>
              <a:rPr lang="en-US" sz="1800" dirty="0">
                <a:latin typeface="Courier"/>
              </a:rPr>
              <a:t>6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The limits of the CI have the same sign and the CI does not include 0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With 95% confidence we can say the </a:t>
            </a:r>
            <a:r>
              <a:rPr lang="en-US" sz="1800" b="1" dirty="0"/>
              <a:t>mean is significantly different from 0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We can </a:t>
            </a:r>
            <a:r>
              <a:rPr lang="en-US" sz="1800" b="1" dirty="0"/>
              <a:t>reject the null hypothesis </a:t>
            </a:r>
            <a:r>
              <a:rPr lang="en-US" sz="1800" dirty="0"/>
              <a:t>that the mean is 0</a:t>
            </a:r>
            <a:endParaRPr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1BD3DB-53BB-E8A7-1936-2716879E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2133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Example; One Sample Bootstrap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276CF4-C540-B685-9C06-4091D3E55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206" y="1371445"/>
            <a:ext cx="4999794" cy="328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46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Why Not Just Use a One-Sample t-test?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789424" cy="3394472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US" dirty="0"/>
              <a:t>A one-sample t-test is strictly valid for Normal distributions</a:t>
            </a:r>
          </a:p>
          <a:p>
            <a:r>
              <a:rPr lang="en-US" dirty="0"/>
              <a:t>One-sample t-test can be run quickly and with little code</a:t>
            </a:r>
          </a:p>
          <a:p>
            <a:r>
              <a:rPr lang="en-US" dirty="0"/>
              <a:t>Do we care if the distribution of the sample Normal? </a:t>
            </a:r>
          </a:p>
          <a:p>
            <a:r>
              <a:rPr lang="en-US" dirty="0"/>
              <a:t>By the CLT we know the sampling distribution of the mean estimate is Normal</a:t>
            </a:r>
          </a:p>
          <a:p>
            <a:r>
              <a:rPr lang="en-US" dirty="0"/>
              <a:t>The bootstrap distribution works for the sample distribution of any statistic</a:t>
            </a:r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D9DDF4-5E33-D3CE-9CA2-C35CEDDC0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778" y="1821351"/>
            <a:ext cx="3779520" cy="257183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Two Sample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How can we apply the bootstrap algorithm for two-sample statistics?</a:t>
            </a:r>
          </a:p>
          <a:p>
            <a:pPr lvl="0"/>
            <a:r>
              <a:rPr dirty="0"/>
              <a:t>Example, difference of means of two independently sampled populations</a:t>
            </a:r>
          </a:p>
          <a:p>
            <a:pPr lvl="0"/>
            <a:r>
              <a:rPr dirty="0"/>
              <a:t>How to generate bootstrap samples?</a:t>
            </a:r>
          </a:p>
          <a:p>
            <a:pPr lvl="0"/>
            <a:r>
              <a:rPr dirty="0"/>
              <a:t>Can we just sample the concatenation of the two samples?</a:t>
            </a:r>
          </a:p>
          <a:p>
            <a:pPr lvl="0"/>
            <a:r>
              <a:rPr b="1" dirty="0"/>
              <a:t>No!</a:t>
            </a:r>
          </a:p>
          <a:p>
            <a:pPr lvl="1"/>
            <a:r>
              <a:rPr dirty="0"/>
              <a:t>There is no guarantee of a correct number of resamples for each group</a:t>
            </a:r>
          </a:p>
          <a:p>
            <a:pPr lvl="1"/>
            <a:r>
              <a:rPr dirty="0"/>
              <a:t>Imbalanced sampling leads to bias</a:t>
            </a:r>
          </a:p>
          <a:p>
            <a:pPr lvl="0"/>
            <a:r>
              <a:rPr dirty="0"/>
              <a:t>Must </a:t>
            </a:r>
            <a:r>
              <a:rPr b="1" dirty="0"/>
              <a:t>independently </a:t>
            </a:r>
            <a:r>
              <a:rPr lang="en-US" b="1" dirty="0"/>
              <a:t>re</a:t>
            </a:r>
            <a:r>
              <a:rPr b="1" dirty="0"/>
              <a:t>sample the two </a:t>
            </a:r>
            <a:r>
              <a:rPr lang="en-US" b="1" dirty="0"/>
              <a:t>sets of observations</a:t>
            </a:r>
            <a:endParaRPr dirty="0"/>
          </a:p>
          <a:p>
            <a:pPr lvl="0"/>
            <a:r>
              <a:rPr dirty="0"/>
              <a:t>Compute the statistic from the two </a:t>
            </a:r>
            <a:r>
              <a:rPr lang="en-US" dirty="0"/>
              <a:t>independent re</a:t>
            </a:r>
            <a:r>
              <a:rPr dirty="0"/>
              <a:t>samples</a:t>
            </a:r>
          </a:p>
        </p:txBody>
      </p:sp>
    </p:spTree>
    <p:extLst>
      <p:ext uri="{BB962C8B-B14F-4D97-AF65-F5344CB8AC3E}">
        <p14:creationId xmlns:p14="http://schemas.microsoft.com/office/powerpoint/2010/main" val="2183649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Two Sample Bootstrap</a:t>
            </a:r>
            <a:r>
              <a:rPr lang="en-US" dirty="0"/>
              <a:t> Algorithm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Example: algorithm to compute difference of means:</a:t>
            </a:r>
          </a:p>
          <a:p>
            <a:pPr marL="342900" lvl="0" indent="-342900">
              <a:buAutoNum type="arabicPeriod"/>
            </a:pPr>
            <a:r>
              <a:rPr lang="en-US" dirty="0"/>
              <a:t>From original observations of length n and m, </a:t>
            </a:r>
            <a:r>
              <a:rPr b="1" dirty="0"/>
              <a:t>Bernoulli sample</a:t>
            </a:r>
            <a:r>
              <a:rPr dirty="0"/>
              <a:t> n</a:t>
            </a:r>
            <a:r>
              <a:rPr lang="en-US" dirty="0"/>
              <a:t> and m</a:t>
            </a:r>
            <a:r>
              <a:rPr dirty="0"/>
              <a:t> </a:t>
            </a:r>
            <a:r>
              <a:rPr lang="en-US" dirty="0"/>
              <a:t>values respectively</a:t>
            </a:r>
            <a:r>
              <a:rPr dirty="0"/>
              <a:t> </a:t>
            </a:r>
            <a:r>
              <a:rPr b="1" dirty="0"/>
              <a:t>with replacement</a:t>
            </a:r>
            <a:r>
              <a:rPr dirty="0"/>
              <a:t> </a:t>
            </a:r>
            <a:endParaRPr lang="en-US" dirty="0"/>
          </a:p>
          <a:p>
            <a:pPr lvl="1"/>
            <a:r>
              <a:rPr dirty="0"/>
              <a:t>The number of resamples for each </a:t>
            </a:r>
            <a:r>
              <a:rPr lang="en-US" dirty="0"/>
              <a:t>set of observations</a:t>
            </a:r>
            <a:r>
              <a:rPr dirty="0"/>
              <a:t> is the number of samples </a:t>
            </a:r>
            <a:r>
              <a:rPr lang="en-US" dirty="0"/>
              <a:t>in</a:t>
            </a:r>
            <a:r>
              <a:rPr dirty="0"/>
              <a:t> </a:t>
            </a:r>
            <a:r>
              <a:rPr lang="en-US" dirty="0"/>
              <a:t>each</a:t>
            </a:r>
            <a:r>
              <a:rPr dirty="0"/>
              <a:t> </a:t>
            </a:r>
            <a:r>
              <a:rPr lang="en-US" dirty="0"/>
              <a:t>set of observations</a:t>
            </a:r>
            <a:endParaRPr dirty="0"/>
          </a:p>
          <a:p>
            <a:pPr marL="342900" lvl="0" indent="-342900">
              <a:buAutoNum type="arabicPeriod"/>
            </a:pPr>
            <a:r>
              <a:rPr dirty="0"/>
              <a:t>Compute the two-sample statistic; e.g. difference of means</a:t>
            </a:r>
          </a:p>
          <a:p>
            <a:pPr marL="342900" lvl="0" indent="-342900">
              <a:buAutoNum type="arabicPeriod"/>
            </a:pPr>
            <a:r>
              <a:rPr lang="en-US" dirty="0"/>
              <a:t>Repeat steps 1 and 2 to accumulate the required number of bootstrap samples</a:t>
            </a:r>
          </a:p>
          <a:p>
            <a:pPr marL="342900" lvl="0" indent="-342900">
              <a:buAutoNum type="arabicPeriod"/>
            </a:pPr>
            <a:r>
              <a:rPr lang="en-US" dirty="0"/>
              <a:t>The mean of the bootstrap distribution is the bootstrap point estimate of the two-sample statistic</a:t>
            </a:r>
          </a:p>
          <a:p>
            <a:pPr marL="342900" lvl="0" indent="-342900"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83599" cy="871538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Example, </a:t>
            </a:r>
            <a:r>
              <a:rPr sz="3200" b="0" dirty="0"/>
              <a:t>Two Sample Bootstrap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35743"/>
            <a:ext cx="8519885" cy="120468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200" dirty="0"/>
              <a:t>Example; find the bootstrap distribution of the difference in math scores </a:t>
            </a:r>
            <a:r>
              <a:rPr lang="en-US" sz="2200" dirty="0"/>
              <a:t>of different </a:t>
            </a:r>
            <a:r>
              <a:rPr sz="2200" dirty="0"/>
              <a:t>SES students</a:t>
            </a:r>
            <a:endParaRPr lang="en-US" sz="22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/>
              <a:t>Is this difference statistically significant?  </a:t>
            </a:r>
            <a:endParaRPr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1D218-1BBF-B9AB-8E37-64ADD45DF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71" y="2495550"/>
            <a:ext cx="7779657" cy="250017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Example, Two Sample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2542"/>
            <a:ext cx="8229600" cy="4172857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sz="1100" b="1" dirty="0">
                <a:solidFill>
                  <a:srgbClr val="007020"/>
                </a:solidFill>
                <a:latin typeface="Courier"/>
              </a:rPr>
              <a:t>def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two_boot_two_stat</a:t>
            </a:r>
            <a:r>
              <a:rPr sz="1100" dirty="0">
                <a:latin typeface="Courier"/>
              </a:rPr>
              <a:t>(sample_1, sample_2, b, statistic_1, </a:t>
            </a:r>
            <a:r>
              <a:rPr sz="1100" dirty="0" err="1">
                <a:latin typeface="Courier"/>
              </a:rPr>
              <a:t>two_samp_statistic</a:t>
            </a:r>
            <a:r>
              <a:rPr sz="1100" dirty="0">
                <a:latin typeface="Courier"/>
              </a:rPr>
              <a:t>):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'''</a:t>
            </a:r>
            <a:br>
              <a:rPr sz="1100" dirty="0"/>
            </a:br>
            <a:r>
              <a:rPr sz="1100" i="1" dirty="0">
                <a:solidFill>
                  <a:srgbClr val="60A0B0"/>
                </a:solidFill>
                <a:latin typeface="Courier"/>
              </a:rPr>
              <a:t>    Function computes two sample and two statistic bootstrap estimate.   </a:t>
            </a:r>
            <a:br>
              <a:rPr sz="1100" dirty="0"/>
            </a:br>
            <a:r>
              <a:rPr sz="1100" i="1" dirty="0">
                <a:solidFill>
                  <a:srgbClr val="60A0B0"/>
                </a:solidFill>
                <a:latin typeface="Courier"/>
              </a:rPr>
              <a:t>    - sample_1 and sample_2, independent </a:t>
            </a:r>
            <a:r>
              <a:rPr sz="1100" i="1" dirty="0" err="1">
                <a:solidFill>
                  <a:srgbClr val="60A0B0"/>
                </a:solidFill>
                <a:latin typeface="Courier"/>
              </a:rPr>
              <a:t>obervation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 vectors   </a:t>
            </a:r>
            <a:br>
              <a:rPr sz="1100" dirty="0"/>
            </a:br>
            <a:r>
              <a:rPr sz="1100" i="1" dirty="0">
                <a:solidFill>
                  <a:srgbClr val="60A0B0"/>
                </a:solidFill>
                <a:latin typeface="Courier"/>
              </a:rPr>
              <a:t>    - b, number of bootstrap samples to compute</a:t>
            </a:r>
            <a:br>
              <a:rPr sz="1100" dirty="0"/>
            </a:br>
            <a:r>
              <a:rPr sz="1100" i="1" dirty="0">
                <a:solidFill>
                  <a:srgbClr val="60A0B0"/>
                </a:solidFill>
                <a:latin typeface="Courier"/>
              </a:rPr>
              <a:t>    - statistic 1, statistic applied to the two independent bootstrap samples</a:t>
            </a:r>
            <a:br>
              <a:rPr sz="1100" dirty="0"/>
            </a:br>
            <a:r>
              <a:rPr sz="1100" i="1" dirty="0">
                <a:solidFill>
                  <a:srgbClr val="60A0B0"/>
                </a:solidFill>
                <a:latin typeface="Courier"/>
              </a:rPr>
              <a:t>    - </a:t>
            </a:r>
            <a:r>
              <a:rPr sz="1100" i="1" dirty="0" err="1">
                <a:solidFill>
                  <a:srgbClr val="60A0B0"/>
                </a:solidFill>
                <a:latin typeface="Courier"/>
              </a:rPr>
              <a:t>two_sample_statistic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, statistic applied to the independent bootstrap statistics</a:t>
            </a:r>
            <a:br>
              <a:rPr sz="1100" dirty="0"/>
            </a:br>
            <a:r>
              <a:rPr sz="1100" i="1" dirty="0">
                <a:solidFill>
                  <a:srgbClr val="60A0B0"/>
                </a:solidFill>
                <a:latin typeface="Courier"/>
              </a:rPr>
              <a:t>    '''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dirty="0" err="1">
                <a:latin typeface="Courier"/>
              </a:rPr>
              <a:t>two_boot_values</a:t>
            </a:r>
            <a:r>
              <a:rPr sz="1100" dirty="0">
                <a:latin typeface="Courier"/>
              </a:rPr>
              <a:t> 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[]</a:t>
            </a:r>
            <a:br>
              <a:rPr sz="1100" dirty="0"/>
            </a:br>
            <a:r>
              <a:rPr sz="1100" dirty="0">
                <a:latin typeface="Courier"/>
              </a:rPr>
              <a:t>    n_samps_1 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solidFill>
                  <a:srgbClr val="008000"/>
                </a:solidFill>
                <a:latin typeface="Courier"/>
              </a:rPr>
              <a:t>len</a:t>
            </a:r>
            <a:r>
              <a:rPr sz="1100" dirty="0">
                <a:latin typeface="Courier"/>
              </a:rPr>
              <a:t>(sample_1)</a:t>
            </a:r>
            <a:br>
              <a:rPr sz="1100" dirty="0"/>
            </a:br>
            <a:r>
              <a:rPr sz="1100" dirty="0">
                <a:latin typeface="Courier"/>
              </a:rPr>
              <a:t>    n_samps_2 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solidFill>
                  <a:srgbClr val="008000"/>
                </a:solidFill>
                <a:latin typeface="Courier"/>
              </a:rPr>
              <a:t>len</a:t>
            </a:r>
            <a:r>
              <a:rPr sz="1100" dirty="0">
                <a:latin typeface="Courier"/>
              </a:rPr>
              <a:t>(sample_2)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sz="1100" dirty="0">
                <a:latin typeface="Courier"/>
              </a:rPr>
              <a:t> _ </a:t>
            </a:r>
            <a:r>
              <a:rPr sz="11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sz="1100" dirty="0">
                <a:latin typeface="Courier"/>
              </a:rPr>
              <a:t> </a:t>
            </a:r>
            <a:r>
              <a:rPr sz="1100" dirty="0">
                <a:solidFill>
                  <a:srgbClr val="008000"/>
                </a:solidFill>
                <a:latin typeface="Courier"/>
              </a:rPr>
              <a:t>range</a:t>
            </a:r>
            <a:r>
              <a:rPr sz="1100" dirty="0">
                <a:latin typeface="Courier"/>
              </a:rPr>
              <a:t>(b):  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## Heavy </a:t>
            </a:r>
            <a:r>
              <a:rPr sz="1100" i="1" dirty="0" err="1">
                <a:solidFill>
                  <a:srgbClr val="60A0B0"/>
                </a:solidFill>
                <a:latin typeface="Courier"/>
              </a:rPr>
              <a:t>lisfting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 is done here. First, the two independent bootstrap estimates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## are computed from independent bootstrap resamples. Second, the statistic 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## of the two bootstrap estimates is computed.  </a:t>
            </a:r>
            <a:br>
              <a:rPr sz="1100" dirty="0"/>
            </a:br>
            <a:r>
              <a:rPr sz="1100" dirty="0">
                <a:latin typeface="Courier"/>
              </a:rPr>
              <a:t>        boot_estimate_1 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statistic_1(</a:t>
            </a:r>
            <a:r>
              <a:rPr sz="1100" dirty="0" err="1">
                <a:latin typeface="Courier"/>
              </a:rPr>
              <a:t>nr.choice</a:t>
            </a:r>
            <a:r>
              <a:rPr sz="1100" dirty="0">
                <a:latin typeface="Courier"/>
              </a:rPr>
              <a:t>(sample_1, size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n_samps_1, replace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solidFill>
                  <a:srgbClr val="19177C"/>
                </a:solidFill>
                <a:latin typeface="Courier"/>
              </a:rPr>
              <a:t>True</a:t>
            </a:r>
            <a:r>
              <a:rPr sz="1100" dirty="0">
                <a:latin typeface="Courier"/>
              </a:rPr>
              <a:t>))</a:t>
            </a:r>
            <a:br>
              <a:rPr sz="1100" dirty="0"/>
            </a:br>
            <a:r>
              <a:rPr sz="1100" dirty="0">
                <a:latin typeface="Courier"/>
              </a:rPr>
              <a:t>        boot_estimate_2 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statistic_1(</a:t>
            </a:r>
            <a:r>
              <a:rPr sz="1100" dirty="0" err="1">
                <a:latin typeface="Courier"/>
              </a:rPr>
              <a:t>nr.choice</a:t>
            </a:r>
            <a:r>
              <a:rPr sz="1100" dirty="0">
                <a:latin typeface="Courier"/>
              </a:rPr>
              <a:t>(sample_2, size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n_samps_2, replace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solidFill>
                  <a:srgbClr val="19177C"/>
                </a:solidFill>
                <a:latin typeface="Courier"/>
              </a:rPr>
              <a:t>True</a:t>
            </a:r>
            <a:r>
              <a:rPr sz="1100" dirty="0">
                <a:latin typeface="Courier"/>
              </a:rPr>
              <a:t>))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dirty="0" err="1">
                <a:latin typeface="Courier"/>
              </a:rPr>
              <a:t>two_boot_values.append</a:t>
            </a:r>
            <a:r>
              <a:rPr sz="1100" dirty="0">
                <a:latin typeface="Courier"/>
              </a:rPr>
              <a:t>(</a:t>
            </a:r>
            <a:r>
              <a:rPr sz="1100" dirty="0" err="1">
                <a:latin typeface="Courier"/>
              </a:rPr>
              <a:t>two_samp_statistic</a:t>
            </a:r>
            <a:r>
              <a:rPr sz="1100" dirty="0">
                <a:latin typeface="Courier"/>
              </a:rPr>
              <a:t>(boot_estimate_1, boot_estimate_2))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dirty="0" err="1">
                <a:latin typeface="Courier"/>
              </a:rPr>
              <a:t>boot_estimate</a:t>
            </a:r>
            <a:r>
              <a:rPr sz="1100" dirty="0">
                <a:latin typeface="Courier"/>
              </a:rPr>
              <a:t> 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np.mean</a:t>
            </a:r>
            <a:r>
              <a:rPr sz="1100" dirty="0">
                <a:latin typeface="Courier"/>
              </a:rPr>
              <a:t>(</a:t>
            </a:r>
            <a:r>
              <a:rPr sz="1100" dirty="0" err="1">
                <a:latin typeface="Courier"/>
              </a:rPr>
              <a:t>two_boot_values</a:t>
            </a:r>
            <a:r>
              <a:rPr sz="1100" dirty="0">
                <a:latin typeface="Courier"/>
              </a:rPr>
              <a:t>)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dirty="0">
                <a:solidFill>
                  <a:srgbClr val="008000"/>
                </a:solidFill>
                <a:latin typeface="Courier"/>
              </a:rPr>
              <a:t>print</a:t>
            </a:r>
            <a:r>
              <a:rPr sz="1100" dirty="0">
                <a:latin typeface="Courier"/>
              </a:rPr>
              <a:t>(</a:t>
            </a:r>
            <a:r>
              <a:rPr sz="1100" dirty="0">
                <a:solidFill>
                  <a:srgbClr val="4070A0"/>
                </a:solidFill>
                <a:latin typeface="Courier"/>
              </a:rPr>
              <a:t>'bootstrap point estimate = {:6.2f}'</a:t>
            </a:r>
            <a:r>
              <a:rPr sz="1100" dirty="0">
                <a:latin typeface="Courier"/>
              </a:rPr>
              <a:t>.</a:t>
            </a:r>
            <a:r>
              <a:rPr sz="1100" dirty="0">
                <a:solidFill>
                  <a:srgbClr val="008000"/>
                </a:solidFill>
                <a:latin typeface="Courier"/>
              </a:rPr>
              <a:t>format</a:t>
            </a:r>
            <a:r>
              <a:rPr sz="1100" dirty="0">
                <a:latin typeface="Courier"/>
              </a:rPr>
              <a:t>(</a:t>
            </a:r>
            <a:r>
              <a:rPr sz="1100" dirty="0" err="1">
                <a:latin typeface="Courier"/>
              </a:rPr>
              <a:t>boot_estimate</a:t>
            </a:r>
            <a:r>
              <a:rPr sz="1100" dirty="0">
                <a:latin typeface="Courier"/>
              </a:rPr>
              <a:t>))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sz="1100" dirty="0">
                <a:latin typeface="Courier"/>
              </a:rPr>
              <a:t>(</a:t>
            </a:r>
            <a:r>
              <a:rPr sz="1100" dirty="0" err="1">
                <a:latin typeface="Courier"/>
              </a:rPr>
              <a:t>boot_estimate</a:t>
            </a:r>
            <a:r>
              <a:rPr sz="1100" dirty="0">
                <a:latin typeface="Courier"/>
              </a:rPr>
              <a:t>, </a:t>
            </a:r>
            <a:r>
              <a:rPr sz="1100" dirty="0" err="1">
                <a:latin typeface="Courier"/>
              </a:rPr>
              <a:t>two_boot_values</a:t>
            </a:r>
            <a:r>
              <a:rPr sz="1100" dirty="0">
                <a:latin typeface="Courier"/>
              </a:rPr>
              <a:t>)   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58628" cy="510042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300" b="0" dirty="0"/>
              <a:t>Example, Two Sample Bootstrap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5439228" cy="351829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000" dirty="0"/>
              <a:t>Compute and display the bootstrap distribution of the difference </a:t>
            </a:r>
            <a:r>
              <a:rPr lang="en-US" sz="2000" dirty="0"/>
              <a:t>of means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Test significance of Math scores for low and medium SES students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10000 bootstrap samples of difference of means</a:t>
            </a:r>
            <a:endParaRPr sz="2000" dirty="0"/>
          </a:p>
          <a:p>
            <a:pPr lvl="0" indent="0">
              <a:buNone/>
            </a:pPr>
            <a:r>
              <a:rPr sz="2000" dirty="0">
                <a:latin typeface="Courier"/>
              </a:rPr>
              <a:t>## bootstrap point estimate =  -3.0</a:t>
            </a:r>
            <a:r>
              <a:rPr lang="en-US" sz="2000" dirty="0">
                <a:latin typeface="Courier"/>
              </a:rPr>
              <a:t>1</a:t>
            </a:r>
            <a:endParaRPr sz="2000" dirty="0">
              <a:latin typeface="Courier"/>
            </a:endParaRPr>
          </a:p>
          <a:p>
            <a:pPr lvl="0" indent="0">
              <a:buNone/>
            </a:pPr>
            <a:r>
              <a:rPr sz="2000" dirty="0">
                <a:latin typeface="Courier"/>
              </a:rPr>
              <a:t>## At alpha = 0.05, lower and upper bootstrap confidence intervals =  -6.</a:t>
            </a:r>
            <a:r>
              <a:rPr lang="en-US" sz="2000" dirty="0">
                <a:latin typeface="Courier"/>
              </a:rPr>
              <a:t>08</a:t>
            </a:r>
            <a:r>
              <a:rPr sz="2000" dirty="0">
                <a:latin typeface="Courier"/>
              </a:rPr>
              <a:t>     0.</a:t>
            </a:r>
            <a:r>
              <a:rPr lang="en-US" sz="2000" dirty="0">
                <a:latin typeface="Courier"/>
              </a:rPr>
              <a:t>18</a:t>
            </a:r>
            <a:endParaRPr sz="2000" dirty="0">
              <a:latin typeface="Courie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C90591-F254-F8B0-D316-053670C80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036" y="841829"/>
            <a:ext cx="2831050" cy="427627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58628" cy="510042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300" b="0" dirty="0"/>
              <a:t>Example, Two Sample Bootstrap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5439228" cy="351829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/>
              <a:t>How can we interpret this result? </a:t>
            </a:r>
          </a:p>
          <a:p>
            <a:pPr lvl="0" indent="0">
              <a:buNone/>
            </a:pPr>
            <a:r>
              <a:rPr sz="2000" dirty="0">
                <a:latin typeface="Courier"/>
              </a:rPr>
              <a:t>## bootstrap point estimate =  -3.0</a:t>
            </a:r>
            <a:r>
              <a:rPr lang="en-US" sz="2000" dirty="0">
                <a:latin typeface="Courier"/>
              </a:rPr>
              <a:t>1</a:t>
            </a:r>
            <a:endParaRPr sz="2000" dirty="0">
              <a:latin typeface="Courier"/>
            </a:endParaRPr>
          </a:p>
          <a:p>
            <a:pPr lvl="0" indent="0">
              <a:buNone/>
            </a:pPr>
            <a:r>
              <a:rPr sz="2000" dirty="0">
                <a:latin typeface="Courier"/>
              </a:rPr>
              <a:t>## At alpha = 0.05, lower and upper bootstrap confidence intervals =  -6.</a:t>
            </a:r>
            <a:r>
              <a:rPr lang="en-US" sz="2000" dirty="0">
                <a:latin typeface="Courier"/>
              </a:rPr>
              <a:t>08</a:t>
            </a:r>
            <a:r>
              <a:rPr sz="2000" dirty="0">
                <a:latin typeface="Courier"/>
              </a:rPr>
              <a:t>     0.</a:t>
            </a:r>
            <a:r>
              <a:rPr lang="en-US" sz="2000" dirty="0">
                <a:latin typeface="Courier"/>
              </a:rPr>
              <a:t>18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CI limits have opposite signs and the CI includes 0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Within 95% confidence we cannot say there is a significant difference in means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We </a:t>
            </a:r>
            <a:r>
              <a:rPr lang="en-US" sz="2000" b="1" dirty="0"/>
              <a:t>cannot reject the null hypothesis! </a:t>
            </a:r>
            <a:endParaRPr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C90591-F254-F8B0-D316-053670C80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036" y="841829"/>
            <a:ext cx="2831050" cy="427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3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Why Not Just Use a Two-Sample t-test?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561584" cy="3394472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A two-sample t-test is strictly valid for Normal distributions</a:t>
            </a:r>
          </a:p>
          <a:p>
            <a:r>
              <a:rPr lang="en-US" dirty="0"/>
              <a:t>The difference of means is clearly Normally distributed, per the CLT! </a:t>
            </a:r>
          </a:p>
          <a:p>
            <a:r>
              <a:rPr lang="en-US" dirty="0"/>
              <a:t>But other statistics do not have Normal distributions </a:t>
            </a:r>
          </a:p>
          <a:p>
            <a:r>
              <a:rPr lang="en-US" dirty="0"/>
              <a:t>Can try to find specialized tests and validate assumptions</a:t>
            </a:r>
          </a:p>
          <a:p>
            <a:r>
              <a:rPr lang="en-US" dirty="0"/>
              <a:t>Or just bootstrap!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1016B-EF06-B502-C284-1C2C0CEFE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036" y="841829"/>
            <a:ext cx="2831050" cy="427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94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Types of Resampling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9371"/>
            <a:ext cx="8229600" cy="3715658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Commonly used re-sampling methods include:</a:t>
            </a:r>
          </a:p>
          <a:p>
            <a:pPr lvl="0"/>
            <a:r>
              <a:rPr b="1" dirty="0"/>
              <a:t>Randomization or Permutation methods:</a:t>
            </a:r>
            <a:r>
              <a:rPr dirty="0"/>
              <a:t> aka exact tests</a:t>
            </a:r>
          </a:p>
          <a:p>
            <a:pPr lvl="1"/>
            <a:r>
              <a:rPr dirty="0"/>
              <a:t>Have a long history; e.g. Fisher’s exact test (1922)</a:t>
            </a:r>
          </a:p>
          <a:p>
            <a:pPr lvl="1"/>
            <a:r>
              <a:rPr dirty="0"/>
              <a:t>Practical approximate algorithms for larger data sets in computer era</a:t>
            </a:r>
          </a:p>
          <a:p>
            <a:pPr lvl="0"/>
            <a:r>
              <a:rPr b="1" dirty="0"/>
              <a:t>Cross validation:</a:t>
            </a:r>
            <a:r>
              <a:rPr dirty="0"/>
              <a:t> resample into multiple folds without replacement</a:t>
            </a:r>
          </a:p>
          <a:p>
            <a:pPr lvl="1"/>
            <a:r>
              <a:rPr dirty="0"/>
              <a:t>Leave n out method</a:t>
            </a:r>
          </a:p>
          <a:p>
            <a:pPr lvl="1"/>
            <a:r>
              <a:rPr dirty="0"/>
              <a:t>Has origins in the 1950s</a:t>
            </a:r>
          </a:p>
          <a:p>
            <a:pPr lvl="1"/>
            <a:r>
              <a:rPr dirty="0"/>
              <a:t>Widely used to evaluate machine learning (ML) models</a:t>
            </a:r>
          </a:p>
          <a:p>
            <a:pPr lvl="0"/>
            <a:r>
              <a:rPr b="1" dirty="0"/>
              <a:t>Jackknife:</a:t>
            </a:r>
            <a:r>
              <a:rPr dirty="0"/>
              <a:t> leave one out re-sampling</a:t>
            </a:r>
          </a:p>
          <a:p>
            <a:pPr lvl="1"/>
            <a:r>
              <a:rPr dirty="0"/>
              <a:t>Leave one out method</a:t>
            </a:r>
          </a:p>
          <a:p>
            <a:pPr lvl="1"/>
            <a:r>
              <a:rPr dirty="0"/>
              <a:t>Early general purpose resampling method</a:t>
            </a:r>
          </a:p>
          <a:p>
            <a:pPr lvl="1"/>
            <a:r>
              <a:rPr dirty="0"/>
              <a:t>Has origins in the 1950s</a:t>
            </a:r>
          </a:p>
          <a:p>
            <a:pPr lvl="0"/>
            <a:r>
              <a:rPr b="1" dirty="0"/>
              <a:t>Nonparametric Bootstrap:</a:t>
            </a:r>
            <a:r>
              <a:rPr dirty="0"/>
              <a:t> resample with equivalent size and replacement - our focus here</a:t>
            </a:r>
          </a:p>
          <a:p>
            <a:pPr lvl="1"/>
            <a:r>
              <a:rPr dirty="0"/>
              <a:t>Published by Prof Brad Efron in 1979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64302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Bootstrap estimation is widely useful and requires minimal assumption</a:t>
            </a:r>
          </a:p>
          <a:p>
            <a:pPr lvl="0"/>
            <a:r>
              <a:rPr dirty="0"/>
              <a:t>Bootstrap distribution comprise</a:t>
            </a:r>
            <a:r>
              <a:rPr lang="en-US" dirty="0"/>
              <a:t>s</a:t>
            </a:r>
            <a:r>
              <a:rPr dirty="0"/>
              <a:t> values of </a:t>
            </a:r>
            <a:r>
              <a:rPr lang="en-US" dirty="0"/>
              <a:t>a</a:t>
            </a:r>
            <a:r>
              <a:rPr dirty="0"/>
              <a:t> statistic computed from bootstrap resamples of the original observations (data sample)</a:t>
            </a:r>
          </a:p>
          <a:p>
            <a:pPr lvl="0"/>
            <a:r>
              <a:rPr dirty="0"/>
              <a:t>Computing bootstrap distribution requires </a:t>
            </a:r>
            <a:r>
              <a:rPr b="1" dirty="0"/>
              <a:t>no assumptions about population distribution!</a:t>
            </a:r>
          </a:p>
          <a:p>
            <a:pPr lvl="1"/>
            <a:r>
              <a:rPr dirty="0"/>
              <a:t>Bootstrap resampling substitutes computer power for paper and pencil statistician power</a:t>
            </a:r>
          </a:p>
          <a:p>
            <a:pPr lvl="0"/>
            <a:r>
              <a:rPr dirty="0"/>
              <a:t>Bootstrap resampling estimates the </a:t>
            </a:r>
            <a:r>
              <a:rPr b="1" dirty="0"/>
              <a:t>bootstrap distribution</a:t>
            </a:r>
            <a:r>
              <a:rPr dirty="0"/>
              <a:t> of a statistic</a:t>
            </a:r>
          </a:p>
          <a:p>
            <a:pPr lvl="1"/>
            <a:r>
              <a:rPr dirty="0"/>
              <a:t>Compute point estimate of the statistic, or bootstrap estimate</a:t>
            </a:r>
          </a:p>
          <a:p>
            <a:pPr lvl="1"/>
            <a:r>
              <a:rPr lang="en-US" dirty="0"/>
              <a:t>Compute </a:t>
            </a:r>
            <a:r>
              <a:rPr dirty="0"/>
              <a:t>bootstrap confidence interval from the bootstrap distribution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6714"/>
            <a:ext cx="8229600" cy="369388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There are several variations of the basi</a:t>
            </a:r>
            <a:r>
              <a:rPr lang="en-US" dirty="0"/>
              <a:t>c</a:t>
            </a:r>
            <a:r>
              <a:rPr dirty="0"/>
              <a:t> nonparametric bootstrap algorithm</a:t>
            </a:r>
          </a:p>
          <a:p>
            <a:pPr lvl="0"/>
            <a:r>
              <a:rPr dirty="0"/>
              <a:t>One sample bootstrap</a:t>
            </a:r>
          </a:p>
          <a:p>
            <a:pPr lvl="1"/>
            <a:r>
              <a:rPr dirty="0"/>
              <a:t>Inference on single population</a:t>
            </a:r>
            <a:endParaRPr lang="en-US" dirty="0"/>
          </a:p>
          <a:p>
            <a:pPr lvl="1"/>
            <a:r>
              <a:rPr lang="en-US" dirty="0"/>
              <a:t>One sample statistics</a:t>
            </a:r>
            <a:endParaRPr dirty="0"/>
          </a:p>
          <a:p>
            <a:pPr lvl="0"/>
            <a:r>
              <a:rPr dirty="0"/>
              <a:t>Two sample bootstrap</a:t>
            </a:r>
          </a:p>
          <a:p>
            <a:pPr lvl="1"/>
            <a:r>
              <a:rPr dirty="0"/>
              <a:t>Inference on different populations</a:t>
            </a:r>
            <a:endParaRPr lang="en-US" dirty="0"/>
          </a:p>
          <a:p>
            <a:pPr lvl="1"/>
            <a:r>
              <a:rPr lang="en-US" dirty="0"/>
              <a:t>Two sample statistics</a:t>
            </a:r>
            <a:endParaRPr dirty="0"/>
          </a:p>
          <a:p>
            <a:pPr lvl="0"/>
            <a:r>
              <a:rPr dirty="0"/>
              <a:t>Special cases</a:t>
            </a:r>
          </a:p>
          <a:p>
            <a:pPr lvl="1"/>
            <a:r>
              <a:rPr dirty="0"/>
              <a:t>Correlation coefficients - part of your assignment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Re-sampling methods are general and powerful but, there is no magic involved! There are pitfalls!</a:t>
                </a:r>
              </a:p>
              <a:p>
                <a:pPr lvl="0"/>
                <a:r>
                  <a:rPr dirty="0"/>
                  <a:t>If a sample is biased, the resampled statistic estimate </a:t>
                </a:r>
                <a:r>
                  <a:rPr lang="en-US" dirty="0"/>
                  <a:t>is</a:t>
                </a:r>
                <a:r>
                  <a:rPr dirty="0"/>
                  <a:t> biased</a:t>
                </a:r>
              </a:p>
              <a:p>
                <a:pPr lvl="1"/>
                <a:r>
                  <a:rPr dirty="0"/>
                  <a:t>Results can be no better than the sample you start with</a:t>
                </a:r>
              </a:p>
              <a:p>
                <a:pPr lvl="1"/>
                <a:r>
                  <a:rPr dirty="0"/>
                  <a:t>Example; the bootstrap estimate of mean is the unbiased sample estimate,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dirty="0"/>
                  <a:t>, not the population parameter,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sample variance and C</a:t>
                </a:r>
                <a:r>
                  <a:rPr lang="en-US" dirty="0"/>
                  <a:t>I</a:t>
                </a:r>
                <a:r>
                  <a:rPr dirty="0"/>
                  <a:t>s can be no better than the sample distribution allows</a:t>
                </a:r>
              </a:p>
              <a:p>
                <a:pPr lvl="1"/>
                <a:r>
                  <a:rPr dirty="0"/>
                  <a:t>Be suspicious of overly optimistic confidence intervals</a:t>
                </a:r>
              </a:p>
              <a:p>
                <a:pPr lvl="0"/>
                <a:r>
                  <a:rPr dirty="0"/>
                  <a:t>Are computationally intensive, but often highly parallelizable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r="-815" b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Nonparametric vs. Parametric Statistical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Many familiar statistic models are </a:t>
            </a:r>
            <a:r>
              <a:rPr b="1" dirty="0"/>
              <a:t>parametric</a:t>
            </a:r>
            <a:r>
              <a:rPr dirty="0"/>
              <a:t>, being based on a assumed </a:t>
            </a:r>
            <a:r>
              <a:rPr b="1" dirty="0"/>
              <a:t>likelihood</a:t>
            </a:r>
            <a:r>
              <a:rPr lang="en-US" b="1" dirty="0"/>
              <a:t> model</a:t>
            </a:r>
            <a:endParaRPr b="1" dirty="0"/>
          </a:p>
          <a:p>
            <a:pPr lvl="0"/>
            <a:r>
              <a:rPr dirty="0"/>
              <a:t>Likelihood models based on a parametric distributions</a:t>
            </a:r>
          </a:p>
          <a:p>
            <a:pPr lvl="0"/>
            <a:r>
              <a:rPr dirty="0"/>
              <a:t>Parametric models have low</a:t>
            </a:r>
            <a:r>
              <a:rPr lang="en-US" dirty="0"/>
              <a:t>er</a:t>
            </a:r>
            <a:r>
              <a:rPr dirty="0"/>
              <a:t> variance estimates for statistics</a:t>
            </a:r>
          </a:p>
          <a:p>
            <a:pPr lvl="1"/>
            <a:r>
              <a:rPr dirty="0"/>
              <a:t>But susceptible to poor choice of likelihood model</a:t>
            </a:r>
          </a:p>
          <a:p>
            <a:pPr lvl="0"/>
            <a:r>
              <a:rPr dirty="0"/>
              <a:t>Example, least-squares error model uses a Normal likelihood</a:t>
            </a:r>
          </a:p>
          <a:p>
            <a:pPr lvl="1"/>
            <a:r>
              <a:rPr dirty="0"/>
              <a:t>Parameters must be estimated</a:t>
            </a:r>
          </a:p>
          <a:p>
            <a:pPr lvl="1"/>
            <a:r>
              <a:rPr dirty="0"/>
              <a:t>Location and scale in one-dimension</a:t>
            </a:r>
          </a:p>
          <a:p>
            <a:pPr lvl="1"/>
            <a:r>
              <a:rPr dirty="0"/>
              <a:t>Betas and covariance in higher dimensions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Nonparametric vs. Parametric Statistical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b="1" dirty="0"/>
              <a:t>Nonparametric model</a:t>
            </a:r>
            <a:r>
              <a:rPr dirty="0"/>
              <a:t> not based on a parametric likelihood</a:t>
            </a:r>
          </a:p>
          <a:p>
            <a:pPr lvl="0"/>
            <a:r>
              <a:rPr dirty="0"/>
              <a:t>Use an </a:t>
            </a:r>
            <a:r>
              <a:rPr b="1" dirty="0"/>
              <a:t>empirical distribution</a:t>
            </a:r>
            <a:r>
              <a:rPr dirty="0"/>
              <a:t> estimated from observations</a:t>
            </a:r>
          </a:p>
          <a:p>
            <a:pPr lvl="0"/>
            <a:r>
              <a:rPr dirty="0"/>
              <a:t>Statistical properties estimated from empirical distribution</a:t>
            </a:r>
          </a:p>
          <a:p>
            <a:pPr lvl="1"/>
            <a:r>
              <a:rPr lang="en-US" dirty="0"/>
              <a:t>Example, mean, variance, correlation, and ratio estimates</a:t>
            </a:r>
          </a:p>
          <a:p>
            <a:pPr lvl="1"/>
            <a:r>
              <a:rPr dirty="0"/>
              <a:t>Potentially high variance estimates</a:t>
            </a:r>
          </a:p>
          <a:p>
            <a:pPr lvl="1"/>
            <a:r>
              <a:rPr dirty="0"/>
              <a:t>Need sufficient sample size</a:t>
            </a:r>
          </a:p>
          <a:p>
            <a:pPr lvl="0"/>
            <a:r>
              <a:rPr dirty="0"/>
              <a:t>Examples of nonparametric statistical estimators:</a:t>
            </a:r>
          </a:p>
          <a:p>
            <a:pPr lvl="1"/>
            <a:r>
              <a:rPr dirty="0"/>
              <a:t>Permutation tests</a:t>
            </a:r>
          </a:p>
          <a:p>
            <a:pPr lvl="1"/>
            <a:r>
              <a:rPr dirty="0"/>
              <a:t>Jackknife estimates</a:t>
            </a:r>
          </a:p>
          <a:p>
            <a:pPr lvl="1"/>
            <a:r>
              <a:rPr b="1" dirty="0"/>
              <a:t>Nonparametric bootstrap</a:t>
            </a:r>
            <a:r>
              <a:rPr lang="en-US" dirty="0"/>
              <a:t> – today’s topic</a:t>
            </a:r>
            <a:endParaRPr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General Characteristics of Nonparametric Resampling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Compute</a:t>
            </a:r>
            <a:r>
              <a:rPr dirty="0"/>
              <a:t> statistics</a:t>
            </a:r>
            <a:r>
              <a:rPr lang="en-US" dirty="0"/>
              <a:t> with </a:t>
            </a:r>
            <a:r>
              <a:rPr lang="en-US" b="1" dirty="0"/>
              <a:t>continuous derivatives</a:t>
            </a:r>
            <a:r>
              <a:rPr b="1" dirty="0"/>
              <a:t> </a:t>
            </a:r>
            <a:r>
              <a:rPr dirty="0"/>
              <a:t>from data samples</a:t>
            </a:r>
          </a:p>
          <a:p>
            <a:pPr lvl="0"/>
            <a:r>
              <a:rPr dirty="0"/>
              <a:t>Repeatedly compute statistics from </a:t>
            </a:r>
            <a:r>
              <a:rPr b="1" dirty="0"/>
              <a:t>multiple resamples </a:t>
            </a:r>
            <a:r>
              <a:rPr dirty="0"/>
              <a:t>of dataset</a:t>
            </a:r>
          </a:p>
          <a:p>
            <a:pPr lvl="0"/>
            <a:r>
              <a:rPr dirty="0"/>
              <a:t>The result converges to the </a:t>
            </a:r>
            <a:r>
              <a:rPr b="1" dirty="0"/>
              <a:t>sample distribution </a:t>
            </a:r>
            <a:r>
              <a:rPr dirty="0"/>
              <a:t>of the statistic being computed</a:t>
            </a:r>
          </a:p>
          <a:p>
            <a:pPr lvl="0"/>
            <a:r>
              <a:rPr dirty="0"/>
              <a:t>Make minimal distributional assumptions, when compared to classical frequentist statistics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Pitfalls of Resampling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911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Re-sampling methods are general and powerful but, there is no magic</a:t>
                </a:r>
                <a:r>
                  <a:rPr lang="en-US" dirty="0"/>
                  <a:t> and t</a:t>
                </a:r>
                <a:r>
                  <a:rPr dirty="0"/>
                  <a:t>here are pitfalls!</a:t>
                </a:r>
              </a:p>
              <a:p>
                <a:pPr lvl="0"/>
                <a:r>
                  <a:rPr dirty="0"/>
                  <a:t>If a sample is biased, the resampled statistic estimate will be biased</a:t>
                </a:r>
              </a:p>
              <a:p>
                <a:pPr lvl="1"/>
                <a:r>
                  <a:rPr dirty="0"/>
                  <a:t>Results can be no better than the sample you start with</a:t>
                </a:r>
              </a:p>
              <a:p>
                <a:pPr lvl="1"/>
                <a:r>
                  <a:rPr dirty="0"/>
                  <a:t>Example; the bootstrap estimate of mean is </a:t>
                </a:r>
                <a:r>
                  <a:rPr lang="en-US" dirty="0"/>
                  <a:t>the</a:t>
                </a:r>
                <a:r>
                  <a:rPr dirty="0"/>
                  <a:t> sample estimate,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dirty="0"/>
                  <a:t>, not the population parameter,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sample variance and CIs can be no better than the sample distribution allows</a:t>
                </a:r>
              </a:p>
              <a:p>
                <a:pPr lvl="1"/>
                <a:r>
                  <a:rPr dirty="0"/>
                  <a:t>Often higher variance than parametric models</a:t>
                </a:r>
              </a:p>
              <a:p>
                <a:pPr lvl="1"/>
                <a:r>
                  <a:rPr dirty="0"/>
                  <a:t>Be suspicious of overly optimistic confidence intervals</a:t>
                </a:r>
              </a:p>
              <a:p>
                <a:pPr lvl="1"/>
                <a:r>
                  <a:rPr lang="en-US" dirty="0"/>
                  <a:t>Nonparametric bootstrap </a:t>
                </a:r>
                <a:r>
                  <a:rPr dirty="0"/>
                  <a:t>CIs can be optimistically biased</a:t>
                </a:r>
              </a:p>
              <a:p>
                <a:pPr lvl="0"/>
                <a:r>
                  <a:rPr dirty="0"/>
                  <a:t>Are computationally intensive, but often highly parallelizable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91163"/>
              </a:xfrm>
              <a:blipFill>
                <a:blip r:embed="rId2"/>
                <a:stretch>
                  <a:fillRect l="-963" t="-2810" r="-74" b="-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Point Estimates vs. Distribution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The goal of frequentist statistics is to compute a point estimate and confidence interval</a:t>
            </a:r>
          </a:p>
          <a:p>
            <a:pPr lvl="0"/>
            <a:r>
              <a:rPr b="1" dirty="0"/>
              <a:t>Point estimate </a:t>
            </a:r>
            <a:r>
              <a:rPr dirty="0"/>
              <a:t>is the single most likely value for a statistic</a:t>
            </a:r>
          </a:p>
          <a:p>
            <a:pPr lvl="1"/>
            <a:r>
              <a:rPr dirty="0"/>
              <a:t>Confidence interval expresses the uncertainty of the point estimate</a:t>
            </a:r>
          </a:p>
          <a:p>
            <a:pPr lvl="0"/>
            <a:r>
              <a:rPr b="1" dirty="0"/>
              <a:t>Parametric confidence interval</a:t>
            </a:r>
            <a:r>
              <a:rPr lang="en-US" b="1" dirty="0"/>
              <a:t>s</a:t>
            </a:r>
            <a:r>
              <a:rPr b="1" dirty="0"/>
              <a:t> </a:t>
            </a:r>
            <a:r>
              <a:rPr lang="en-US" dirty="0"/>
              <a:t>are </a:t>
            </a:r>
            <a:r>
              <a:rPr dirty="0"/>
              <a:t>based on the properties of some assumed probability distribution</a:t>
            </a:r>
          </a:p>
          <a:p>
            <a:pPr lvl="1"/>
            <a:r>
              <a:rPr dirty="0"/>
              <a:t>Are there alternatives to this classical frequentist approach?</a:t>
            </a:r>
          </a:p>
          <a:p>
            <a:pPr lvl="1"/>
            <a:r>
              <a:rPr dirty="0"/>
              <a:t>Here we focus on </a:t>
            </a:r>
            <a:r>
              <a:rPr lang="en-US" b="1" dirty="0"/>
              <a:t>nonparametric </a:t>
            </a:r>
            <a:r>
              <a:rPr b="1" dirty="0"/>
              <a:t>bootstrap </a:t>
            </a:r>
            <a:r>
              <a:rPr dirty="0"/>
              <a:t>methods which </a:t>
            </a:r>
            <a:r>
              <a:rPr lang="en-US" dirty="0"/>
              <a:t>have no</a:t>
            </a:r>
            <a:r>
              <a:rPr dirty="0"/>
              <a:t> explicit probability model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Bootstrap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60535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dirty="0"/>
              <a:t>Rather than computing a point estimate directly, bootstrap methods compute a bootstrap distribution of </a:t>
            </a:r>
            <a:r>
              <a:rPr lang="en-US" dirty="0"/>
              <a:t>a</a:t>
            </a:r>
            <a:r>
              <a:rPr dirty="0"/>
              <a:t> statistic</a:t>
            </a:r>
          </a:p>
          <a:p>
            <a:pPr lvl="0"/>
            <a:r>
              <a:rPr b="1" dirty="0"/>
              <a:t>Bootstrap distribution </a:t>
            </a:r>
            <a:r>
              <a:rPr dirty="0"/>
              <a:t>comprise</a:t>
            </a:r>
            <a:r>
              <a:rPr lang="en-US" dirty="0"/>
              <a:t>s</a:t>
            </a:r>
            <a:r>
              <a:rPr dirty="0"/>
              <a:t> values of </a:t>
            </a:r>
            <a:r>
              <a:rPr lang="en-US" dirty="0"/>
              <a:t>a</a:t>
            </a:r>
            <a:r>
              <a:rPr dirty="0"/>
              <a:t> statistic computed from bootstrap resamples of the original observations </a:t>
            </a:r>
            <a:endParaRPr lang="en-US" dirty="0"/>
          </a:p>
          <a:p>
            <a:pPr lvl="0"/>
            <a:r>
              <a:rPr dirty="0"/>
              <a:t>Computing bootstrap distribution requires </a:t>
            </a:r>
            <a:r>
              <a:rPr b="1" dirty="0"/>
              <a:t>no assumptions about </a:t>
            </a:r>
            <a:r>
              <a:rPr lang="en-US" b="1" dirty="0"/>
              <a:t>sample</a:t>
            </a:r>
            <a:r>
              <a:rPr b="1" dirty="0"/>
              <a:t> distribution!</a:t>
            </a:r>
          </a:p>
          <a:p>
            <a:pPr lvl="1"/>
            <a:r>
              <a:rPr dirty="0"/>
              <a:t>Bootstrap resampling substitutes computer power for paper and pencil statistician power</a:t>
            </a:r>
          </a:p>
          <a:p>
            <a:pPr lvl="0"/>
            <a:r>
              <a:rPr dirty="0"/>
              <a:t>Bootstrap resampling estimates the </a:t>
            </a:r>
            <a:r>
              <a:rPr b="1" dirty="0"/>
              <a:t>bootstrap distribution</a:t>
            </a:r>
            <a:r>
              <a:rPr dirty="0"/>
              <a:t> of a statistic</a:t>
            </a:r>
          </a:p>
          <a:p>
            <a:pPr lvl="1"/>
            <a:r>
              <a:rPr dirty="0"/>
              <a:t>Compute mostly likely point estimate of the statistic, or </a:t>
            </a:r>
            <a:r>
              <a:rPr b="1" dirty="0"/>
              <a:t>bootstrap estimate</a:t>
            </a:r>
          </a:p>
          <a:p>
            <a:pPr lvl="1"/>
            <a:r>
              <a:rPr dirty="0"/>
              <a:t>The </a:t>
            </a:r>
            <a:r>
              <a:rPr b="1" dirty="0"/>
              <a:t>bootstrap confidence interval </a:t>
            </a:r>
            <a:r>
              <a:rPr dirty="0"/>
              <a:t>is computed from the bootstrap distribution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2528</TotalTime>
  <Words>2612</Words>
  <Application>Microsoft Office PowerPoint</Application>
  <PresentationFormat>On-screen Show (16:9)</PresentationFormat>
  <Paragraphs>273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Cambria Math</vt:lpstr>
      <vt:lpstr>Courier</vt:lpstr>
      <vt:lpstr>Office Theme</vt:lpstr>
      <vt:lpstr>Introduction to Nonparametric Bootstrap Methods</vt:lpstr>
      <vt:lpstr>Introduction</vt:lpstr>
      <vt:lpstr>Types of Resampling Methods</vt:lpstr>
      <vt:lpstr>Nonparametric vs. Parametric Statistical Model</vt:lpstr>
      <vt:lpstr>Nonparametric vs. Parametric Statistical Model</vt:lpstr>
      <vt:lpstr>General Characteristics of Nonparametric Resampling Methods</vt:lpstr>
      <vt:lpstr>Pitfalls of Resampling Methods</vt:lpstr>
      <vt:lpstr>Point Estimates vs. Distribution Estimates</vt:lpstr>
      <vt:lpstr>Bootstrap Distribution</vt:lpstr>
      <vt:lpstr>Bootstrap Distribution</vt:lpstr>
      <vt:lpstr>One Sample Bootstrap Algorithm</vt:lpstr>
      <vt:lpstr>PowerPoint Presentation</vt:lpstr>
      <vt:lpstr>Propoerties of the Bootstrap Algorithm</vt:lpstr>
      <vt:lpstr>Example; One Sample Bootstrap</vt:lpstr>
      <vt:lpstr>Example; One Sample Bootstrap</vt:lpstr>
      <vt:lpstr>Example; One Sample Bootstrap</vt:lpstr>
      <vt:lpstr>Example; One Sample Bootstrap</vt:lpstr>
      <vt:lpstr>Bootstrap Confidence Intervals</vt:lpstr>
      <vt:lpstr>Bootstrap Confidence Intervals</vt:lpstr>
      <vt:lpstr>Example; One Sample Bootstrap</vt:lpstr>
      <vt:lpstr>Example; One Sample Bootstrap</vt:lpstr>
      <vt:lpstr>Why Not Just Use a One-Sample t-test?</vt:lpstr>
      <vt:lpstr>Two Sample Bootstrap</vt:lpstr>
      <vt:lpstr>Two Sample Bootstrap Algorithm</vt:lpstr>
      <vt:lpstr>Example, Two Sample Bootstrap</vt:lpstr>
      <vt:lpstr>Example, Two Sample Bootstrap</vt:lpstr>
      <vt:lpstr>Example, Two Sample Bootstrap</vt:lpstr>
      <vt:lpstr>Example, Two Sample Bootstrap</vt:lpstr>
      <vt:lpstr>Why Not Just Use a Two-Sample t-test?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Nonparametric Bootstrap Methods</dc:title>
  <dc:creator>Steve Elston</dc:creator>
  <cp:keywords/>
  <cp:lastModifiedBy>Stephen Elston</cp:lastModifiedBy>
  <cp:revision>68</cp:revision>
  <dcterms:created xsi:type="dcterms:W3CDTF">2024-08-16T02:27:29Z</dcterms:created>
  <dcterms:modified xsi:type="dcterms:W3CDTF">2024-09-25T21:28:59Z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10/09/2023</vt:lpwstr>
  </property>
  <property fmtid="{D5CDD505-2E9C-101B-9397-08002B2CF9AE}" pid="3" name="output">
    <vt:lpwstr/>
  </property>
</Properties>
</file>