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5" d="100"/>
          <a:sy n="105" d="100"/>
        </p:scale>
        <p:origin x="418" y="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confidence interval by looking at either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e>
                      </m:d>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sz="1600" dirty="0"/>
                  <a:t>Illustrate the concept of confidence intervals with an example</a:t>
                </a:r>
              </a:p>
              <a:p>
                <a:pPr marL="285750" lvl="0" indent="-285750">
                  <a:buFont typeface="Arial" panose="020B0604020202020204" pitchFamily="34" charset="0"/>
                  <a:buChar char="•"/>
                </a:pPr>
                <a:r>
                  <a:rPr sz="1600" dirty="0"/>
                  <a:t>The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are plotted to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b="-42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28376FB-DFD1-424B-DD65-CDF9E8E3C2D8}"/>
              </a:ext>
            </a:extLst>
          </p:cNvPr>
          <p:cNvPicPr>
            <a:picLocks noChangeAspect="1"/>
          </p:cNvPicPr>
          <p:nvPr/>
        </p:nvPicPr>
        <p:blipFill>
          <a:blip r:embed="rId3"/>
          <a:stretch>
            <a:fillRect/>
          </a:stretch>
        </p:blipFill>
        <p:spPr>
          <a:xfrm>
            <a:off x="3933370" y="616857"/>
            <a:ext cx="5210629" cy="4286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dirty="0"/>
                  <a:t>How can we interpret the confidence interval?</a:t>
                </a:r>
              </a:p>
              <a:p>
                <a:pPr lvl="0"/>
                <a:r>
                  <a:rPr dirty="0"/>
                  <a:t>Confidence intervals are with respect to the </a:t>
                </a:r>
                <a:r>
                  <a:rPr dirty="0" err="1"/>
                  <a:t>the</a:t>
                </a:r>
                <a:r>
                  <a:rPr dirty="0"/>
                  <a:t>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a:p>
                <a:pPr lvl="0"/>
                <a:r>
                  <a:rPr dirty="0"/>
                  <a:t>CIs are a </a:t>
                </a:r>
                <a:r>
                  <a:rPr b="1" dirty="0"/>
                  <a:t>measure of variation from sampling alone</a:t>
                </a:r>
                <a:r>
                  <a:rPr dirty="0"/>
                  <a:t> with probability </a:t>
                </a:r>
                <a14:m>
                  <m:oMath xmlns:m="http://schemas.openxmlformats.org/officeDocument/2006/math">
                    <m:r>
                      <a:rPr>
                        <a:latin typeface="Cambria Math" panose="02040503050406030204" pitchFamily="18" charset="0"/>
                      </a:rPr>
                      <m:t>𝛼</m:t>
                    </m:r>
                  </m:oMath>
                </a14:m>
                <a:r>
                  <a:rPr dirty="0"/>
                  <a:t> - the basis of hypothesis testing!</a:t>
                </a:r>
              </a:p>
              <a:p>
                <a:pPr lvl="0"/>
                <a:r>
                  <a:rPr dirty="0"/>
                  <a:t>With probability </a:t>
                </a:r>
                <a14:m>
                  <m:oMath xmlns:m="http://schemas.openxmlformats.org/officeDocument/2006/math">
                    <m:r>
                      <a:rPr>
                        <a:latin typeface="Cambria Math" panose="02040503050406030204" pitchFamily="18" charset="0"/>
                      </a:rPr>
                      <m:t>𝛼</m:t>
                    </m:r>
                  </m:oMath>
                </a14:m>
                <a:r>
                  <a:rPr dirty="0"/>
                  <a:t> the sample statistic values computed from resamples of the population,</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rPr dirty="0"/>
                  <a:t> are within the CI</a:t>
                </a:r>
              </a:p>
              <a:p>
                <a:pPr lvl="0"/>
                <a:r>
                  <a:rPr dirty="0"/>
                  <a:t>Confidence intervals </a:t>
                </a:r>
                <a:r>
                  <a:rPr b="1" dirty="0"/>
                  <a:t>do not indicate the probability the population statistic is within a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=0.05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dirty="0"/>
              <a:t>A </a:t>
            </a:r>
            <a:r>
              <a:rPr b="1" dirty="0"/>
              <a:t>null hypothesis</a:t>
            </a:r>
            <a:r>
              <a:rPr dirty="0"/>
              <a:t> is the hypothesis that 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a:t>
            </a:r>
          </a:p>
          <a:p>
            <a:pPr lvl="1"/>
            <a:r>
              <a:rPr dirty="0"/>
              <a:t>Compare model performance</a:t>
            </a:r>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85000" lnSpcReduction="20000"/>
          </a:bodyPr>
          <a:lstStyle/>
          <a:p>
            <a:r>
              <a:rPr dirty="0"/>
              <a:t>Different tests for </a:t>
            </a:r>
            <a:r>
              <a:rPr b="1" dirty="0"/>
              <a:t>one sample</a:t>
            </a:r>
            <a:r>
              <a:rPr dirty="0"/>
              <a:t>, </a:t>
            </a:r>
            <a:r>
              <a:rPr b="1" dirty="0"/>
              <a:t>two samples</a:t>
            </a:r>
            <a:r>
              <a:rPr dirty="0"/>
              <a:t> or more</a:t>
            </a:r>
            <a:br>
              <a:rPr dirty="0"/>
            </a:br>
            <a:r>
              <a:rPr b="1" dirty="0"/>
              <a:t>Parametric</a:t>
            </a:r>
            <a:r>
              <a:rPr dirty="0"/>
              <a:t> test uses assumptions about the distribution of the data</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 or </a:t>
            </a:r>
            <a:r>
              <a:rPr b="1" dirty="0"/>
              <a:t>ratio</a:t>
            </a:r>
            <a:r>
              <a:rPr dirty="0"/>
              <a:t> variables</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1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range of a statistical </a:t>
            </a:r>
            <a:r>
              <a:rPr b="1" dirty="0"/>
              <a:t>point estimate</a:t>
            </a:r>
            <a:endParaRPr lang="en-US" b="1" dirty="0"/>
          </a:p>
          <a:p>
            <a:pPr lvl="1"/>
            <a:r>
              <a:rPr dirty="0"/>
              <a:t>A </a:t>
            </a:r>
            <a:r>
              <a:rPr b="1" dirty="0"/>
              <a:t>point estimate</a:t>
            </a:r>
            <a:r>
              <a:rPr dirty="0"/>
              <a:t> is the best estimate of a statistic</a:t>
            </a:r>
            <a:r>
              <a:rPr lang="en-US" dirty="0"/>
              <a:t> from the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confidence interval by looking at the </a:t>
                </a:r>
                <a14:m>
                  <m:oMath xmlns:m="http://schemas.openxmlformats.org/officeDocument/2006/math">
                    <m:r>
                      <a:rPr lang="en-US">
                        <a:latin typeface="Cambria Math" panose="02040503050406030204" pitchFamily="18" charset="0"/>
                      </a:rPr>
                      <m:t>𝛼</m:t>
                    </m:r>
                    <m:r>
                      <a:rPr lang="en-US">
                        <a:latin typeface="Cambria Math" panose="02040503050406030204" pitchFamily="18" charset="0"/>
                      </a:rPr>
                      <m:t>/2</m:t>
                    </m:r>
                  </m:oMath>
                </a14:m>
                <a:r>
                  <a:rPr lang="en-US" dirty="0"/>
                  <a:t> and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𝛼</m:t>
                    </m:r>
                    <m:r>
                      <a:rPr lang="en-US">
                        <a:latin typeface="Cambria Math" panose="02040503050406030204" pitchFamily="18" charset="0"/>
                      </a:rPr>
                      <m:t>/2</m:t>
                    </m:r>
                  </m:oMath>
                </a14:m>
                <a:r>
                  <a:rPr lang="en-US" dirty="0"/>
                  <a:t> quantiles of a distribution</a:t>
                </a:r>
              </a:p>
              <a:p>
                <a:pPr lvl="0"/>
                <a:r>
                  <a:rPr lang="en-US" dirty="0"/>
                  <a:t>Confidence interval corresponds to the span of the distribution between quantiles</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 as:</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1633</Words>
  <Application>Microsoft Office PowerPoint</Application>
  <PresentationFormat>On-screen Show (16:9)</PresentationFormat>
  <Paragraphs>156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Confidence Intervals; the Key to Inference</vt:lpstr>
      <vt:lpstr>Confidence Intervals; the Key to Inference</vt:lpstr>
      <vt:lpstr>Example; confidence intervals of the Normal distribution</vt:lpstr>
      <vt:lpstr>Example, Inference for the mean</vt:lpstr>
      <vt:lpstr>Interpretation of Confidence Intervals</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17</cp:revision>
  <dcterms:created xsi:type="dcterms:W3CDTF">2024-08-16T02:14:30Z</dcterms:created>
  <dcterms:modified xsi:type="dcterms:W3CDTF">2024-09-12T03:22:15Z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