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6" r:id="rId34"/>
    <p:sldId id="289" r:id="rId35"/>
    <p:sldId id="290" r:id="rId36"/>
    <p:sldId id="291" r:id="rId37"/>
    <p:sldId id="310" r:id="rId38"/>
    <p:sldId id="31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2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in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an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</a:t>
                </a:r>
                <a:r>
                  <a:rPr lang="en-US" dirty="0"/>
                  <a:t>,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dirty="0" err="1"/>
              <a:t>iid</a:t>
            </a:r>
            <a:r>
              <a:rPr lang="en-US" sz="2000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constant statistical properties for all time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50381" cy="1301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distribution of a white noise </a:t>
            </a:r>
            <a:r>
              <a:rPr sz="2000" dirty="0" err="1"/>
              <a:t>iid</a:t>
            </a:r>
            <a:r>
              <a:rPr sz="2000" dirty="0"/>
              <a:t> Normal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impulse is an independent draw from the Normal distribution</a:t>
            </a:r>
          </a:p>
          <a:p>
            <a:pPr lvl="0"/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stationary time </a:t>
            </a:r>
            <a:r>
              <a:rPr lang="en-US" dirty="0"/>
              <a:t>series are</a:t>
            </a:r>
            <a:r>
              <a:rPr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dirty="0"/>
              <a:t>Often transform time series to make them stationary</a:t>
            </a:r>
          </a:p>
          <a:p>
            <a:pPr lvl="1"/>
            <a:r>
              <a:rPr dirty="0"/>
              <a:t>More on this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Augmented Dicky-Fuller test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Kwiatkowski-Phillips-Schmidt-Shin (KPSS) test</a:t>
            </a:r>
            <a:endParaRPr lang="en-US" dirty="0"/>
          </a:p>
          <a:p>
            <a:pPr lvl="1"/>
            <a:r>
              <a:rPr lang="en-US" dirty="0"/>
              <a:t>More on these tests latter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Estimates 30% of data science problems include time series data</a:t>
            </a:r>
          </a:p>
          <a:p>
            <a:r>
              <a:rPr lang="en-US" dirty="0"/>
              <a:t>Data are often time-ordered</a:t>
            </a:r>
          </a:p>
          <a:p>
            <a:pPr lvl="1"/>
            <a:r>
              <a:rPr lang="en-US" dirty="0"/>
              <a:t>Time ordered data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</a:t>
            </a:r>
            <a:r>
              <a:rPr lang="en-US"/>
              <a:t>incorrect inferences </a:t>
            </a:r>
            <a:endParaRPr lang="en-US" dirty="0"/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</a:t>
                </a:r>
              </a:p>
              <a:p>
                <a:pPr lvl="0"/>
                <a:r>
                  <a:rPr lang="en-US" dirty="0"/>
                  <a:t>Null hypothesis is no serial correlation between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</a:t>
                </a:r>
                <a:r>
                  <a:rPr lang="en-US" dirty="0"/>
                  <a:t>a </a:t>
                </a:r>
                <a:r>
                  <a:rPr dirty="0"/>
                  <a:t>sum or integral of </a:t>
                </a:r>
                <a:r>
                  <a:rPr lang="en-US" dirty="0"/>
                  <a:t>the </a:t>
                </a:r>
                <a:r>
                  <a:rPr dirty="0"/>
                  <a:t>innovations</a:t>
                </a:r>
              </a:p>
              <a:p>
                <a:pPr marL="685800" lvl="2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lang="en-US" b="1" dirty="0"/>
                  <a:t>Impulses</a:t>
                </a:r>
                <a:r>
                  <a:rPr dirty="0"/>
                  <a:t> in </a:t>
                </a:r>
                <a:r>
                  <a:rPr lang="en-US" dirty="0"/>
                  <a:t>some time series literature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No actual trend; but can be considerable </a:t>
                </a:r>
                <a:r>
                  <a:rPr sz="2000" b="1" dirty="0"/>
                  <a:t>drift</a:t>
                </a:r>
                <a:endParaRPr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Example</a:t>
                </a:r>
                <a:r>
                  <a:rPr lang="en-US" sz="2000" dirty="0"/>
                  <a:t>s</a:t>
                </a:r>
                <a:r>
                  <a:rPr sz="2000" dirty="0"/>
                  <a:t> with</a:t>
                </a:r>
                <a:r>
                  <a:rPr lang="en-US" sz="2000" dirty="0"/>
                  <a:t> identical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 innovation</a:t>
                </a:r>
                <a:r>
                  <a:rPr lang="en-US" sz="2000" dirty="0"/>
                  <a:t>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2, consistently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Random walk series is not Normally distributed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want are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r="-102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ACF and PACF are only properly defined for stationary series</a:t>
            </a:r>
          </a:p>
          <a:p>
            <a:pPr lvl="0"/>
            <a:r>
              <a:t>For non-stationary series, the ACF dies off slowly</a:t>
            </a:r>
          </a:p>
          <a:p>
            <a:pPr lvl="1"/>
            <a:r>
              <a:t>Integrating innovations leads to </a:t>
            </a:r>
            <a:r>
              <a:rPr b="1"/>
              <a:t>long-term dependency</a:t>
            </a:r>
          </a:p>
          <a:p>
            <a:pPr lvl="0"/>
            <a:r>
              <a:t>The PACF dies off quickly with lag</a:t>
            </a:r>
          </a:p>
          <a:p>
            <a:pPr lvl="0"/>
            <a:r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84" y="985059"/>
            <a:ext cx="3494552" cy="3416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 are non-stationary</a:t>
            </a:r>
          </a:p>
          <a:p>
            <a:pPr lvl="0"/>
            <a:r>
              <a:t>Any time series with trend is non-stationary</a:t>
            </a:r>
          </a:p>
          <a:p>
            <a:pPr lvl="1"/>
            <a:r>
              <a:t>Mean and variance are dependent of window used to compute them</a:t>
            </a:r>
            <a:br/>
            <a:endParaRPr/>
          </a:p>
          <a:p>
            <a:pPr lvl="0"/>
            <a:r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2949772"/>
            <a:ext cx="4779818" cy="21547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the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</a:p>
              <a:p>
                <a:pPr lvl="1"/>
                <a:r>
                  <a:rPr dirty="0"/>
                  <a:t>Game day, e.g. Supper Bowl</a:t>
                </a:r>
              </a:p>
              <a:p>
                <a:pPr lvl="1"/>
                <a:r>
                  <a:rPr dirty="0"/>
                  <a:t>Electrical impulses in a heart - EKG</a:t>
                </a:r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Use regression models for seasonal effects</a:t>
            </a:r>
          </a:p>
          <a:p>
            <a:pPr lvl="0"/>
            <a:r>
              <a:rPr dirty="0"/>
              <a:t>Simple regression model:</a:t>
            </a:r>
          </a:p>
          <a:p>
            <a:pPr lvl="1"/>
            <a:r>
              <a:rPr dirty="0"/>
              <a:t>Coefficient for each interval in period; e.g. 12 coefficients for monthly effects</a:t>
            </a:r>
          </a:p>
          <a:p>
            <a:pPr lvl="2"/>
            <a:r>
              <a:rPr dirty="0"/>
              <a:t>But simple approach leads to high variance estimates of coefficients for periodic behavior</a:t>
            </a:r>
          </a:p>
          <a:p>
            <a:pPr lvl="1"/>
            <a:r>
              <a:rPr dirty="0"/>
              <a:t>Coefficient for specific effect - e.g. date of holiday</a:t>
            </a:r>
          </a:p>
          <a:p>
            <a:pPr lvl="1"/>
            <a:r>
              <a:rPr dirty="0"/>
              <a:t>Good option for specific date behavior</a:t>
            </a:r>
          </a:p>
          <a:p>
            <a:pPr lvl="0"/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dirty="0"/>
              <a:t>Take </a:t>
            </a:r>
            <a:r>
              <a:rPr b="1" dirty="0"/>
              <a:t>seasonal differences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time series with a seasonal effect</a:t>
            </a:r>
          </a:p>
          <a:p>
            <a:pPr lvl="0"/>
            <a:r>
              <a:t>A white noise series with trend and seasonal behavior</a:t>
            </a:r>
            <a:br/>
            <a:endParaRPr/>
          </a:p>
          <a:p>
            <a:pPr lvl="0"/>
            <a:r>
              <a:t>The seasonal behavior is periodic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7" y="2754658"/>
            <a:ext cx="4572886" cy="23153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time series with a seasonal effect</a:t>
            </a:r>
          </a:p>
          <a:p>
            <a:pPr lvl="0"/>
            <a:r>
              <a:t>A white noise series with trend and seasonal behavior</a:t>
            </a:r>
            <a:br/>
            <a:endParaRPr/>
          </a:p>
          <a:p>
            <a:pPr lvl="0"/>
            <a:r>
              <a:t>The seasonal behavior is periodic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390" y="1675014"/>
            <a:ext cx="3327704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77B3-91D2-0171-1A44-6B97A96E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0840-440F-23CD-619C-ED63A2AA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BFBD1-F3A3-988A-01C2-30C6FD27A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time series with a seasonal effect</a:t>
            </a:r>
          </a:p>
          <a:p>
            <a:pPr lvl="0"/>
            <a:r>
              <a:t>A white noise series with trend and seasonal behavior</a:t>
            </a:r>
            <a:br/>
            <a:endParaRPr/>
          </a:p>
          <a:p>
            <a:pPr lvl="0"/>
            <a:r>
              <a:t>The seasonal behavior is periodic</a:t>
            </a:r>
          </a:p>
        </p:txBody>
      </p:sp>
    </p:spTree>
    <p:extLst>
      <p:ext uri="{BB962C8B-B14F-4D97-AF65-F5344CB8AC3E}">
        <p14:creationId xmlns:p14="http://schemas.microsoft.com/office/powerpoint/2010/main" val="2679831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</a:t>
            </a:r>
            <a:r>
              <a:rPr b="1" dirty="0" err="1">
                <a:hlinkClick r:id="rId2"/>
              </a:rPr>
              <a:t>decomonsition</a:t>
            </a:r>
            <a:r>
              <a:rPr b="1" dirty="0">
                <a:hlinkClick r:id="rId2"/>
              </a:rPr>
              <a:t>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and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pPr lvl="1"/>
            <a:r>
              <a:rPr dirty="0"/>
              <a:t>MSTL adds modeling of multiple seasonal components</a:t>
            </a:r>
          </a:p>
          <a:p>
            <a:pPr lvl="0"/>
            <a:r>
              <a:rPr dirty="0"/>
              <a:t>Differencing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</a:t>
            </a:r>
            <a:r>
              <a:rPr lang="en-US" dirty="0"/>
              <a:t>exhibit are </a:t>
            </a:r>
            <a:r>
              <a:rPr dirty="0"/>
              <a:t>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dirty="0"/>
                  <a:t>Examples: Physical process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 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addative STL decomposition of time series with linear trend and seasonal effect</a:t>
            </a:r>
          </a:p>
          <a:p>
            <a:pPr lvl="0"/>
            <a:r>
              <a:t>The original series plot is on top</a:t>
            </a:r>
            <a:br/>
            <a:endParaRPr/>
          </a:p>
          <a:p>
            <a:pPr lvl="0"/>
            <a:r>
              <a:t>Notice the estimated trend is not a straight line; a result of noise</a:t>
            </a:r>
            <a:br/>
            <a:endParaRPr/>
          </a:p>
          <a:p>
            <a:pPr lvl="0"/>
            <a:r>
              <a:t>Residuals are relatively small and </a:t>
            </a:r>
            <a:r>
              <a:rPr b="1"/>
              <a:t>homoscedastic</a:t>
            </a:r>
            <a:r>
              <a:t>, e.g. stationary</a:t>
            </a:r>
          </a:p>
        </p:txBody>
      </p:sp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63554" y="979054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trend?</a:t>
                </a:r>
              </a:p>
              <a:p>
                <a:pPr marL="0" lvl="0" indent="0">
                  <a:buNone/>
                </a:pPr>
                <a:r>
                  <a:rPr lang="en-US" dirty="0"/>
                  <a:t>How do we deal with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difference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a first order difference operator applied to random walk</a:t>
            </a:r>
          </a:p>
          <a:p>
            <a:pPr lvl="0"/>
            <a:r>
              <a:t>The innovations look random</a:t>
            </a:r>
            <a:br/>
            <a:endParaRPr/>
          </a:p>
          <a:p>
            <a:pPr lvl="0"/>
            <a:r>
              <a:t>Need to verify statistical properties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79" y="2781934"/>
            <a:ext cx="4589779" cy="2266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7" y="462494"/>
            <a:ext cx="4589779" cy="224970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properties of the difference series</a:t>
            </a:r>
          </a:p>
          <a:p>
            <a:pPr lvl="0"/>
            <a:r>
              <a:t>Compute the ACF and PACF</a:t>
            </a:r>
            <a:br/>
            <a:endParaRPr/>
          </a:p>
          <a:p>
            <a:pPr lvl="0"/>
            <a:r>
              <a:t>The plots indicate the difference series is white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properties of the difference series</a:t>
            </a:r>
          </a:p>
          <a:p>
            <a:pPr lvl="0"/>
            <a:r>
              <a:t>Compute the ACF and PACF</a:t>
            </a:r>
            <a:br/>
            <a:endParaRPr/>
          </a:p>
          <a:p>
            <a:pPr lvl="0"/>
            <a:r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743946"/>
            <a:ext cx="5079077" cy="2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pPr marL="0" lvl="0" indent="0">
              <a:buNone/>
            </a:pPr>
            <a:r>
              <a:rPr dirty="0"/>
              <a:t>Conversely, a time series is not stationary 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dirty="0"/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dirty="0"/>
              <a:t>, a stationary series does not preclude the presence of serial correlations</a:t>
            </a:r>
            <a:endParaRPr lang="en-US" dirty="0"/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require stationarity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next time step depends on the current value</a:t>
                </a:r>
              </a:p>
              <a:p>
                <a:pPr lvl="1"/>
                <a:r>
                  <a:rPr lang="en-US" dirty="0"/>
                  <a:t>Is a linear model in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dependency is only at first lag value 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stochastic 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963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A random walk is stochastic and </a:t>
                </a:r>
                <a:r>
                  <a:rPr b="1"/>
                  <a:t>not stationary</a:t>
                </a:r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/>
              </a:p>
              <a:p>
                <a:pPr lvl="0"/>
                <a:r>
                  <a:t>Provides a basis for hypothesis tests of stationarity</a:t>
                </a:r>
              </a:p>
              <a:p>
                <a:pPr lvl="0"/>
                <a:r>
                  <a:t>Test the hypothesis that there is a unit root to determine is a time series is 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A </a:t>
                </a:r>
                <a:r>
                  <a:rPr b="1" dirty="0"/>
                  <a:t>unit root test</a:t>
                </a:r>
                <a:r>
                  <a:rPr dirty="0"/>
                  <a:t> as discussed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2"/>
                </a:pPr>
                <a:r>
                  <a:rPr dirty="0"/>
                  <a:t>A </a:t>
                </a:r>
                <a:r>
                  <a:rPr b="1" dirty="0"/>
                  <a:t>unit root test with a constant</a:t>
                </a:r>
              </a:p>
              <a:p>
                <a:pPr lvl="1"/>
                <a:r>
                  <a:rPr dirty="0"/>
                  <a:t>Often constant is initial value,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Or a mean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b="1" dirty="0"/>
                  <a:t>Trend stationary process</a:t>
                </a:r>
                <a:r>
                  <a:rPr dirty="0"/>
                  <a:t>, with or without a constant</a:t>
                </a:r>
              </a:p>
              <a:p>
                <a:pPr lvl="1"/>
                <a:r>
                  <a:rPr dirty="0"/>
                  <a:t>Used to test if a process is </a:t>
                </a:r>
                <a:r>
                  <a:rPr b="1" dirty="0"/>
                  <a:t>stationary about a deterministic trend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stationary.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trend and lagged differences</a:t>
            </a:r>
          </a:p>
          <a:p>
            <a:pPr lvl="1"/>
            <a:r>
              <a:rPr dirty="0"/>
              <a:t>Null distribution is that the 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 about a trend of time series</a:t>
            </a:r>
          </a:p>
          <a:p>
            <a:pPr lvl="1"/>
            <a:r>
              <a:rPr dirty="0"/>
              <a:t>Null hypothesis is that the time series is trend stationary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There is often a small difference between a time series with a unit root, which is non-stationary, and a time series with a 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non-stationary</a:t>
            </a:r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to perform a visual inspection of the properties of the time series as well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example time series</a:t>
            </a:r>
          </a:p>
        </p:txBody>
      </p:sp>
      <p:pic>
        <p:nvPicPr>
          <p:cNvPr id="4" name="Picture 1" descr="../images/ADF_KPSS_tes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5272" y="1514192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085272" y="4508954"/>
            <a:ext cx="674531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888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components</a:t>
            </a:r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the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3124</Words>
  <Application>Microsoft Office PowerPoint</Application>
  <PresentationFormat>On-screen Show (16:9)</PresentationFormat>
  <Paragraphs>402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21st Century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78</cp:revision>
  <dcterms:created xsi:type="dcterms:W3CDTF">2024-08-16T02:36:24Z</dcterms:created>
  <dcterms:modified xsi:type="dcterms:W3CDTF">2024-10-27T17:15:29Z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