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Odds_rat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 of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09/18/2023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is the relationship between odds and probability of an event?</a:t>
                </a:r>
              </a:p>
              <a:p>
                <a:pPr lvl="0"/>
                <a:r>
                  <a:rPr/>
                  <a:t>For some event with count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in a set of all outcomes with count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, and count of negative outcomes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:r>
                  <a:rPr/>
                  <a:t>$$P(A) = \frac{A}{S} = \frac{A}{A + (S - A)} = \frac{A}{A + B} = \frac{count\ in\ favor}{count\ in\ favor\ + count\ not\ in\ favor}\ \\
which\ implies\\
odds = A:(S-A)$$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For the fair coin flip, the odds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</m:t>
                    </m:r>
                  </m:oMath>
                </a14:m>
                <a:r>
                  <a:rPr/>
                  <a:t>. So we can compute the probability of heads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 b="1"/>
                  <a:t>Example</a:t>
                </a:r>
                <a:r>
                  <a:rPr/>
                  <a:t> In statistics the </a:t>
                </a:r>
                <a:r>
                  <a:rPr b="1">
                    <a:hlinkClick r:id="rId2"/>
                  </a:rPr>
                  <a:t>odds ratio</a:t>
                </a:r>
                <a:r>
                  <a:rPr/>
                  <a:t>,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</m:num>
                      <m:den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p</m:t>
                        </m:r>
                      </m:den>
                    </m:f>
                  </m:oMath>
                </a14:m>
                <a:r>
                  <a:rPr/>
                  <a:t>, used to predict the response variable in logistic regression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Axioms of probability; for discrete distribution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0</m:t>
                      </m:r>
                      <m:r>
                        <m:rPr>
                          <m:sty m:val="p"/>
                        </m:rPr>
                        <m:t>&lt;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$$P(A\ \cup B) = P(A) + P(B)\\ if\ A \perp B$$</a:t>
                </a:r>
              </a:p>
              <a:p>
                <a:pPr lvl="0"/>
                <a:r>
                  <a:rPr/>
                  <a:t>Expectation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Categorical distribution</a:t>
                </a:r>
              </a:p>
              <a:p>
                <a:pPr lvl="1"/>
                <a:r>
                  <a:rPr/>
                  <a:t>For outcome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we </a:t>
                </a:r>
                <a:r>
                  <a:rPr b="1"/>
                  <a:t>one hot encode</a:t>
                </a:r>
                <a:r>
                  <a:rPr/>
                  <a:t> the results as:</a:t>
                </a:r>
                <a:br/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sty m:val="b"/>
                            </m:rPr>
                            <m:t>e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</m:t>
                          </m:r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For a single trial the probabilities of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possible outcomes are expressed:</a:t>
                </a:r>
                <a:br/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π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π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π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probability mass function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Π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Multivariate Normal distribution, parameterized by </a:t>
                </a:r>
                <a:r>
                  <a:rPr b="1"/>
                  <a:t>n-dimensional vector of locations</a:t>
                </a:r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rPr>
                            <m:sty m:val="b"/>
                          </m:rPr>
                          <m:t>μ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dimensional </a:t>
                </a:r>
                <a:r>
                  <a:rPr b="1"/>
                  <a:t>covariance matrix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2</m:t>
                                      </m:r>
                                      <m:r>
                                        <m:t>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k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rPr>
                                      <m:sty m:val="b"/>
                                    </m:rPr>
                                    <m:t>Σ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m:t>x</m:t>
                                      </m:r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rPr>
                                          <m:sty m:val="b"/>
                                        </m:rPr>
                                        <m:t>μ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T</m:t>
                              </m:r>
                            </m:sup>
                          </m:sSup>
                          <m:r>
                            <m:rPr>
                              <m:sty m:val="b"/>
                            </m:rPr>
                            <m:t>Σ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rPr>
                                      <m:sty m:val="b"/>
                                    </m:rPr>
                                    <m:t>μ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Gamma and </a:t></a:r><a14:m><m:oMath xmlns:m="http://schemas.openxmlformats.org/officeDocument/2006/math"><m:sSup><m:e><m:r><m:t>χ</m:t></m:r></m:e><m:sup><m:r><m:t>2</m:t></m:r></m:sup></m:sSup></m:oMath></a14:m><a:r><a:rPr /><a:t> distributions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Gamma family can be parameterized in several ways; we will use:</a:t></a:r><a:br /><a:r><a:rPr /><a:t>- A shape parameter, </a:t></a:r><a14:m><m:oMath xmlns:m="http://schemas.openxmlformats.org/officeDocument/2006/math"><m:r><m:t>ν</m:t></m:r></m:oMath></a14:m><a:r><a:rPr /><a:t>, the degrees of freedom</a:t></a:r><a:br /><a:r><a:rPr /><a:t>- A scale parameter, </a:t></a:r><a14:m><m:oMath xmlns:m="http://schemas.openxmlformats.org/officeDocument/2006/math"><m:r><m:t>σ</m:t></m:r></m:oMath></a14:m></a:p><a:p><a:pPr lvl="0" indent="0" marL="0"><a:buNone /></a:pPr><a:r><a:rPr /><a:t>$$
Gam(\nu,\sigma)=\frac{x^{\nu-1}\ e^{-x/\sigma}}{\sigma^\nu\ \Gamma(\nu)}\\
where\\
x \ge 0,\ \nu &gt; 0,\ \sigma &gt; 0\\
and\\
\Gamma(\nu) = Gamma\ function
$$</a:t></a:r></a:p><a:p><a:pPr lvl="0" /><a:r><a:rPr /><a:t>Alternatively, use an inverse scale parameter, </a:t></a:r><a14:m><m:oMath xmlns:m="http://schemas.openxmlformats.org/officeDocument/2006/math"><m:r><m:t>β</m:t></m:r><m:r><m:rPr><m:sty m:val="p" /></m:rPr><m:t>=</m:t></m:r><m:r><m:t>1</m:t></m:r><m:r><m:rPr><m:sty m:val="p" /></m:rPr><m:t>/</m:t></m:r><m:r><m:t>σ</m:t></m:r></m:oMath></a14:m><a:r><a:rPr /><a:t>.</a:t></a:r></a:p></p:txBody></p:sp></mc:Choice></mc:AlternateContent></p:spTree></p:cSld></p:sld>
</file>

<file path=ppt/slides/slide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Gamma and </a:t></a:r><a14:m><m:oMath xmlns:m="http://schemas.openxmlformats.org/officeDocument/2006/math"><m:sSup><m:e><m:r><m:t>χ</m:t></m:r></m:e><m:sup><m:r><m:t>2</m:t></m:r></m:sup></m:sSup></m:oMath></a14:m><a:r><a:rPr /><a:t> distributions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Two useful special cases of the Gamma distribution are:</a:t></a:r></a:p><a:p><a:pPr lvl="0" /><a14:m><m:oMath xmlns:m="http://schemas.openxmlformats.org/officeDocument/2006/math"><m:r><m:t>G</m:t></m:r><m:r><m:t>a</m:t></m:r><m:r><m:t>m</m:t></m:r><m:d><m:dPr><m:begChr m:val="(" /><m:endChr m:val=")" /><m:sepChr m:val="" /><m:grow /></m:dPr><m:e><m:r><m:t>1</m:t></m:r><m:r><m:rPr><m:sty m:val="p" /></m:rPr><m:t>,</m:t></m:r><m:r><m:t>1</m:t></m:r><m:r><m:rPr><m:sty m:val="p" /></m:rPr><m:t>/</m:t></m:r><m:r><m:t>λ</m:t></m:r></m:e></m:d></m:oMath></a14:m><a:r><a:rPr /><a:t> is the </a:t></a:r><a:r><a:rPr b="1" /><a:t>exponential distribution</a:t></a:r><a:r><a:rPr /><a:t> with decay constant </a:t></a:r><a14:m><m:oMath xmlns:m="http://schemas.openxmlformats.org/officeDocument/2006/math"><m:r><m:t>λ</m:t></m:r></m:oMath></a14:m><a:r><a:rPr /><a:t>, and PDF:</a:t></a:r><a:br /></a:p><a:p><a:pPr lvl="0" /><a14:m><m:oMathPara xmlns:m="http://schemas.openxmlformats.org/officeDocument/2006/math"><m:oMathParaPr><m:jc m:val="center" /></m:oMathParaPr><m:oMath><m:r><m:t>e</m:t></m:r><m:r><m:t>x</m:t></m:r><m:r><m:t>p</m:t></m:r><m:d><m:dPr><m:begChr m:val="(" /><m:endChr m:val=")" /><m:sepChr m:val="" /><m:grow /></m:dPr><m:e><m:r><m:t>λ</m:t></m:r></m:e></m:d><m:r><m:rPr><m:sty m:val="p" /></m:rPr><m:t>=</m:t></m:r><m:r><m:t>λ</m:t></m:r><m:sSup><m:e><m:r><m:t>e</m:t></m:r></m:e><m:sup><m:r><m:rPr><m:sty m:val="p" /></m:rPr><m:t>−</m:t></m:r><m:r><m:t>λ</m:t></m:r><m:r><m:t>x</m:t></m:r></m:sup></m:sSup></m:oMath></m:oMathPara></a14:m></a:p><a:p><a:pPr lvl="0" /><a14:m><m:oMath xmlns:m="http://schemas.openxmlformats.org/officeDocument/2006/math"><m:r><m:t>G</m:t></m:r><m:r><m:t>a</m:t></m:r><m:r><m:t>m</m:t></m:r><m:d><m:dPr><m:begChr m:val="(" /><m:endChr m:val=")" /><m:sepChr m:val="" /><m:grow /></m:dPr><m:e><m:r><m:t>ν</m:t></m:r><m:r><m:rPr><m:sty m:val="p" /></m:rPr><m:t>/</m:t></m:r><m:r><m:t>2</m:t></m:r><m:r><m:rPr><m:sty m:val="p" /></m:rPr><m:t>,</m:t></m:r><m:r><m:t>2</m:t></m:r></m:e></m:d><m:r><m:rPr><m:sty m:val="p" /></m:rPr><m:t>=</m:t></m:r><m:sSubSup><m:e><m:r><m:t>χ</m:t></m:r></m:e><m:sub><m:r><m:t>ν</m:t></m:r></m:sub><m:sup><m:r><m:t>2</m:t></m:r></m:sup></m:sSubSup></m:oMath></a14:m><a:r><a:rPr /><a:t> is the </a:t></a:r><a:r><a:rPr b="1" /><a:t>Chi-squared distribution</a:t></a:r><a:r><a:rPr /><a:t> with </a:t></a:r><a14:m><m:oMath xmlns:m="http://schemas.openxmlformats.org/officeDocument/2006/math"><m:r><m:t>ν</m:t></m:r></m:oMath></a14:m><a:r><a:rPr /><a:t> degrees of freedom The </a:t></a:r><a14:m><m:oMath xmlns:m="http://schemas.openxmlformats.org/officeDocument/2006/math"><m:sSubSup><m:e><m:r><m:t>χ</m:t></m:r></m:e><m:sub><m:r><m:t>ν</m:t></m:r></m:sub><m:sup><m:r><m:t>2</m:t></m:r></m:sup></m:sSubSup></m:oMath></a14:m><a:r><a:rPr /><a:t> distribution has many uses in statistics.</a:t></a:r></a:p><a:p><a:pPr lvl="1" /><a:r><a:rPr /><a:t>Used for estimates of the variance of the Normal distribution</a:t></a:r><a:br /></a:p><a:p><a:pPr lvl="1" /><a:r><a:rPr /><a:t>PDF of the </a:t></a:r><a14:m><m:oMath xmlns:m="http://schemas.openxmlformats.org/officeDocument/2006/math"><m:sSubSup><m:e><m:r><m:t>χ</m:t></m:r></m:e><m:sub><m:r><m:t>ν</m:t></m:r></m:sub><m:sup><m:r><m:t>2</m:t></m:r></m:sup></m:sSubSup></m:oMath></a14:m><a:r><a:rPr /><a:t> distribution:</a:t></a:r><a:br /></a:p><a:p><a:pPr lvl="1" /><a:r><a:rPr /><a:t>$$\chi^2_\nu=\frac{x^{\nu/2-1}\ e^{-x}}{\sigma^{\nu/2}\ \Gamma(\nu/2)}\\ for\ \nu\ degrees\ of\ freedom$$</a:t></a:r></a:p></p:txBody></p:sp></mc:Choice></mc:AlternateContent></p:spTree></p:cSld></p:sld>
</file>

<file path=ppt/slides/slide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 is used to construct parametric hypothesis tests of differences in counts between groups and also:</a:t></a:r></a:p><a:p><a:pPr lvl="0" /><a:r><a:rPr /><a:t>Constructing tests for the significance of fits of observed values to probability distributions.</a:t></a:r></a:p><a:p><a:pPr lvl="0" /><a:r><a:rPr /><a:t>The likelihood ratio test for the significance of differences between nested models.</a:t></a:r></a:p><a:p><a:pPr lvl="0" /><a:r><a:rPr /><a:t>Computing confidence intervals for empirical (as opposed to theoretical) variance estimates of observed values.</a:t></a:r></a:p></p:txBody></p:sp></mc:Choice></mc:AlternateContent></p:spTree></p:cSld></p:sld>
</file>

<file path=ppt/slides/slide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 is a parametric distribution with a single parameter, the degrees of freedom, k = number of possible outcomes - 1.</a:t></a:r></a:p><a:p><a:pPr lvl="0" /><a:r><a:rPr /><a:t>For </a:t></a:r><a14:m><m:oMath xmlns:m="http://schemas.openxmlformats.org/officeDocument/2006/math"><m:r><m:t>n</m:t></m:r></m:oMath></a14:m><a:r><a:rPr /><a:t> iid Normal random variables, </a:t></a:r><a14:m><m:oMath xmlns:m="http://schemas.openxmlformats.org/officeDocument/2006/math"><m:sSub><m:e><m:r><m:t>Z</m:t></m:r></m:e><m:sub><m:r><m:t>1</m:t></m:r></m:sub></m:sSub><m:r><m:rPr><m:sty m:val="p" /></m:rPr><m:t>,</m:t></m:r><m:sSub><m:e><m:r><m:t>Z</m:t></m:r></m:e><m:sub><m:r><m:t>2</m:t></m:r></m:sub></m:sSub><m:r><m:rPr><m:sty m:val="p" /></m:rPr><m:t>,</m:t></m:r><m:r><m:rPr><m:sty m:val="p" /></m:rPr><m:t>.</m:t></m:r><m:r><m:rPr><m:sty m:val="p" /></m:rPr><m:t>.</m:t></m:r><m:r><m:rPr><m:sty m:val="p" /></m:rPr><m:t>.</m:t></m:r><m:r><m:rPr><m:sty m:val="p" /></m:rPr><m:t>,</m:t></m:r><m:sSub><m:e><m:r><m:t>Z</m:t></m:r></m:e><m:sub><m:r><m:t>n</m:t></m:r></m:sub></m:sSub></m:oMath></a14:m><a:r><a:rPr /><a:t>, define a statistic, </a:t></a:r><a14:m><m:oMath xmlns:m="http://schemas.openxmlformats.org/officeDocument/2006/math"><m:r><m:t>Q</m:t></m:r></m:oMath></a14:m><a:r><a:rPr /><a:t>, as the sum of squares:</a:t></a:r></a:p><a:p><a:pPr lvl="0" indent="0" marL="0"><a:buNone /></a:pPr><a14:m><m:oMathPara xmlns:m="http://schemas.openxmlformats.org/officeDocument/2006/math"><m:oMathParaPr><m:jc m:val="center" /></m:oMathParaPr><m:oMath><m:r><m:t>Q</m:t></m:r><m:r><m:rPr><m:sty m:val="p" /></m:rPr><m:t>=</m:t></m:r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sSubSup><m:e><m:r><m:t>Z</m:t></m:r></m:e><m:sub><m:r><m:t>i</m:t></m:r></m:sub><m:sup><m:r><m:t>2</m:t></m:r></m:sup></m:sSubSup></m:e></m:nary></m:oMath></m:oMathPara></a14:m></a:p><a:p><a:pPr lvl="0" /><a14:m><m:oMath xmlns:m="http://schemas.openxmlformats.org/officeDocument/2006/math"><m:r><m:t>Q</m:t></m:r></m:oMath></a14:m><a:r><a:rPr /><a:t> is said to be </a:t></a:r><a14:m><m:oMath xmlns:m="http://schemas.openxmlformats.org/officeDocument/2006/math"><m:sSubSup><m:e><m:r><m:t>χ</m:t></m:r></m:e><m:sub><m:r><m:t>k</m:t></m:r></m:sub><m:sup><m:r><m:t>2</m:t></m:r></m:sup></m:sSubSup></m:oMath></a14:m><a:r><a:rPr b="1" /><a:t> distributed with </a:t></a:r><a14:m><m:oMath xmlns:m="http://schemas.openxmlformats.org/officeDocument/2006/math"><m:r><m:t>k</m:t></m:r><m:r><m:rPr><m:sty m:val="p" /></m:rPr><m:t>=</m:t></m:r><m:r><m:t>n</m:t></m:r><m:r><m:rPr><m:sty m:val="p" /></m:rPr><m:t>−</m:t></m:r><m:r><m:t>1</m:t></m:r></m:oMath></a14:m><a:r><a:rPr b="1" /><a:t> degrees of freedom</a:t></a:r></a:p><a:p><a:pPr lvl="0" indent="0" marL="0"><a:buNone /></a:pPr><a14:m><m:oMathPara xmlns:m="http://schemas.openxmlformats.org/officeDocument/2006/math"><m:oMathParaPr><m:jc m:val="center" /></m:oMathParaPr><m:oMath><m:r><m:t>Q</m:t></m:r><m:r><m:rPr><m:sty m:val="p" /></m:rPr><m:t>=</m:t></m:r><m:sSubSup><m:e><m:r><m:t>χ</m:t></m:r></m:e><m:sub><m:r><m:t>k</m:t></m:r></m:sub><m:sup><m:r><m:t>2</m:t></m:r></m:sup></m:sSubSup><m:r><m:rPr><m:sty m:val="p" /></m:rPr><m:t>=</m:t></m:r><m:sSup><m:e><m:r><m:t>χ</m:t></m:r></m:e><m:sup><m:r><m:t>2</m:t></m:r></m:sup></m:sSup><m:d><m:dPr><m:begChr m:val="(" /><m:endChr m:val=")" /><m:sepChr m:val="" /><m:grow /></m:dPr><m:e><m:r><m:t>k</m:t></m:r></m:e></m:d></m:oMath></m:oMathPara></a14:m></a:p></p:txBody></p:sp></mc:Choice></mc:AlternateContent></p:spTree></p:cSld></p:sld>
</file>

<file path=ppt/slides/slide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shape of the </a:t></a:r><a14:m><m:oMath xmlns:m="http://schemas.openxmlformats.org/officeDocument/2006/math"><m:sSup><m:e><m:r><m:t>χ</m:t></m:r></m:e><m:sup><m:r><m:t>2</m:t></m:r></m:sup></m:sSup></m:oMath></a14:m><a:r><a:rPr /><a:t> distribution changes character with the DoF: For </a:t></a:r><a14:m><m:oMath xmlns:m="http://schemas.openxmlformats.org/officeDocument/2006/math"><m:r><m:t>k</m:t></m:r><m:r><m:rPr><m:sty m:val="p" /></m:rPr><m:t>=</m:t></m:r><m:r><m:t>1</m:t></m:r><m:r><m:t> </m:t></m:r><m:r><m:t>o</m:t></m:r><m:r><m:t>r</m:t></m:r><m:r><m:t> </m:t></m:r><m:r><m:t>2</m:t></m:r></m:oMath></a14:m><a:r><a:rPr /><a:t> the </a:t></a:r><a14:m><m:oMath xmlns:m="http://schemas.openxmlformats.org/officeDocument/2006/math"><m:sSup><m:e><m:r><m:t>χ</m:t></m:r></m:e><m:sup><m:r><m:t>2</m:t></m:r></m:sup></m:sSup></m:oMath></a14:m><a:r><a:rPr /><a:t> distribution has an exponential decay with the maximum value at </a:t></a:r><a14:m><m:oMath xmlns:m="http://schemas.openxmlformats.org/officeDocument/2006/math"><m:r><m:t>x</m:t></m:r><m:r><m:rPr><m:sty m:val="p" /></m:rPr><m:t>=</m:t></m:r><m:r><m:t>0</m:t></m:r></m:oMath></a14:m></a:p></p:txBody></p:sp></mc:Choice></mc:AlternateContent><p:pic><p:nvPicPr><p:cNvPr descr="../images/Chi2_DOF_12.PNG" id="0" name="Picture 1" /><p:cNvPicPr><a:picLocks noGrp="1" noChangeAspect="1" /></p:cNvPicPr><p:nvPr /></p:nvPicPr><p:blipFill><a:blip r:embed="rId2" /><a:stretch><a:fillRect /></a:stretch></p:blipFill><p:spPr bwMode="auto"><a:xfrm><a:off x="1955800" y="1193800" /><a:ext cx="52451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Heat map of</a:t></a:r></a:p></p:txBody></p:sp></p:spTree></p:cSld></p:sld>
</file>

<file path=ppt/slides/slide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shape of the </a:t></a:r><a14:m><m:oMath xmlns:m="http://schemas.openxmlformats.org/officeDocument/2006/math"><m:sSup><m:e><m:r><m:t>χ</m:t></m:r></m:e><m:sup><m:r><m:t>2</m:t></m:r></m:sup></m:sSup></m:oMath></a14:m><a:r><a:rPr /><a:t> distribution changes character with the DoF: For a middle range of DoF values the density starts at 0 and rises to a maximum or mode and then decay back toward 0</a:t></a:r></a:p></p:txBody></p:sp></mc:Choice></mc:AlternateContent><p:pic><p:nvPicPr><p:cNvPr descr="../images/Chi2_DOF_Med.PNG" id="0" name="Picture 1" /><p:cNvPicPr><a:picLocks noGrp="1" noChangeAspect="1" /></p:cNvPicPr><p:nvPr /></p:nvPicPr><p:blipFill><a:blip r:embed="rId2" /><a:stretch><a:fillRect /></a:stretch></p:blipFill><p:spPr bwMode="auto"><a:xfrm><a:off x="1905000" y="1193800" /><a:ext cx="53213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Heat map of</a:t></a:r></a:p></p:txBody></p:sp></p:spTree></p:cSld></p:sld>
</file>

<file path=ppt/slides/slide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</a:t></a:r><a14:m><m:oMath xmlns:m="http://schemas.openxmlformats.org/officeDocument/2006/math"><m:sSup><m:e><m:r><m:t>χ</m:t></m:r></m:e><m:sup><m:r><m:t>2</m:t></m:r></m:sup></m:sSup></m:oMath></a14:m><a:r><a:rPr /><a:t> Distribution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indent="0" marL="0"><a:buNone /></a:pPr><a:r><a:rPr /><a:t>The shape of the </a:t></a:r><a14:m><m:oMath xmlns:m="http://schemas.openxmlformats.org/officeDocument/2006/math"><m:sSup><m:e><m:r><m:t>χ</m:t></m:r></m:e><m:sup><m:r><m:t>2</m:t></m:r></m:sup></m:sSup></m:oMath></a14:m><a:r><a:rPr /><a:t> distribution changes character with the DoF: For large values of DoF the </a:t></a:r><a14:m><m:oMath xmlns:m="http://schemas.openxmlformats.org/officeDocument/2006/math"><m:sSup><m:e><m:r><m:t>χ</m:t></m:r></m:e><m:sup><m:r><m:t>2</m:t></m:r></m:sup></m:sSup></m:oMath></a14:m><a:r><a:rPr /><a:t> distribution converges toward a normal distribution with location parameter DoF</a:t></a:r></a:p></p:txBody></p:sp></mc:Choice></mc:AlternateContent><p:pic><p:nvPicPr><p:cNvPr descr="../images/Chi2_DOF_Lrg.PNG" id="0" name="Picture 1" /><p:cNvPicPr><a:picLocks noGrp="1" noChangeAspect="1" /></p:cNvPicPr><p:nvPr /></p:nvPicPr><p:blipFill><a:blip r:embed="rId2" /><a:stretch><a:fillRect /></a:stretch></p:blipFill><p:spPr bwMode="auto"><a:xfrm><a:off x="1930400" y="1193800" /><a:ext cx="52959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Heat map of</a:t></a:r></a:p></p:txBody></p:sp></p:spTree></p:cSld>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Odds</a:t>
                </a:r>
                <a:r>
                  <a:rPr/>
                  <a:t> are the ratio of the number of ways an event occurs to the number of ways it does not occur</a:t>
                </a:r>
              </a:p>
              <a:p>
                <a:pPr lvl="0"/>
                <a:r>
                  <a:rPr/>
                  <a:t>Can say that </a:t>
                </a:r>
                <a:r>
                  <a:rPr b="1"/>
                  <a:t>odds</a:t>
                </a:r>
                <a:r>
                  <a:rPr/>
                  <a:t> are the count of events in favor of an event vs. the count against the event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Flip a fair coin, odds of getting heads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</m:t>
                    </m:r>
                  </m:oMath>
                </a14:m>
                <a:r>
                  <a:rPr/>
                  <a:t> (1 in 1)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Roll a single fair die your odds of rolling a 6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</m:oMath>
                </a14:m>
                <a:r>
                  <a:rPr/>
                  <a:t> (1 in 5), or 0.2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dcterms:created xsi:type="dcterms:W3CDTF">2024-08-04T23:39:18Z</dcterms:created>
  <dcterms:modified xsi:type="dcterms:W3CDTF">2024-08-04T23:39:18Z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