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538" y="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De_Morgan%27s_law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When One Thing Depends on Another; Conditional Probability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09/18/2023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Conditional Distributions and Bayes’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b="1"/>
                  <a:t>Bayes’ theorem</a:t>
                </a:r>
                <a:r>
                  <a:t>, also known as </a:t>
                </a:r>
                <a:r>
                  <a:rPr b="1"/>
                  <a:t>Bayes’ rule</a:t>
                </a:r>
                <a:r>
                  <a:t>, is a powerful tool to think about and analyze conditional probabilities</a:t>
                </a:r>
              </a:p>
              <a:p>
                <a:pPr lvl="0"/>
                <a:r>
                  <a:t>We can derive Bayes Theorem starting with the following relationships:</a:t>
                </a:r>
              </a:p>
              <a:p>
                <a:pPr marL="0" lvl="0" indent="0">
                  <a:buNone/>
                </a:pPr>
                <a:r>
                  <a:t>$$P(A \cap B) = P(A|B)P(B)\\
P(B \cap A) = P(B|A)P(A)$$</a:t>
                </a:r>
              </a:p>
              <a:p>
                <a:pPr lvl="0"/>
                <a:r>
                  <a:t>Now: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Which leads to:</a:t>
                </a:r>
              </a:p>
              <a:p>
                <a:pPr marL="0" lvl="0" indent="0">
                  <a:buNone/>
                </a:pPr>
                <a:endParaRPr/>
              </a:p>
              <a:p>
                <a:pPr marL="0" lvl="0" indent="0">
                  <a:buNone/>
                </a:pPr>
                <a:r>
                  <a:rPr b="1"/>
                  <a:t>Which is Bayes’ theorem!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How can we interpret Bayes’ theorem in a useful way?</a:t>
                </a:r>
              </a:p>
              <a:p>
                <a:pPr lvl="0"/>
                <a:r>
                  <a:t>Consider an example using Bayes Theorem for an hypothesis test given some data or </a:t>
                </a:r>
                <a:r>
                  <a:rPr b="1"/>
                  <a:t>evidence</a:t>
                </a:r>
              </a:p>
              <a:p>
                <a:pPr lvl="0"/>
                <a:r>
                  <a:t>We must make an assertion of our prior probability that the hypothesis is true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𝑝𝑟𝑖𝑜𝑟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𝑒𝑠𝑖𝑠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We also must choose a likelihood function of the evidence given the hypothesis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𝐿𝑖𝑘𝑒𝑙𝑖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𝑜𝑜𝑑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𝑒𝑠𝑖𝑠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Now, we can think of Bayes’ theorem in the following terms:</a:t>
                </a:r>
              </a:p>
              <a:p>
                <a:pPr marL="0" lvl="0" indent="0">
                  <a:buNone/>
                </a:pPr>
                <a:r>
                  <a:t>$$Posterior(hypothesis\ |\ evidence) =\\ \frac{Likelihood(evidence\ |\ hypothesis)\ prior(hypothesis)}{P(evidence)}$$</a:t>
                </a:r>
              </a:p>
              <a:p>
                <a:pPr lvl="0"/>
                <a:r>
                  <a:t>We discuss selection of prior probability distributions and likelihood functions in subsequent lectures</a:t>
                </a:r>
              </a:p>
              <a:p>
                <a:pPr lvl="0"/>
                <a:r>
                  <a:t>The denominator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𝑒𝑣𝑖𝑑𝑒𝑛𝑐𝑒</m:t>
                        </m:r>
                      </m:e>
                    </m:d>
                  </m:oMath>
                </a14:m>
                <a:r>
                  <a:t> or </a:t>
                </a:r>
                <a:r>
                  <a:rPr b="1"/>
                  <a:t>partition function</a:t>
                </a:r>
                <a:r>
                  <a:t> is problematic</a:t>
                </a:r>
              </a:p>
              <a:p>
                <a:pPr lvl="0"/>
                <a:r>
                  <a:t>Required to normalize the posterior distribution to range:</a:t>
                </a:r>
                <a:br/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𝑃𝑜𝑠𝑡𝑒𝑟𝑖𝑜𝑟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𝑦𝑝𝑜𝑡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𝑒𝑠𝑖𝑠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 | 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𝑒𝑣𝑖𝑑𝑒𝑛𝑐𝑒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Denominator must account for all possible outcomes, or alternative hypotheses,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h</m:t>
                </m:r>
                <m:r>
                  <a:rPr>
                    <a:latin typeface="Cambria Math" panose="02040503050406030204" pitchFamily="18" charset="0"/>
                  </a:rPr>
                  <m:t>′</m:t>
                </m:r>
              </m:oMath>
            </a14:m>
            <a:r>
              <a:t>:</a:t>
            </a:r>
          </a:p>
          <a:p>
            <a:pPr marL="0" lvl="0" indent="0">
              <a:buNone/>
            </a:pPr>
            <a:r>
              <a:t>$$Posterior(hypothesis\ |\ evidence) =\\ \frac{Likelihood(evidence\ |\ hypothesis)\ prior(hypothesis)}{\sum_{ h' \in\ All\ possible\ hypotheses}Likelihood(evidence\ |\ h')\ prior(h')}$$</a:t>
            </a:r>
          </a:p>
          <a:p>
            <a:pPr marL="0" lvl="0" indent="0">
              <a:buNone/>
            </a:pPr>
            <a:r>
              <a:t>This is a formidable problem!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t>Hemophilia is a serious genetic condition expressed on any X chromosome</a:t>
                </a:r>
              </a:p>
              <a:p>
                <a:pPr lvl="0"/>
                <a:r>
                  <a:t>Women have two X chromosomes and are unlikely to exhibit hemophilia</a:t>
                </a:r>
              </a:p>
              <a:p>
                <a:pPr lvl="1"/>
                <a:r>
                  <a:t>One X chromosome inherited from each parent</a:t>
                </a:r>
                <a:br/>
                <a:endParaRPr/>
              </a:p>
              <a:p>
                <a:pPr lvl="1"/>
                <a:r>
                  <a:t>Must inherit hemophilia from both parents</a:t>
                </a:r>
              </a:p>
              <a:p>
                <a:pPr lvl="0"/>
                <a:r>
                  <a:t>Men have one X chromosome and one Y chromosome</a:t>
                </a:r>
              </a:p>
              <a:p>
                <a:pPr lvl="1"/>
                <a:r>
                  <a:t>Inherit Y chromosome from the father</a:t>
                </a:r>
                <a:br/>
                <a:endParaRPr/>
              </a:p>
              <a:p>
                <a:pPr lvl="1"/>
                <a:r>
                  <a:t>Inherit X chromosome, and possibly hemophilia, from the mother</a:t>
                </a:r>
              </a:p>
              <a:p>
                <a:pPr lvl="0"/>
                <a:r>
                  <a:t>Say a woman has a brother who exhibits hemophilia</a:t>
                </a:r>
              </a:p>
              <a:p>
                <a:pPr lvl="1"/>
                <a:r>
                  <a:t>X chromosome expression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=1.0→</m:t>
                    </m:r>
                  </m:oMath>
                </a14:m>
                <a:r>
                  <a:t> brother has hemophilia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/>
              </a:p>
              <a:p>
                <a:pPr lvl="1"/>
                <a:r>
                  <a:t>Woman’s father does not exhibit hemophilia,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=0→</m:t>
                    </m:r>
                  </m:oMath>
                </a14:m>
                <a:r>
                  <a:t> father has hemophilia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=0.0</m:t>
                    </m:r>
                  </m:oMath>
                </a14:m>
                <a:br/>
                <a:endParaRPr/>
              </a:p>
              <a:p>
                <a:pPr lvl="1"/>
                <a:r>
                  <a:t>Our prior probability that she carries the genetic marker for hemophilia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=0.5→</m:t>
                    </m:r>
                  </m:oMath>
                </a14:m>
                <a:r>
                  <a:t> Woman’s X chromosome has P = 0.5 that it is from mother, who carried the marker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t>As evidence the woman has two sons (not identical twins) with no expression of hemophilia</a:t>
                </a:r>
              </a:p>
              <a:p>
                <a:pPr lvl="0"/>
                <a:r>
                  <a:t>What is the likelihood for the two sons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t> not having hemophilia?</a:t>
                </a:r>
              </a:p>
              <a:p>
                <a:pPr lvl="0"/>
                <a:r>
                  <a:t>Two possible cases here</a:t>
                </a:r>
              </a:p>
              <a:p>
                <a:pPr lvl="1"/>
                <a:r>
                  <a:t>Case where woman caries one X chromosome with hemophilia expression,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t>, and probability of passing to son = 0.5</a:t>
                </a:r>
              </a:p>
              <a:p>
                <a:pPr lvl="1"/>
                <a:r>
                  <a:t>Case where woman does not carry an X chromosome with hemophilia expression,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:r>
                  <a:t>$$
p(x_1=0, x_2=0 | \theta = 1) = 0.5 \times 0.5 = 0.25  \\
p(x_1=0, x_2=0 | \theta = 0) = 1.0 \times 1.0 = 1.0 
$$</a:t>
                </a:r>
              </a:p>
              <a:p>
                <a:pPr marL="0" lvl="0" indent="0">
                  <a:buNone/>
                </a:pPr>
                <a:r>
                  <a:t>Note: we are neglecting the possibility of a mutations in one of the sons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Use Bayes theorem to compute probability woman carries an X chromosome with hemophilia expression,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:r>
                  <a:t>$$
p(\theta=1 | X) = \frac{p(X|\theta=1) p(\theta=1)}{p(X|\theta=1) p(\theta=1) + p(X|\theta=0) p(\theta=0)} \\
= \frac{0.25 * 0.5}{0.25 * 0.5 + 1.0 * 0.5} = 0.20
$$</a:t>
                </a:r>
              </a:p>
              <a:p>
                <a:pPr marL="0" lvl="0" indent="0">
                  <a:buNone/>
                </a:pPr>
                <a:r>
                  <a:t>Where:</a:t>
                </a:r>
                <a:br/>
                <a:endParaRPr/>
              </a:p>
              <a:p>
                <a:pPr marL="0" lvl="0" indent="0">
                  <a:buNone/>
                </a:pPr>
                <a:r>
                  <a:t>The </a:t>
                </a:r>
                <a:r>
                  <a:rPr b="1"/>
                  <a:t>evidence</a:t>
                </a:r>
                <a:r>
                  <a:t> of two sons without hemophilia causes us to update our </a:t>
                </a:r>
                <a:r>
                  <a:rPr b="1"/>
                  <a:t>belief</a:t>
                </a:r>
                <a:r>
                  <a:t> that the probability of the woman carrying the disease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t>In many cases we are interested in the </a:t>
                </a:r>
                <a:r>
                  <a:rPr b="1"/>
                  <a:t>marginal distribution</a:t>
                </a:r>
              </a:p>
              <a:p>
                <a:pPr lvl="0"/>
                <a:r>
                  <a:t>Example, it is often the case that only one or a few parameters of a joint distribution will be of interest</a:t>
                </a:r>
              </a:p>
              <a:p>
                <a:pPr lvl="1"/>
                <a:r>
                  <a:t>In other words, we are interested in the marginal distribution of these parameters</a:t>
                </a:r>
                <a:br/>
                <a:endParaRPr/>
              </a:p>
              <a:p>
                <a:pPr lvl="1"/>
                <a:r>
                  <a:t>The denominator of Bayes theorem,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r>
                  <a:t>, can be computed as a marginal distribution</a:t>
                </a:r>
              </a:p>
              <a:p>
                <a:pPr lvl="0"/>
                <a:r>
                  <a:t>Consider a multivariate probability density function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variables,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/>
              </a:p>
              <a:p>
                <a:pPr lvl="1"/>
                <a:r>
                  <a:rPr b="1"/>
                  <a:t>Marginal distribution</a:t>
                </a:r>
                <a:r>
                  <a:t> is the distribution of one variable with the others integrated out.</a:t>
                </a:r>
                <a:br/>
                <a:endParaRPr/>
              </a:p>
              <a:p>
                <a:pPr lvl="1"/>
                <a:r>
                  <a:t>Integrate over all other variables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t> the result is the marginal distribution,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For discrete distribution the above is a summation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 b="-13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Example: Marginal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Marginal distributions</a:t>
            </a:r>
            <a:r>
              <a:t> of multivariate Normal with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e>
                </m:d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𝜎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e>
                </m:d>
              </m:oMath>
            </a14:m>
            <a:endParaRPr/>
          </a:p>
          <a:p>
            <a:pPr marL="0" lvl="0" indent="0">
              <a:buNone/>
            </a:pPr>
            <a:r>
              <a:t>Marginal distributions </a:t>
            </a:r>
            <a:r>
              <a:rPr b="1"/>
              <a:t>displayed on margins</a:t>
            </a:r>
            <a:r>
              <a:t> of scatter plot</a:t>
            </a:r>
          </a:p>
          <a:p>
            <a:pPr lvl="0" indent="0">
              <a:buNone/>
            </a:pPr>
            <a:r>
              <a:rPr>
                <a:latin typeface="Courier"/>
              </a:rPr>
              <a:t>## For x mean = -0.013252461304434377  variance = 0.9566771121876217
## For y mean = -0.025517224737628935  variance = 1.0102725448717944</a:t>
            </a:r>
          </a:p>
        </p:txBody>
      </p:sp>
      <p:pic>
        <p:nvPicPr>
          <p:cNvPr id="3" name="Picture 1" descr="03b_WhenOneThingDependsOnAother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Example: Marginal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Marginal distributions</a:t>
            </a:r>
            <a:r>
              <a:t> of multivariate Normal with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e>
                </m:d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𝜎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e>
                </m:d>
              </m:oMath>
            </a14:m>
            <a:endParaRPr/>
          </a:p>
          <a:p>
            <a:pPr marL="0" lvl="0" indent="0">
              <a:buNone/>
            </a:pPr>
            <a:r>
              <a:t>Marginal distributions </a:t>
            </a:r>
            <a:r>
              <a:rPr b="1"/>
              <a:t>displayed on margins</a:t>
            </a:r>
            <a:r>
              <a:t> of scatter plot</a:t>
            </a:r>
          </a:p>
          <a:p>
            <a:pPr lvl="0" indent="0">
              <a:buNone/>
            </a:pPr>
            <a:r>
              <a:rPr>
                <a:latin typeface="Courier"/>
              </a:rPr>
              <a:t>## For x mean = -0.002385707315633598  variance = 1.0666667280887432
## For y mean = -0.001179624488218055  variance = 1.0008308905258314</a:t>
            </a:r>
          </a:p>
        </p:txBody>
      </p:sp>
      <p:pic>
        <p:nvPicPr>
          <p:cNvPr id="3" name="Picture 1" descr="03b_WhenOneThingDependsOnAother_files/figure-pptx/unnamed-chunk-3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27084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68101"/>
                <a:ext cx="8229600" cy="40694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Many real-world random variables depend on other random variables</a:t>
                </a:r>
              </a:p>
              <a:p>
                <a:pPr lvl="0"/>
                <a:r>
                  <a:rPr dirty="0"/>
                  <a:t>Statistical models of complex processes invariably require the use of </a:t>
                </a:r>
                <a:r>
                  <a:rPr b="1" dirty="0"/>
                  <a:t>conditional probability distributions</a:t>
                </a:r>
              </a:p>
              <a:p>
                <a:pPr lvl="0"/>
                <a:r>
                  <a:rPr b="1" dirty="0"/>
                  <a:t>Conditional probability</a:t>
                </a:r>
                <a:r>
                  <a:rPr dirty="0"/>
                  <a:t> is the probability that event A occurs given that event B has occurred</a:t>
                </a:r>
              </a:p>
              <a:p>
                <a:pPr lvl="0"/>
                <a:r>
                  <a:rPr dirty="0"/>
                  <a:t>Write the conditional probability of A given B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b="1" dirty="0"/>
                  <a:t>Example:</a:t>
                </a:r>
                <a:r>
                  <a:rPr dirty="0"/>
                  <a:t> Model of the probability of contracting the infectious disease, depends on other variables</a:t>
                </a:r>
              </a:p>
              <a:p>
                <a:pPr lvl="1"/>
                <a:r>
                  <a:rPr dirty="0"/>
                  <a:t>In more technical terms, the probability of contracting the disease is </a:t>
                </a:r>
                <a:r>
                  <a:rPr b="1" dirty="0"/>
                  <a:t>conditional</a:t>
                </a:r>
                <a:r>
                  <a:rPr dirty="0"/>
                  <a:t> on other random variables.</a:t>
                </a:r>
              </a:p>
              <a:p>
                <a:pPr lvl="1"/>
                <a:r>
                  <a:rPr dirty="0"/>
                  <a:t>Age, contact with people carrying the disease, immunity, etc.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68101"/>
                <a:ext cx="8229600" cy="4069420"/>
              </a:xfrm>
              <a:blipFill>
                <a:blip r:embed="rId2"/>
                <a:stretch>
                  <a:fillRect l="-963" t="-1796" r="-1704" b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Example: Marginal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Marginal distributions</a:t>
            </a:r>
            <a:r>
              <a:t> of multivariate Normal with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e>
                </m:d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𝜎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mr>
                      <m:m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e>
                </m:d>
              </m:oMath>
            </a14:m>
            <a:endParaRPr/>
          </a:p>
          <a:p>
            <a:pPr marL="0" lvl="0" indent="0">
              <a:buNone/>
            </a:pPr>
            <a:r>
              <a:t>Marginal distributions </a:t>
            </a:r>
            <a:r>
              <a:rPr b="1"/>
              <a:t>displayed on margins</a:t>
            </a:r>
            <a:r>
              <a:t> of scatter plot</a:t>
            </a:r>
          </a:p>
          <a:p>
            <a:pPr lvl="0" indent="0">
              <a:buNone/>
            </a:pPr>
            <a:r>
              <a:rPr>
                <a:latin typeface="Courier"/>
              </a:rPr>
              <a:t>## For x mean = -0.019321733702951576  variance = 1.0163790946233962
## For y mean = -0.029334214543683353  variance = 0.9952334056797656</a:t>
            </a:r>
          </a:p>
        </p:txBody>
      </p:sp>
      <p:pic>
        <p:nvPicPr>
          <p:cNvPr id="3" name="Picture 1" descr="03b_WhenOneThingDependsOnAother_files/figure-pptx/unnamed-chunk-4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Conditional Probability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A simple and widely used example of using conditional probabilities to work out the chance of having a rare disease.</a:t>
                </a:r>
              </a:p>
              <a:p>
                <a:pPr lvl="0"/>
                <a:r>
                  <a:t>Sickle Cell Anemia is a serious, but fairly rare, disease</a:t>
                </a:r>
              </a:p>
              <a:p>
                <a:pPr lvl="0"/>
                <a:r>
                  <a:t>The probability that a given patient, drawn at random from the population of all people in the United States, has the disease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3200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0003125</m:t>
                    </m:r>
                  </m:oMath>
                </a14:m>
                <a:r>
                  <a:t>. We can describe the possible events in diagnosing this condition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  <m:r>
                      <a:rPr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t> a patient has the disease.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  <m:r>
                      <a:rPr>
                        <a:latin typeface="Cambria Math" panose="02040503050406030204" pitchFamily="18" charset="0"/>
                      </a:rPr>
                      <m:t>′</m:t>
                    </m:r>
                    <m:r>
                      <a:rPr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t> a patient does not have the disease.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⊕⇒</m:t>
                    </m:r>
                  </m:oMath>
                </a14:m>
                <a:r>
                  <a:t> patient tests positive.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−⇒</m:t>
                    </m:r>
                  </m:oMath>
                </a14:m>
                <a:r>
                  <a:t> a patient tests negative.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593" b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Conditional Probability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What if a medical company claims that it has developed a test that is 99% accurate?</a:t>
                </a:r>
              </a:p>
              <a:p>
                <a:pPr lvl="0"/>
                <a:r>
                  <a:t>We can write: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|⊕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′|−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/>
              </a:p>
              <a:p>
                <a:pPr lvl="0"/>
                <a:r>
                  <a:t>On the surface, it seems that a 99% reliable test is rather good</a:t>
                </a:r>
              </a:p>
              <a:p>
                <a:pPr lvl="1"/>
                <a:r>
                  <a:t>On average, 99 people out of 100 who have the disease will be identified and treated</a:t>
                </a:r>
                <a:br/>
                <a:endParaRPr/>
              </a:p>
              <a:p>
                <a:pPr lvl="1"/>
                <a:r>
                  <a:t>But, dig into the conditional probabilities and make sure!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Conditional Probability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From the root the </a:t>
                </a:r>
                <a:r>
                  <a:rPr b="1"/>
                  <a:t>directed acyclic graphical model (DAG)</a:t>
                </a:r>
                <a:r>
                  <a:t> defines a conditional dependency structure</a:t>
                </a:r>
              </a:p>
              <a:p>
                <a:pPr lvl="0"/>
                <a:r>
                  <a:t>Goal: Evaluate the medical test as a </a:t>
                </a:r>
                <a:r>
                  <a:rPr b="1"/>
                  <a:t>decision rule</a:t>
                </a:r>
                <a:r>
                  <a:t> for treatment</a:t>
                </a:r>
              </a:p>
              <a:p>
                <a:pPr lvl="0"/>
                <a:r>
                  <a:t>Summarize the conditional probabilities for these outcomes: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⊕|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t>: Conditional probability the test correctly identifies patient with disease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t>: Conditional probability of a negative test for a patient with the disease; </a:t>
                </a:r>
                <a:r>
                  <a:rPr b="1"/>
                  <a:t>Type II Error</a:t>
                </a:r>
                <a:r>
                  <a:t> or </a:t>
                </a:r>
                <a:r>
                  <a:rPr b="1"/>
                  <a:t>False Negative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⊕|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t>: Conditional probability that a patient with no disease tests positive; </a:t>
                </a:r>
                <a:r>
                  <a:rPr b="1"/>
                  <a:t>Type I Error</a:t>
                </a:r>
                <a:r>
                  <a:t> or </a:t>
                </a:r>
                <a:r>
                  <a:rPr b="1"/>
                  <a:t>False Positive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t>: Conditional probability of a negative test for a patient with no disease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CondTree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71800" y="1193800"/>
            <a:ext cx="321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Graph showing dependency of conditional distribution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Conditional Probability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Four possible outcomes shown using a </a:t>
            </a:r>
            <a:r>
              <a:rPr b="1"/>
              <a:t>confusion matrix</a:t>
            </a:r>
            <a:r>
              <a:t> or </a:t>
            </a:r>
            <a:r>
              <a:rPr b="1"/>
              <a:t>truth table</a:t>
            </a:r>
          </a:p>
          <a:p>
            <a:pPr lvl="0"/>
            <a:r>
              <a:t>Table shows conditional probabilities of each outcome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Positive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Negative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/>
                        <a:t>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True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False Negative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b="1"/>
                        <a:t>No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True Negative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Tip:</a:t>
            </a:r>
            <a:r>
              <a:t> Make sure the numbers in your confusion matrix sum to 1.0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lvl="0"/>
                <a:r>
                  <a:t>Conditional probability</a:t>
                </a:r>
              </a:p>
              <a:p>
                <a:pPr lvl="1"/>
                <a:r>
                  <a:t>One random variable depends on another</a:t>
                </a:r>
                <a:br/>
                <a:endParaRPr/>
              </a:p>
              <a:p>
                <a:pPr lvl="1"/>
                <a:r>
                  <a:t>But not commutable</a:t>
                </a:r>
                <a:br/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⇎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/>
              </a:p>
              <a:p>
                <a:pPr lvl="0"/>
                <a:r>
                  <a:t>Mutually exclusivity</a:t>
                </a:r>
                <a:br/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/>
              </a:p>
              <a:p>
                <a:pPr lvl="0"/>
                <a:r>
                  <a:t>Independence</a:t>
                </a:r>
                <a:br/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lvl="0"/>
                <a:r>
                  <a:t>Bayes’ theorem</a:t>
                </a:r>
                <a:br/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/>
              </a:p>
              <a:p>
                <a:pPr lvl="0"/>
                <a:r>
                  <a:t>Marginal distribution</a:t>
                </a:r>
              </a:p>
              <a:p>
                <a:pPr marL="0" lvl="0" indent="0">
                  <a:buNone/>
                </a:pPr>
                <a:r>
                  <a:t>$$
p(\theta_1) = \int_{\theta_2, \ldots, \theta_n} p(\theta_1, \theta_2, \ldots, \theta_n)\ d\theta2, \ldots, d \theta_n\\ $$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50476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p:pic>
        <p:nvPicPr>
          <p:cNvPr id="4" name="Picture 1" descr="../images/Prob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92700" y="971952"/>
            <a:ext cx="405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05062" y="4076700"/>
            <a:ext cx="3703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conditional probability of discrete events; credit, Wikipedia commons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0273" y="1099595"/>
                <a:ext cx="4824714" cy="3938724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b="1" dirty="0"/>
                  <a:t>Example: </a:t>
                </a:r>
              </a:p>
              <a:p>
                <a:pPr lvl="0"/>
                <a:r>
                  <a:rPr b="1" dirty="0"/>
                  <a:t>Sample space</a:t>
                </a:r>
                <a:r>
                  <a:rPr dirty="0"/>
                  <a:t> is the space of all possible events in the 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Sample space is divided into several </a:t>
                </a:r>
                <a:r>
                  <a:rPr b="1" dirty="0"/>
                  <a:t>subspaces</a:t>
                </a:r>
                <a:r>
                  <a:rPr dirty="0"/>
                  <a:t> or </a:t>
                </a:r>
                <a:r>
                  <a:rPr b="1" dirty="0"/>
                  <a:t>subsets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Intersection</a:t>
                </a:r>
                <a:r>
                  <a:rPr dirty="0"/>
                  <a:t> is where the two sets overlap occur in both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∩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273" y="1099595"/>
                <a:ext cx="4824714" cy="3938724"/>
              </a:xfrm>
              <a:blipFill>
                <a:blip r:embed="rId3"/>
                <a:stretch>
                  <a:fillRect l="-1894" t="-1238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2674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p:pic>
        <p:nvPicPr>
          <p:cNvPr id="4" name="Picture 1" descr="../images/Prob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54118" y="1063229"/>
            <a:ext cx="405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231756" y="4076700"/>
            <a:ext cx="379263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conditional probability of discrete events; credit, Wikipedia commons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84791"/>
                <a:ext cx="4596919" cy="3622876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Example:</a:t>
                </a:r>
              </a:p>
              <a:p>
                <a:pPr marL="0" lvl="0" indent="0">
                  <a:buNone/>
                </a:pPr>
                <a:r>
                  <a:rPr b="1" dirty="0"/>
                  <a:t>Intersection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∩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, is where the two sets overlap</a:t>
                </a:r>
              </a:p>
              <a:p>
                <a:r>
                  <a:rPr dirty="0"/>
                  <a:t>The probability of the intersection is the product of two probabilities:</a:t>
                </a:r>
              </a:p>
              <a:p>
                <a:pPr marL="685800" lvl="1" indent="-342900">
                  <a:buAutoNum type="arabicPeriod"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dirty="0"/>
                  <a:t> since B must be true to be in this intersection.</a:t>
                </a:r>
              </a:p>
              <a:p>
                <a:pPr marL="685800" lvl="1" indent="-342900">
                  <a:buAutoNum type="arabicPeriod"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dirty="0"/>
                  <a:t> since A must also occur when B is occurring</a:t>
                </a:r>
              </a:p>
              <a:p>
                <a:r>
                  <a:rPr dirty="0"/>
                  <a:t>The result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84791"/>
                <a:ext cx="4596919" cy="3622876"/>
              </a:xfrm>
              <a:blipFill>
                <a:blip r:embed="rId3"/>
                <a:stretch>
                  <a:fillRect l="-1724" t="-2189" r="-1459" b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00391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dirty="0"/>
                  <a:t>Rearranging terms we get the following: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We could have, just as well, written the last equation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Now, the probability of an identical event in the same intersection: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b="1" dirty="0"/>
                  <a:t>Factorization</a:t>
                </a:r>
                <a:r>
                  <a:rPr dirty="0"/>
                  <a:t> of a probability function is a key tool: notice that the factorization of a conditional probability distribution in not unique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Set Operations and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Set operations are applied to probability problems</a:t>
                </a:r>
              </a:p>
              <a:p>
                <a:pPr marL="342900" lvl="0" indent="-342900">
                  <a:buAutoNum type="arabicPeriod"/>
                </a:pPr>
                <a:r>
                  <a:rPr b="1"/>
                  <a:t>Intersection: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b="1"/>
              </a:p>
              <a:p>
                <a:pPr marL="342900" lvl="0" indent="-342900">
                  <a:buAutoNum type="arabicPeriod" startAt="2"/>
                </a:pPr>
                <a:r>
                  <a:rPr b="1"/>
                  <a:t>Union:</a:t>
                </a:r>
                <a:r>
                  <a:t> is the sum of the probabilities of the sets minus the intersection between the sets: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342900" lvl="0" indent="-342900">
                  <a:buAutoNum type="arabicPeriod" startAt="3"/>
                </a:pPr>
                <a:r>
                  <a:rPr b="1"/>
                  <a:t>Negation:</a:t>
                </a:r>
                <a:r>
                  <a:t> Example, compute the probability of an event being in subset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but not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 ¬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rPr b="1"/>
                  <a:t>Example:</a:t>
                </a:r>
                <a:r>
                  <a:t> We can apply </a:t>
                </a:r>
                <a:r>
                  <a:rPr b="1">
                    <a:hlinkClick r:id="rId2"/>
                  </a:rPr>
                  <a:t>De Morgan’s Laws</a:t>
                </a:r>
                <a:r>
                  <a:t>:</a:t>
                </a:r>
              </a:p>
              <a:p>
                <a:pPr marL="0" lvl="0" indent="0">
                  <a:buNone/>
                </a:pPr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Independence and Mutual Exclusivity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The factorization of probability distributions can be simplified if events are either </a:t>
                </a:r>
                <a:r>
                  <a:rPr b="1"/>
                  <a:t>independent</a:t>
                </a:r>
                <a:r>
                  <a:t> or </a:t>
                </a:r>
                <a:r>
                  <a:rPr b="1"/>
                  <a:t>mutually exclusive</a:t>
                </a:r>
              </a:p>
              <a:p>
                <a:pPr lvl="0"/>
                <a:r>
                  <a:t>At first glance, these concepts may seem similar</a:t>
                </a:r>
              </a:p>
              <a:p>
                <a:pPr lvl="1"/>
                <a:r>
                  <a:t>Are quite different</a:t>
                </a:r>
              </a:p>
              <a:p>
                <a:pPr lvl="1"/>
                <a:r>
                  <a:t>Very different implications</a:t>
                </a:r>
              </a:p>
              <a:p>
                <a:pPr lvl="0"/>
                <a:r>
                  <a:rPr b="1"/>
                  <a:t>Independence</a:t>
                </a:r>
                <a:r>
                  <a:t> of sets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t> means the occurrence of an event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, does not have any dependency on an event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/>
              </a:p>
              <a:p>
                <a:pPr lvl="0"/>
                <a:r>
                  <a:rPr b="1"/>
                  <a:t>Mutual exclusivity</a:t>
                </a:r>
                <a:r>
                  <a:t> means events cannot occur in both the sets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Express independence of random variables mathematically:</a:t>
                </a:r>
              </a:p>
              <a:p>
                <a:pPr marL="0" lvl="0" indent="0">
                  <a:buNone/>
                </a:pPr>
                <a:endParaRPr/>
              </a:p>
              <a:p>
                <a:pPr marL="0" lvl="0" indent="0">
                  <a:buNone/>
                </a:pPr>
                <a:r>
                  <a:t>But independence of A given B does not imply independence of B given A: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⇎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In other words, we need to pay attention to if A is independent of B or B is independent of A</a:t>
                </a:r>
                <a:br/>
                <a:r>
                  <a:t>- One or the other could be true</a:t>
                </a:r>
                <a:br/>
                <a:r>
                  <a:t>- Both could be true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Mutual Exclusivity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If the intersection between events is an empty set: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𝐴</m:t>
                  </m:r>
                  <m:r>
                    <a:rPr>
                      <a:latin typeface="Cambria Math" panose="02040503050406030204" pitchFamily="18" charset="0"/>
                    </a:rPr>
                    <m:t>∩</m:t>
                  </m:r>
                  <m:r>
                    <a:rPr>
                      <a:latin typeface="Cambria Math" panose="02040503050406030204" pitchFamily="18" charset="0"/>
                    </a:rPr>
                    <m:t>𝐵</m:t>
                  </m:r>
                  <m:r>
                    <a:rPr>
                      <a:latin typeface="Cambria Math" panose="02040503050406030204" pitchFamily="18" charset="0"/>
                    </a:rPr>
                    <m:t>=∅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Then, events in A are </a:t>
            </a:r>
            <a:r>
              <a:rPr b="1"/>
              <a:t>mutually exclusive</a:t>
            </a:r>
            <a:r>
              <a:t> of events in B: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And,</a:t>
            </a:r>
            <a:br/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𝐴</m:t>
                  </m:r>
                  <m:r>
                    <a:rPr>
                      <a:latin typeface="Cambria Math" panose="02040503050406030204" pitchFamily="18" charset="0"/>
                    </a:rPr>
                    <m:t>⊥</m:t>
                  </m:r>
                  <m:r>
                    <a:rPr>
                      <a:latin typeface="Cambria Math" panose="02040503050406030204" pitchFamily="18" charset="0"/>
                    </a:rPr>
                    <m:t>𝐵</m:t>
                  </m:r>
                  <m:r>
                    <a:rPr>
                      <a:latin typeface="Cambria Math" panose="02040503050406030204" pitchFamily="18" charset="0"/>
                    </a:rPr>
                    <m:t>⇔</m:t>
                  </m:r>
                  <m:r>
                    <a:rPr>
                      <a:latin typeface="Cambria Math" panose="02040503050406030204" pitchFamily="18" charset="0"/>
                    </a:rPr>
                    <m:t>𝐵</m:t>
                  </m:r>
                  <m:r>
                    <a:rPr>
                      <a:latin typeface="Cambria Math" panose="02040503050406030204" pitchFamily="18" charset="0"/>
                    </a:rPr>
                    <m:t>⊥</m:t>
                  </m:r>
                  <m:r>
                    <a:rPr>
                      <a:latin typeface="Cambria Math" panose="02040503050406030204" pitchFamily="18" charset="0"/>
                    </a:rPr>
                    <m:t>𝐴</m:t>
                  </m:r>
                </m:oMath>
              </m:oMathPara>
            </a14:m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2079</Words>
  <Application>Microsoft Office PowerPoint</Application>
  <PresentationFormat>On-screen Show (16:9)</PresentationFormat>
  <Paragraphs>191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Courier</vt:lpstr>
      <vt:lpstr>Office Theme</vt:lpstr>
      <vt:lpstr>When One Thing Depends on Another; Conditional Probability</vt:lpstr>
      <vt:lpstr>Introduction</vt:lpstr>
      <vt:lpstr>Properties of Conditional Probability</vt:lpstr>
      <vt:lpstr>Properties of Conditional Probability</vt:lpstr>
      <vt:lpstr>Properties of Conditional Probability</vt:lpstr>
      <vt:lpstr>Set Operations and Probability</vt:lpstr>
      <vt:lpstr>Independence and Mutual Exclusivity</vt:lpstr>
      <vt:lpstr>Independence</vt:lpstr>
      <vt:lpstr>Mutual Exclusivity</vt:lpstr>
      <vt:lpstr>Conditional Distributions and Bayes’ Theorem</vt:lpstr>
      <vt:lpstr>Interpreting Bayes Theorem</vt:lpstr>
      <vt:lpstr>Interpreting Bayes Theorem</vt:lpstr>
      <vt:lpstr>Interpreting Bayes Theorem</vt:lpstr>
      <vt:lpstr>Bayes Theorem Example</vt:lpstr>
      <vt:lpstr>Bayes Theorem Example</vt:lpstr>
      <vt:lpstr>Bayes Theorem Example</vt:lpstr>
      <vt:lpstr>Marginal Distributions</vt:lpstr>
      <vt:lpstr>Example: Marginal Distribution</vt:lpstr>
      <vt:lpstr>Example: Marginal Distribution</vt:lpstr>
      <vt:lpstr>Example: Marginal Distribution</vt:lpstr>
      <vt:lpstr>Conditional Probability Example</vt:lpstr>
      <vt:lpstr>Conditional Probability Example</vt:lpstr>
      <vt:lpstr>Conditional Probability Example</vt:lpstr>
      <vt:lpstr>Conditional Probability Example</vt:lpstr>
      <vt:lpstr>PowerPoint Presentation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One Thing Depends on Another; Conditional Probability</dc:title>
  <dc:creator>Steve Elston</dc:creator>
  <cp:keywords/>
  <cp:lastModifiedBy>Stephen Elston</cp:lastModifiedBy>
  <cp:revision>6</cp:revision>
  <dcterms:created xsi:type="dcterms:W3CDTF">2024-08-06T02:41:33Z</dcterms:created>
  <dcterms:modified xsi:type="dcterms:W3CDTF">2024-08-06T02:50:09Z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09/18/2023</vt:lpwstr>
  </property>
  <property fmtid="{D5CDD505-2E9C-101B-9397-08002B2CF9AE}" pid="3" name="output">
    <vt:lpwstr/>
  </property>
</Properties>
</file>