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9"/>
  </p:notesMasterIdLst>
  <p:sldIdLst>
    <p:sldId id="301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302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303" r:id="rId30"/>
    <p:sldId id="284" r:id="rId31"/>
    <p:sldId id="285" r:id="rId32"/>
    <p:sldId id="286" r:id="rId33"/>
    <p:sldId id="287" r:id="rId34"/>
    <p:sldId id="288" r:id="rId35"/>
    <p:sldId id="304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 autoAdjust="0"/>
    <p:restoredTop sz="94694" autoAdjust="0"/>
  </p:normalViewPr>
  <p:slideViewPr>
    <p:cSldViewPr snapToGrid="0" snapToObjects="1">
      <p:cViewPr varScale="1">
        <p:scale>
          <a:sx n="94" d="100"/>
          <a:sy n="94" d="100"/>
        </p:scale>
        <p:origin x="701" y="41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DDEE00-70AE-47E2-95E5-F1C95ECCE916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C04D45-DAE7-4D1F-88B9-D696491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065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04D45-DAE7-4D1F-88B9-D696491D3F5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62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efron.ckirby.su.domains/papers/2021EB-concepts-methods.pd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Jeffreys_prior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www.metsci.com/wp-content/uploads/2019/08/Search-and-Rescue-Optimal-Planning-System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7003"/>
            <a:ext cx="7772400" cy="1515861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Introduction to Bayesian Models</a:t>
            </a:r>
            <a:endParaRPr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78957"/>
            <a:ext cx="6400800" cy="563301"/>
          </a:xfrm>
        </p:spPr>
        <p:txBody>
          <a:bodyPr>
            <a:normAutofit fontScale="32500" lnSpcReduction="20000"/>
          </a:bodyPr>
          <a:lstStyle/>
          <a:p>
            <a:pPr marL="0" lvl="0" indent="0">
              <a:buNone/>
            </a:pPr>
            <a:br>
              <a:rPr dirty="0"/>
            </a:br>
            <a:br>
              <a:rPr dirty="0"/>
            </a:br>
            <a:r>
              <a:rPr sz="5900" b="1" dirty="0"/>
              <a:t>Steve Elston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09/04/2023</a:t>
            </a:r>
          </a:p>
        </p:txBody>
      </p:sp>
      <p:pic>
        <p:nvPicPr>
          <p:cNvPr id="5" name="Picture 2" descr="Image result for harvard extension school logo">
            <a:extLst>
              <a:ext uri="{FF2B5EF4-FFF2-40B4-BE49-F238E27FC236}">
                <a16:creationId xmlns:a16="http://schemas.microsoft.com/office/drawing/2014/main" id="{4589CD93-89FF-3DF6-420D-DE6D671B6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067" y="3659436"/>
            <a:ext cx="2345803" cy="96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4191BF-5D24-EFDF-F46A-91EA7CBF856B}"/>
              </a:ext>
            </a:extLst>
          </p:cNvPr>
          <p:cNvSpPr txBox="1"/>
          <p:nvPr/>
        </p:nvSpPr>
        <p:spPr>
          <a:xfrm>
            <a:off x="1805276" y="4705706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2018, 2019, 2020, 2021, 2022, 2023 2024, Stephen F Elston. All rights reserved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Bayesian vs. Frequentist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810761"/>
          </a:xfrm>
        </p:spPr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dirty="0"/>
              <a:t>With greater computational power and general acceptance, Bayes methods are now widely used</a:t>
            </a:r>
          </a:p>
          <a:p>
            <a:pPr lvl="0"/>
            <a:r>
              <a:rPr dirty="0"/>
              <a:t>Among pragmatists</a:t>
            </a:r>
          </a:p>
          <a:p>
            <a:pPr lvl="1"/>
            <a:r>
              <a:rPr dirty="0"/>
              <a:t>Some problems are better handled by frequentist methods</a:t>
            </a:r>
          </a:p>
          <a:p>
            <a:pPr lvl="1"/>
            <a:r>
              <a:rPr dirty="0"/>
              <a:t>Some problems with Bayesian methods</a:t>
            </a:r>
          </a:p>
          <a:p>
            <a:pPr lvl="0"/>
            <a:r>
              <a:rPr dirty="0"/>
              <a:t>Bayes models allow us to express </a:t>
            </a:r>
            <a:r>
              <a:rPr b="1" dirty="0"/>
              <a:t>prior information</a:t>
            </a:r>
          </a:p>
          <a:p>
            <a:pPr lvl="0"/>
            <a:r>
              <a:rPr dirty="0"/>
              <a:t>Models that fall between these extremes are also in common use</a:t>
            </a:r>
          </a:p>
          <a:p>
            <a:pPr lvl="1"/>
            <a:r>
              <a:rPr dirty="0"/>
              <a:t>Methods include the so-called </a:t>
            </a:r>
            <a:r>
              <a:rPr b="1" dirty="0"/>
              <a:t>empirical Bayes</a:t>
            </a:r>
            <a:r>
              <a:rPr dirty="0"/>
              <a:t> methods</a:t>
            </a:r>
            <a:endParaRPr lang="en-US" dirty="0"/>
          </a:p>
          <a:p>
            <a:pPr lvl="1"/>
            <a:r>
              <a:rPr lang="en-US" dirty="0"/>
              <a:t>See </a:t>
            </a:r>
            <a:r>
              <a:rPr lang="en-US" dirty="0">
                <a:hlinkClick r:id="rId2"/>
              </a:rPr>
              <a:t>Empirical Bayes: Concepts and Methods by Bradley Efron</a:t>
            </a:r>
            <a:r>
              <a:rPr lang="en-US" dirty="0"/>
              <a:t> for an introduction to the theory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Bayesian vs. Frequentist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286" y="902664"/>
            <a:ext cx="8229600" cy="321130"/>
          </a:xfrm>
        </p:spPr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dirty="0"/>
              <a:t>Can compare the contrasting frequentist and Bayesian approaches</a:t>
            </a:r>
          </a:p>
        </p:txBody>
      </p:sp>
      <p:pic>
        <p:nvPicPr>
          <p:cNvPr id="4" name="Picture 1" descr="../images/FrequentistBayes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84097" y="1200120"/>
            <a:ext cx="5445330" cy="393659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Review of Bayes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Bayes’ Theorem is fundamental to Bayesian data analysis.</a:t>
                </a:r>
              </a:p>
              <a:p>
                <a:pPr lvl="0"/>
                <a:r>
                  <a:rPr dirty="0"/>
                  <a:t>Start with: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dirty="0"/>
              </a:p>
              <a:p>
                <a:r>
                  <a:rPr dirty="0"/>
                  <a:t>We can also write: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dirty="0"/>
              </a:p>
              <a:p>
                <a:r>
                  <a:rPr dirty="0"/>
                  <a:t>Since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dirty="0"/>
              </a:p>
              <a:p>
                <a:r>
                  <a:rPr dirty="0"/>
                  <a:t>And finally, </a:t>
                </a:r>
                <a:r>
                  <a:rPr b="1" dirty="0"/>
                  <a:t>Bayes theorem!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1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Bayes Theorem</a:t>
            </a:r>
          </a:p>
        </p:txBody>
      </p:sp>
      <p:pic>
        <p:nvPicPr>
          <p:cNvPr id="3" name="Picture 1" descr="../images/BayesDeNeon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74042" y="918028"/>
            <a:ext cx="3928289" cy="356688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55171" y="4575629"/>
            <a:ext cx="8229600" cy="615892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sz="2400" dirty="0"/>
              <a:t>Bayes Theorem!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Marginal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33856"/>
                <a:ext cx="8229600" cy="3803665"/>
              </a:xfrm>
            </p:spPr>
            <p:txBody>
              <a:bodyPr>
                <a:noAutofit/>
              </a:bodyPr>
              <a:lstStyle/>
              <a:p>
                <a:pPr marL="0" lvl="0" indent="0">
                  <a:buNone/>
                </a:pPr>
                <a:r>
                  <a:rPr sz="2000" dirty="0"/>
                  <a:t>In many cases we are interested in the </a:t>
                </a:r>
                <a:r>
                  <a:rPr sz="2000" b="1" dirty="0"/>
                  <a:t>marginal distribution</a:t>
                </a:r>
              </a:p>
              <a:p>
                <a:pPr lvl="0"/>
                <a:r>
                  <a:rPr sz="2000" dirty="0"/>
                  <a:t>Example</a:t>
                </a:r>
                <a:r>
                  <a:rPr lang="en-US" sz="2000" dirty="0"/>
                  <a:t>;</a:t>
                </a:r>
                <a:r>
                  <a:rPr sz="2000" dirty="0"/>
                  <a:t> it is often the case that only one or a few parameters of a joint distribution </a:t>
                </a:r>
                <a:r>
                  <a:rPr lang="en-US" sz="2000" dirty="0"/>
                  <a:t>are </a:t>
                </a:r>
                <a:r>
                  <a:rPr sz="2000" dirty="0"/>
                  <a:t>of interest</a:t>
                </a:r>
              </a:p>
              <a:p>
                <a:r>
                  <a:rPr sz="2000" dirty="0"/>
                  <a:t>In other words, we are interested in the </a:t>
                </a:r>
                <a:r>
                  <a:rPr sz="2000" b="1" dirty="0"/>
                  <a:t>marginal distribution </a:t>
                </a:r>
                <a:r>
                  <a:rPr sz="2000" dirty="0"/>
                  <a:t>of these parameters</a:t>
                </a:r>
              </a:p>
              <a:p>
                <a:r>
                  <a:rPr sz="2000" dirty="0"/>
                  <a:t>The denominator of Bayes theorem,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𝑑𝑎𝑡𝑎</m:t>
                        </m:r>
                      </m:e>
                    </m:d>
                  </m:oMath>
                </a14:m>
                <a:r>
                  <a:rPr sz="2000" dirty="0"/>
                  <a:t>, can be computed as a marginal distribution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33856"/>
                <a:ext cx="8229600" cy="3803665"/>
              </a:xfrm>
              <a:blipFill>
                <a:blip r:embed="rId2"/>
                <a:stretch>
                  <a:fillRect l="-741" t="-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1782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Marginal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33856"/>
                <a:ext cx="8229600" cy="3803665"/>
              </a:xfrm>
            </p:spPr>
            <p:txBody>
              <a:bodyPr>
                <a:noAutofit/>
              </a:bodyPr>
              <a:lstStyle/>
              <a:p>
                <a:pPr marL="0" lvl="0" indent="0">
                  <a:buNone/>
                </a:pPr>
                <a:r>
                  <a:rPr sz="2000" dirty="0"/>
                  <a:t>In many cases we are interested in the </a:t>
                </a:r>
                <a:r>
                  <a:rPr sz="2000" b="1" dirty="0"/>
                  <a:t>marginal distribution</a:t>
                </a:r>
              </a:p>
              <a:p>
                <a:pPr lvl="0"/>
                <a:r>
                  <a:rPr sz="2000" dirty="0"/>
                  <a:t>Consider a multivariate </a:t>
                </a:r>
                <a:r>
                  <a:rPr sz="2000" b="1" dirty="0"/>
                  <a:t>probability density function </a:t>
                </a:r>
                <a:r>
                  <a:rPr sz="2000" dirty="0"/>
                  <a:t>with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sz="2000" dirty="0"/>
                  <a:t> </a:t>
                </a:r>
                <a:r>
                  <a:rPr lang="en-US" sz="2000" dirty="0"/>
                  <a:t>dimensions</a:t>
                </a:r>
                <a:r>
                  <a:rPr sz="2000" dirty="0"/>
                  <a:t>,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sz="20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sz="200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  <a:p>
                <a:pPr lvl="0"/>
                <a:r>
                  <a:rPr sz="2000" b="1" dirty="0"/>
                  <a:t>Marginal distribution</a:t>
                </a:r>
                <a:r>
                  <a:rPr sz="2000" dirty="0"/>
                  <a:t> is the distribution of one variable with the others integrated out</a:t>
                </a:r>
                <a:endParaRPr lang="en-US" sz="2000" dirty="0"/>
              </a:p>
              <a:p>
                <a:pPr lvl="0"/>
                <a:r>
                  <a:rPr sz="2000" dirty="0"/>
                  <a:t>Integrate over all other variables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sz="20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sz="200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sz="20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sz="200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sz="2000" dirty="0"/>
                  <a:t> the result is the marginal distribution,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sz="20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sz="2000" dirty="0"/>
                  <a:t>:</a:t>
                </a:r>
                <a:endParaRPr lang="en-US" sz="2000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0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sz="20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0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sz="200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0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sz="20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  <m:sup>
                          <m:r>
                            <a:rPr sz="2000"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r>
                            <a:rPr sz="200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nary>
                      <m:d>
                        <m:dPr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0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sz="20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0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sz="200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0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sz="20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sz="2000"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 sz="200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sz="200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sz="200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00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sz="200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r>
                  <a:rPr sz="2000" dirty="0"/>
                  <a:t>But </a:t>
                </a:r>
                <a:r>
                  <a:rPr lang="en-US" sz="2000" dirty="0"/>
                  <a:t>directly evaluating</a:t>
                </a:r>
                <a:r>
                  <a:rPr sz="2000" dirty="0"/>
                  <a:t> this integral is not easy!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33856"/>
                <a:ext cx="8229600" cy="3803665"/>
              </a:xfrm>
              <a:blipFill>
                <a:blip r:embed="rId2"/>
                <a:stretch>
                  <a:fillRect l="-741" t="-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148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Marginal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737370"/>
              </a:xfrm>
            </p:spPr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F</a:t>
                </a:r>
                <a:r>
                  <a:rPr dirty="0"/>
                  <a:t>or </a:t>
                </a:r>
                <a:r>
                  <a:rPr b="1" dirty="0"/>
                  <a:t>discrete distributions </a:t>
                </a:r>
                <a:r>
                  <a:rPr dirty="0"/>
                  <a:t>compute the marginal by summation</a:t>
                </a:r>
              </a:p>
              <a:p>
                <a:pPr lvl="0"/>
                <a:r>
                  <a:rPr dirty="0"/>
                  <a:t>Example, need to know </a:t>
                </a:r>
                <a:r>
                  <a:rPr lang="en-US" dirty="0"/>
                  <a:t>the </a:t>
                </a:r>
                <a:r>
                  <a:rPr dirty="0"/>
                  <a:t>(un-normalized) posterior distribution of parameter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dirty="0"/>
                  <a:t>, </a:t>
                </a:r>
                <a:r>
                  <a:rPr lang="en-US" dirty="0" err="1"/>
                  <a:t>compted</a:t>
                </a:r>
                <a:r>
                  <a:rPr lang="en-US" dirty="0"/>
                  <a:t> as a</a:t>
                </a:r>
                <a:r>
                  <a:rPr dirty="0"/>
                  <a:t> marginal distribution: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𝐗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nary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d>
                    </m:oMath>
                  </m:oMathPara>
                </a14:m>
                <a:endParaRPr dirty="0"/>
              </a:p>
              <a:p>
                <a:r>
                  <a:rPr dirty="0"/>
                  <a:t>Now we have the marginal distribution of</a:t>
                </a:r>
                <a:r>
                  <a:rPr lang="en-US" dirty="0"/>
                  <a:t> the parameters</a:t>
                </a:r>
                <a:r>
                  <a:rPr dirty="0"/>
                  <a:t>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Or, we need to find the denominator for Bayes theorem to normalize our posterior distribution, a marginal distribution: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𝛩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nary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𝐗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We can compute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</m:d>
                  </m:oMath>
                </a14:m>
                <a:r>
                  <a:rPr dirty="0"/>
                  <a:t> from samples without directly </a:t>
                </a:r>
                <a:r>
                  <a:rPr lang="en-US" dirty="0"/>
                  <a:t>knowing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737370"/>
              </a:xfrm>
              <a:blipFill>
                <a:blip r:embed="rId2"/>
                <a:stretch>
                  <a:fillRect l="-741" t="-1794" b="-29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0604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Interpreting Bayes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How can you interpret Bayes’ Theorem?</a:t>
                </a:r>
              </a:p>
              <a:p>
                <a:pPr lvl="0"/>
                <a:r>
                  <a:rPr lang="en-US" dirty="0"/>
                  <a:t>For model parameter estimation problem: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𝑃𝑜𝑠𝑡𝑒𝑟𝑖𝑜𝑟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𝐷𝑖𝑠𝑡𝑟𝑖𝑏𝑢𝑡𝑖𝑜𝑛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𝐿𝑖𝑘𝑒𝑙𝑖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𝑜𝑜𝑑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•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𝑃𝑟𝑖𝑜𝑟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 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𝐷𝑖𝑠𝑡𝑟𝑖𝑏𝑢𝑡𝑖𝑜𝑛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𝐸𝑣𝑖𝑑𝑒𝑛𝑐𝑒</m:t>
                          </m:r>
                        </m:den>
                      </m:f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Or, Bayes’ theorem in terms of </a:t>
                </a:r>
                <a:r>
                  <a:rPr lang="en-US" b="1" dirty="0"/>
                  <a:t>data and model parameters</a:t>
                </a:r>
                <a:r>
                  <a:rPr lang="en-US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𝑝𝑜𝑠𝑡𝑒𝑟𝑖𝑜𝑟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𝑑𝑖𝑠𝑡𝑟𝑖𝑏𝑢𝑡𝑖𝑜𝑛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𝑝𝑎𝑟𝑎𝑚𝑒𝑡𝑒𝑟𝑠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𝑑𝑎𝑡𝑎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𝑙𝑖𝑘𝑒𝑙𝑖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𝑜𝑜𝑑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𝑑𝑎𝑡𝑎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𝑝𝑎𝑟𝑎𝑚𝑒𝑡𝑒𝑟𝑠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𝑝𝑟𝑖𝑜𝑟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𝑝𝑎𝑟𝑎𝑚𝑒𝑡𝑒𝑟𝑠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𝑑𝑎𝑡𝑎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lvl="0"/>
                <a:r>
                  <a:rPr lang="en-US" dirty="0"/>
                  <a:t>Summarized as: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𝑝𝑎𝑟𝑎𝑚𝑒𝑡𝑒𝑟𝑠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│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𝑑𝑎𝑡𝑎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𝑑𝑎𝑡𝑎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𝑝𝑎𝑟𝑎𝑚𝑒𝑡𝑒𝑟𝑠</m:t>
                              </m:r>
                            </m:e>
                          </m:d>
                          <m:r>
                            <a:rPr lang="ar-AE">
                              <a:latin typeface="Cambria Math" panose="02040503050406030204" pitchFamily="18" charset="0"/>
                            </a:rPr>
                            <m:t> 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𝑝𝑎𝑟𝑎𝑚𝑒𝑡𝑒𝑟𝑠</m:t>
                              </m:r>
                            </m:e>
                          </m:d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𝑑𝑎𝑡𝑎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2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Interpreting Bayes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What do these terms actually mean?</a:t>
            </a:r>
          </a:p>
          <a:p>
            <a:pPr marL="342900" lvl="0" indent="-342900">
              <a:buAutoNum type="arabicPeriod"/>
            </a:pPr>
            <a:r>
              <a:rPr b="1" dirty="0"/>
              <a:t>Posterior distribution</a:t>
            </a:r>
            <a:r>
              <a:rPr dirty="0"/>
              <a:t> of the parameters given the evidence or data, the goal of Bayesian analysis</a:t>
            </a:r>
          </a:p>
          <a:p>
            <a:pPr marL="342900" lvl="0" indent="-342900">
              <a:buAutoNum type="arabicPeriod"/>
            </a:pPr>
            <a:r>
              <a:rPr b="1" dirty="0"/>
              <a:t>Prior distribution</a:t>
            </a:r>
            <a:r>
              <a:rPr dirty="0"/>
              <a:t> is chosen to express information available about the model parameters </a:t>
            </a:r>
            <a:r>
              <a:rPr dirty="0" err="1"/>
              <a:t>apriori</a:t>
            </a:r>
            <a:endParaRPr dirty="0"/>
          </a:p>
          <a:p>
            <a:pPr marL="342900" lvl="0" indent="-342900">
              <a:buAutoNum type="arabicPeriod"/>
            </a:pPr>
            <a:r>
              <a:rPr b="1" dirty="0"/>
              <a:t>Likelihood</a:t>
            </a:r>
            <a:r>
              <a:rPr dirty="0"/>
              <a:t> is the conditional distribution of the data given the model parameters</a:t>
            </a:r>
          </a:p>
          <a:p>
            <a:pPr marL="342900" lvl="0" indent="-342900">
              <a:buAutoNum type="arabicPeriod"/>
            </a:pPr>
            <a:r>
              <a:rPr b="1" dirty="0"/>
              <a:t>Probability of Data</a:t>
            </a:r>
            <a:r>
              <a:rPr dirty="0"/>
              <a:t> or </a:t>
            </a:r>
            <a:r>
              <a:rPr b="1" dirty="0"/>
              <a:t>evidence</a:t>
            </a:r>
            <a:r>
              <a:rPr dirty="0"/>
              <a:t> is the distribution of the data and normalizes the posterior</a:t>
            </a:r>
          </a:p>
          <a:p>
            <a:pPr marL="0" lvl="0" indent="0">
              <a:buNone/>
            </a:pPr>
            <a:r>
              <a:rPr dirty="0"/>
              <a:t>Relationships can apply to the parameters in a model;</a:t>
            </a:r>
            <a:r>
              <a:rPr lang="en-US" dirty="0"/>
              <a:t> e.g.</a:t>
            </a:r>
            <a:r>
              <a:rPr dirty="0"/>
              <a:t> partial slopes, intercept, error distributions, lasso constants, </a:t>
            </a:r>
            <a:r>
              <a:rPr dirty="0" err="1"/>
              <a:t>etc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Applying Bayes 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We need a tractable formulation of Bayes Theorem for computational problems</a:t>
                </a:r>
              </a:p>
              <a:p>
                <a:pPr lvl="0"/>
                <a:r>
                  <a:rPr lang="en-US" dirty="0"/>
                  <a:t>We must avoid directly enumerating all of the possibilities required to compute the denominator,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ar-AE" dirty="0"/>
              </a:p>
              <a:p>
                <a:pPr lvl="1"/>
                <a:r>
                  <a:rPr lang="en-US" dirty="0"/>
                  <a:t>In many cases, computing this denominator directly is intractable</a:t>
                </a:r>
              </a:p>
              <a:p>
                <a:pPr lvl="0"/>
                <a:r>
                  <a:rPr lang="en-US" dirty="0"/>
                  <a:t>Some interesting facts about conditional probabilities: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342900" lvl="1" indent="0">
                  <a:buNone/>
                </a:pPr>
                <a:r>
                  <a:rPr lang="en-US" dirty="0"/>
                  <a:t>And,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⋂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r>
                  <a:rPr lang="en-US" dirty="0"/>
                  <a:t>Where, </a:t>
                </a:r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𝑛𝑜𝑡</m:t>
                    </m:r>
                    <m:r>
                      <a:rPr lang="ar-AE">
                        <a:latin typeface="Cambria Math" panose="02040503050406030204" pitchFamily="18" charset="0"/>
                      </a:rPr>
                      <m:t> 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ar-AE" dirty="0"/>
                  <a:t>, </a:t>
                </a:r>
                <a:r>
                  <a:rPr lang="en-US" dirty="0"/>
                  <a:t>and the marginal distribution,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ar-AE" dirty="0"/>
                  <a:t> </a:t>
                </a:r>
                <a:r>
                  <a:rPr lang="en-US" dirty="0"/>
                  <a:t>can be written: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│</m:t>
                          </m:r>
                          <m:acc>
                            <m:accPr>
                              <m:chr m:val="‾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‾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2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b="1" dirty="0"/>
              <a:t>Statistical inference </a:t>
            </a:r>
            <a:r>
              <a:rPr dirty="0"/>
              <a:t>seeks to characterize the uncertainty in statistical point estimates</a:t>
            </a:r>
          </a:p>
          <a:p>
            <a:pPr lvl="0"/>
            <a:r>
              <a:rPr dirty="0"/>
              <a:t>Statistics are estimates of population parameters</a:t>
            </a:r>
          </a:p>
          <a:p>
            <a:pPr lvl="0"/>
            <a:r>
              <a:rPr dirty="0"/>
              <a:t>Inferences using statistics must consider the </a:t>
            </a:r>
            <a:r>
              <a:rPr b="1" dirty="0"/>
              <a:t>uncertainty</a:t>
            </a:r>
            <a:r>
              <a:rPr dirty="0"/>
              <a:t> in the estimates</a:t>
            </a:r>
          </a:p>
          <a:p>
            <a:pPr lvl="0"/>
            <a:r>
              <a:rPr b="1" dirty="0"/>
              <a:t>Confidence intervals </a:t>
            </a:r>
            <a:r>
              <a:rPr dirty="0"/>
              <a:t>quantify uncertainty in statistical estimates</a:t>
            </a:r>
          </a:p>
          <a:p>
            <a:pPr lvl="1"/>
            <a:r>
              <a:rPr b="1" dirty="0"/>
              <a:t>Two-sided confidence intervals:</a:t>
            </a:r>
            <a:r>
              <a:rPr dirty="0"/>
              <a:t> express confidence that a value is within some range around the point estimate</a:t>
            </a:r>
          </a:p>
          <a:p>
            <a:pPr lvl="1"/>
            <a:r>
              <a:rPr b="1" dirty="0"/>
              <a:t>One-sided confidence intervals:</a:t>
            </a:r>
            <a:r>
              <a:rPr dirty="0"/>
              <a:t> express confidence that the point estimate is greater or less than some range of values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Applying Bayes 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737370"/>
              </a:xfrm>
            </p:spPr>
            <p:txBody>
              <a:bodyPr>
                <a:normAutofit fontScale="70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Using the foregoing relations we can rewrite Bayes Theorem as: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ar-AE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│</m:t>
                              </m:r>
                              <m:acc>
                                <m:accPr>
                                  <m:chr m:val="‾"/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</m:d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‾"/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lvl="0"/>
                <a:r>
                  <a:rPr lang="en-US" dirty="0"/>
                  <a:t>Computing the denominator requires summing all cases in the subsets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𝑛𝑜𝑡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 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This is a bit of a mess!</a:t>
                </a:r>
              </a:p>
              <a:p>
                <a:pPr lvl="1"/>
                <a:r>
                  <a:rPr lang="en-US" dirty="0"/>
                  <a:t>And, the situation is worse if there are multiple alternative hypotheses!</a:t>
                </a:r>
              </a:p>
              <a:p>
                <a:r>
                  <a:rPr lang="en-US" dirty="0"/>
                  <a:t>Fortunately, we can often avoid computing this denominator by force</a:t>
                </a:r>
              </a:p>
              <a:p>
                <a:r>
                  <a:rPr lang="en-US" dirty="0"/>
                  <a:t>Write Bayes Theorem as: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│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𝜅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ar-AE" dirty="0"/>
              </a:p>
              <a:p>
                <a:r>
                  <a:rPr lang="en-US" dirty="0"/>
                  <a:t>Ignoring the normalization constant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│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737370"/>
              </a:xfrm>
              <a:blipFill>
                <a:blip r:embed="rId2"/>
                <a:stretch>
                  <a:fillRect l="-444" t="-1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Interpreting Bayes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2000" dirty="0"/>
                  <a:t>Denominator must account for all possible outcomes, or alternative hypotheses,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𝑝𝑜𝑠𝑡𝑒𝑟𝑖𝑜𝑟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𝑑𝑖𝑠𝑡𝑟𝑖𝑏𝑢𝑡𝑖𝑜𝑛</m:t>
                      </m:r>
                      <m:d>
                        <m:dPr>
                          <m:ctrlPr>
                            <a:rPr lang="ar-A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𝑦𝑝𝑡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𝑒𝑠𝑖𝑠</m:t>
                          </m:r>
                          <m:r>
                            <a:rPr lang="ar-AE" sz="2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𝑒𝑣𝑖𝑑𝑒𝑛𝑐𝑒</m:t>
                          </m:r>
                        </m:e>
                      </m:d>
                      <m:r>
                        <a:rPr lang="ar-A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2000" b="0" i="1" smtClean="0">
                              <a:latin typeface="Cambria Math" panose="02040503050406030204" pitchFamily="18" charset="0"/>
                            </a:rPr>
                            <m:t>𝑙𝑖𝑘𝑒𝑙𝑖</m:t>
                          </m:r>
                          <m:r>
                            <a:rPr lang="ar-AE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ar-AE" sz="2000" b="0" i="1" smtClean="0">
                              <a:latin typeface="Cambria Math" panose="02040503050406030204" pitchFamily="18" charset="0"/>
                            </a:rPr>
                            <m:t>𝑜𝑜𝑑</m:t>
                          </m:r>
                          <m:d>
                            <m:dPr>
                              <m:ctrlPr>
                                <a:rPr lang="ar-A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𝑒𝑣𝑖𝑑𝑒𝑛𝑐𝑒</m:t>
                              </m:r>
                              <m:r>
                                <a:rPr lang="ar-AE" sz="20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𝑦𝑝𝑜𝑡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𝑒𝑠𝑖𝑠</m:t>
                              </m:r>
                            </m:e>
                          </m:d>
                          <m:r>
                            <a:rPr lang="ar-AE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ar-AE" sz="2000" b="0" i="1" smtClean="0">
                              <a:latin typeface="Cambria Math" panose="02040503050406030204" pitchFamily="18" charset="0"/>
                            </a:rPr>
                            <m:t>𝑝𝑟𝑖𝑜𝑟</m:t>
                          </m:r>
                          <m:r>
                            <a:rPr lang="ar-AE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𝑦𝑝𝑜𝑡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𝑒𝑠𝑖𝑠</m:t>
                          </m:r>
                          <m:r>
                            <a:rPr lang="ar-AE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ar-A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𝑎𝑙𝑙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𝑝𝑜𝑠𝑠𝑖𝑏𝑙𝑒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𝑝𝑜𝑡</m:t>
                              </m:r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𝑠𝑒𝑠</m:t>
                              </m:r>
                            </m:sub>
                            <m:sup/>
                            <m:e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𝑙𝑖𝑘𝑒𝑙𝑖</m:t>
                              </m:r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𝑜𝑜𝑑</m:t>
                              </m:r>
                              <m:d>
                                <m:dPr>
                                  <m:ctrlPr>
                                    <a:rPr lang="ar-AE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𝑒𝑣𝑖𝑑𝑒𝑛𝑐𝑒</m:t>
                                  </m:r>
                                  <m:r>
                                    <a:rPr lang="ar-AE" sz="20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𝑝𝑟𝑖𝑜𝑟</m:t>
                              </m:r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ar-AE" sz="2000" dirty="0"/>
              </a:p>
              <a:p>
                <a:r>
                  <a:rPr lang="en-US" sz="2000" dirty="0"/>
                  <a:t>Computing this denominator is a formidable problem!</a:t>
                </a:r>
              </a:p>
              <a:p>
                <a:pPr lvl="0"/>
                <a:r>
                  <a:rPr lang="en-US" sz="2000" dirty="0"/>
                  <a:t>Can be infinite number of alternative hypotheses; e.g. continuous random variable</a:t>
                </a:r>
                <a:endParaRPr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41" t="-1077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Simplified Relationship for Bayes 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570985"/>
              </a:xfrm>
            </p:spPr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How can we compute the posterior distribution? 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𝑝𝑜𝑠𝑡𝑒𝑟𝑖𝑜𝑟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𝑑𝑖𝑠𝑡𝑟𝑖𝑏𝑢𝑡𝑖𝑜𝑛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𝑙𝑖𝑘𝑒𝑙𝑖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𝑝𝑟𝑖𝑜𝑟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𝑑𝑖𝑠𝑡𝑟𝑖𝑏𝑢𝑡𝑖𝑜𝑛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342900" lvl="1" indent="0">
                  <a:buNone/>
                </a:pPr>
                <a:r>
                  <a:rPr lang="en-US" dirty="0"/>
                  <a:t>Or,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/>
                        <m:t>𝑃</m:t>
                      </m:r>
                      <m:r>
                        <m:rPr>
                          <m:nor/>
                        </m:rPr>
                        <a:rPr lang="en-US" dirty="0"/>
                        <m:t>( </m:t>
                      </m:r>
                      <m:r>
                        <m:rPr>
                          <m:nor/>
                        </m:rPr>
                        <a:rPr lang="en-US" dirty="0"/>
                        <m:t>𝑝𝑎𝑟𝑎𝑚𝑒𝑡𝑒𝑟𝑠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│ </m:t>
                      </m:r>
                      <m:r>
                        <m:rPr>
                          <m:nor/>
                        </m:rPr>
                        <a:rPr lang="en-US" dirty="0"/>
                        <m:t>𝑑𝑎𝑡𝑎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m:rPr>
                          <m:nor/>
                        </m:rPr>
                        <a:rPr lang="en-US" dirty="0"/>
                        <m:t>𝑃</m:t>
                      </m:r>
                      <m:r>
                        <m:rPr>
                          <m:nor/>
                        </m:rPr>
                        <a:rPr lang="en-US" dirty="0"/>
                        <m:t>( </m:t>
                      </m:r>
                      <m:r>
                        <m:rPr>
                          <m:nor/>
                        </m:rPr>
                        <a:rPr lang="en-US" dirty="0"/>
                        <m:t>𝑑𝑎𝑡𝑎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| </m:t>
                      </m:r>
                      <m:r>
                        <m:rPr>
                          <m:nor/>
                        </m:rPr>
                        <a:rPr lang="en-US" dirty="0"/>
                        <m:t>𝑝𝑎𝑟𝑎𝑚𝑒𝑡𝑒𝑟𝑠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)</m:t>
                      </m:r>
                      <m:r>
                        <m:rPr>
                          <m:nor/>
                        </m:rPr>
                        <a:rPr lang="en-US" dirty="0"/>
                        <m:t>𝑃</m:t>
                      </m:r>
                      <m:r>
                        <m:rPr>
                          <m:nor/>
                        </m:rPr>
                        <a:rPr lang="en-US" dirty="0"/>
                        <m:t>( </m:t>
                      </m:r>
                      <m:r>
                        <m:rPr>
                          <m:nor/>
                        </m:rPr>
                        <a:rPr lang="en-US" dirty="0"/>
                        <m:t>𝑝𝑎𝑟𝑎𝑚𝑒𝑡𝑒𝑟𝑠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457200" lvl="0" indent="-457200">
                  <a:buFont typeface="+mj-lt"/>
                  <a:buAutoNum type="arabicPeriod"/>
                </a:pPr>
                <a:r>
                  <a:rPr lang="en-US" dirty="0"/>
                  <a:t>We can find an un-normalized function proportional to the posterior distribution</a:t>
                </a:r>
              </a:p>
              <a:p>
                <a:pPr marL="457200" lvl="0" indent="-457200">
                  <a:buFont typeface="+mj-lt"/>
                  <a:buAutoNum type="arabicPeriod"/>
                </a:pPr>
                <a:r>
                  <a:rPr lang="en-US" dirty="0"/>
                  <a:t>Sum over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𝑑𝑎𝑡𝑎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𝑝𝑎𝑟𝑎𝑚𝑒𝑡𝑒𝑟𝑠</m:t>
                        </m:r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𝑝𝑎𝑟𝑎𝑚𝑒𝑡𝑒𝑟𝑠</m:t>
                        </m:r>
                      </m:e>
                    </m:d>
                  </m:oMath>
                </a14:m>
                <a:r>
                  <a:rPr lang="ar-AE" dirty="0"/>
                  <a:t> </a:t>
                </a:r>
                <a:r>
                  <a:rPr lang="en-US" dirty="0"/>
                  <a:t>to find the </a:t>
                </a:r>
                <a:r>
                  <a:rPr lang="en-US" b="1" dirty="0"/>
                  <a:t>marginal distribution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𝑑𝑎𝑡𝑎</m:t>
                        </m:r>
                      </m:e>
                    </m:d>
                  </m:oMath>
                </a14:m>
                <a:endParaRPr lang="en-US" dirty="0"/>
              </a:p>
              <a:p>
                <a:pPr marL="457200" lvl="0" indent="-457200">
                  <a:buFont typeface="+mj-lt"/>
                  <a:buAutoNum type="arabicPeriod"/>
                </a:pPr>
                <a:r>
                  <a:rPr lang="en-US" dirty="0"/>
                  <a:t>Normalize the posterior </a:t>
                </a:r>
                <a:endParaRPr lang="ar-AE" dirty="0"/>
              </a:p>
              <a:p>
                <a:pPr marL="0" lvl="0" indent="0">
                  <a:buNone/>
                </a:pPr>
                <a:r>
                  <a:rPr lang="en-US" dirty="0"/>
                  <a:t>Approach can transform an intractable computation into a simple summation</a:t>
                </a: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570985"/>
              </a:xfrm>
              <a:blipFill>
                <a:blip r:embed="rId2"/>
                <a:stretch>
                  <a:fillRect l="-963" t="-2901" b="-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21477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Bayes</a:t>
            </a:r>
            <a:r>
              <a:rPr lang="en-US" dirty="0"/>
              <a:t>ian Workflow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9968"/>
            <a:ext cx="8229600" cy="4291583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The goal of a Bayesian analysis is </a:t>
            </a:r>
            <a:r>
              <a:rPr b="1" dirty="0"/>
              <a:t>computing and performing inference </a:t>
            </a:r>
            <a:r>
              <a:rPr dirty="0"/>
              <a:t>on the </a:t>
            </a:r>
            <a:r>
              <a:rPr b="1" dirty="0"/>
              <a:t>posterior distribution of the model parameters</a:t>
            </a:r>
            <a:r>
              <a:rPr lang="en-US" dirty="0"/>
              <a:t>, generally following these steps</a:t>
            </a:r>
            <a:r>
              <a:rPr dirty="0"/>
              <a:t>:</a:t>
            </a:r>
          </a:p>
          <a:p>
            <a:pPr marL="342900" lvl="0" indent="-342900">
              <a:buAutoNum type="arabicPeriod"/>
            </a:pPr>
            <a:r>
              <a:rPr b="1" dirty="0"/>
              <a:t>Identify data </a:t>
            </a:r>
            <a:r>
              <a:rPr dirty="0"/>
              <a:t>relevant to the research question</a:t>
            </a:r>
          </a:p>
          <a:p>
            <a:pPr marL="342900" lvl="0" indent="-342900">
              <a:buAutoNum type="arabicPeriod"/>
            </a:pPr>
            <a:r>
              <a:rPr dirty="0"/>
              <a:t>Define a </a:t>
            </a:r>
            <a:r>
              <a:rPr b="1" dirty="0"/>
              <a:t>sampling plan </a:t>
            </a:r>
            <a:r>
              <a:rPr dirty="0"/>
              <a:t>for the data</a:t>
            </a:r>
            <a:r>
              <a:rPr lang="en-US" dirty="0"/>
              <a:t>,</a:t>
            </a:r>
            <a:r>
              <a:rPr dirty="0"/>
              <a:t> need not be collected in a single batch</a:t>
            </a:r>
          </a:p>
          <a:p>
            <a:pPr marL="342900" lvl="0" indent="-342900">
              <a:buAutoNum type="arabicPeriod"/>
            </a:pPr>
            <a:r>
              <a:rPr b="1" dirty="0"/>
              <a:t>Define the</a:t>
            </a:r>
            <a:r>
              <a:rPr lang="en-US" b="1" dirty="0"/>
              <a:t> likelihood</a:t>
            </a:r>
            <a:r>
              <a:rPr b="1" dirty="0"/>
              <a:t> model</a:t>
            </a:r>
            <a:r>
              <a:rPr dirty="0"/>
              <a:t>; e.g. regression model with Normal likelihood</a:t>
            </a:r>
          </a:p>
          <a:p>
            <a:pPr marL="342900" lvl="0" indent="-342900">
              <a:buAutoNum type="arabicPeriod"/>
            </a:pPr>
            <a:r>
              <a:rPr dirty="0"/>
              <a:t>Specify a </a:t>
            </a:r>
            <a:r>
              <a:rPr b="1" dirty="0"/>
              <a:t>prior distribution </a:t>
            </a:r>
            <a:r>
              <a:rPr dirty="0"/>
              <a:t>of the model parameters</a:t>
            </a:r>
          </a:p>
          <a:p>
            <a:pPr marL="342900" lvl="0" indent="-342900">
              <a:buAutoNum type="arabicPeriod"/>
            </a:pPr>
            <a:r>
              <a:rPr dirty="0"/>
              <a:t>Use the Bayesian inference formula to </a:t>
            </a:r>
            <a:r>
              <a:rPr b="1" dirty="0"/>
              <a:t>compute posterior distribution </a:t>
            </a:r>
            <a:r>
              <a:rPr dirty="0"/>
              <a:t>of the model parameters</a:t>
            </a:r>
          </a:p>
          <a:p>
            <a:pPr marL="342900" lvl="0" indent="-342900">
              <a:buAutoNum type="arabicPeriod"/>
            </a:pPr>
            <a:r>
              <a:rPr b="1" dirty="0"/>
              <a:t>Update the posterior </a:t>
            </a:r>
            <a:r>
              <a:rPr dirty="0"/>
              <a:t>as data is observed</a:t>
            </a:r>
          </a:p>
          <a:p>
            <a:pPr marL="342900" lvl="0" indent="-342900">
              <a:buAutoNum type="arabicPeriod"/>
            </a:pPr>
            <a:r>
              <a:rPr dirty="0"/>
              <a:t>Inference on the posterior can be performed; compute</a:t>
            </a:r>
            <a:r>
              <a:rPr lang="en-US" dirty="0"/>
              <a:t> </a:t>
            </a:r>
            <a:r>
              <a:rPr lang="en-US" b="1" dirty="0"/>
              <a:t>MAP</a:t>
            </a:r>
            <a:r>
              <a:rPr lang="en-US" dirty="0"/>
              <a:t> and</a:t>
            </a:r>
            <a:r>
              <a:rPr dirty="0"/>
              <a:t> </a:t>
            </a:r>
            <a:r>
              <a:rPr b="1" dirty="0"/>
              <a:t>credible interval</a:t>
            </a:r>
          </a:p>
          <a:p>
            <a:pPr marL="342900" lvl="0" indent="-342900">
              <a:buAutoNum type="arabicPeriod"/>
            </a:pPr>
            <a:r>
              <a:rPr lang="en-US" b="1" dirty="0"/>
              <a:t>S</a:t>
            </a:r>
            <a:r>
              <a:rPr b="1" dirty="0"/>
              <a:t>imulate from the posterior distribution</a:t>
            </a:r>
            <a:r>
              <a:rPr lang="en-US" b="1" dirty="0"/>
              <a:t>,</a:t>
            </a:r>
            <a:r>
              <a:rPr dirty="0"/>
              <a:t> predictions from the model.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Updating Bayesian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3856"/>
            <a:ext cx="8229600" cy="346076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200" b="1" dirty="0"/>
              <a:t>Updating belief </a:t>
            </a:r>
            <a:r>
              <a:rPr lang="en-US" sz="2200" dirty="0"/>
              <a:t>when </a:t>
            </a:r>
            <a:r>
              <a:rPr lang="en-US" sz="2200" b="1" dirty="0"/>
              <a:t>new evidence </a:t>
            </a:r>
            <a:r>
              <a:rPr lang="en-US" sz="2200" dirty="0"/>
              <a:t>becomes available is a major</a:t>
            </a:r>
            <a:r>
              <a:rPr sz="2200" dirty="0"/>
              <a:t> advantage of Bayesian model</a:t>
            </a:r>
            <a:r>
              <a:rPr lang="en-US" sz="2200" dirty="0"/>
              <a:t>s</a:t>
            </a:r>
            <a:endParaRPr sz="2200" dirty="0"/>
          </a:p>
          <a:p>
            <a:pPr lvl="0"/>
            <a:r>
              <a:rPr sz="2200" dirty="0"/>
              <a:t>In contrast, frequentist models </a:t>
            </a:r>
            <a:r>
              <a:rPr lang="en-US" sz="2200" dirty="0"/>
              <a:t>must be recomputed when new </a:t>
            </a:r>
            <a:r>
              <a:rPr sz="2200" dirty="0"/>
              <a:t>data </a:t>
            </a:r>
            <a:r>
              <a:rPr lang="en-US" sz="2200" dirty="0"/>
              <a:t>becomes available</a:t>
            </a:r>
            <a:endParaRPr sz="2200" dirty="0"/>
          </a:p>
          <a:p>
            <a:pPr lvl="0"/>
            <a:r>
              <a:rPr sz="2200" dirty="0"/>
              <a:t>The posterior of a Bayesian model with no evidence is the prior</a:t>
            </a:r>
          </a:p>
          <a:p>
            <a:pPr lvl="0"/>
            <a:r>
              <a:rPr sz="2200" dirty="0"/>
              <a:t>The </a:t>
            </a:r>
            <a:r>
              <a:rPr sz="2200" b="1" dirty="0"/>
              <a:t>previous posterior serves as a prior</a:t>
            </a:r>
            <a:r>
              <a:rPr sz="2200" dirty="0"/>
              <a:t> for model updates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How can you choose a prior?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sz="2200" dirty="0"/>
              <a:t>The </a:t>
            </a:r>
            <a:r>
              <a:rPr sz="2200" b="1" dirty="0"/>
              <a:t>choice of the prior </a:t>
            </a:r>
            <a:r>
              <a:rPr sz="2200" dirty="0"/>
              <a:t>is a difficult, and potentially vexing, problem when performing Bayesian analysis</a:t>
            </a:r>
          </a:p>
          <a:p>
            <a:pPr lvl="0"/>
            <a:r>
              <a:rPr sz="2200" dirty="0"/>
              <a:t>The need to choose a prior has often been cited as a reason why Bayesian models are impractical</a:t>
            </a:r>
          </a:p>
          <a:p>
            <a:pPr lvl="0"/>
            <a:r>
              <a:rPr sz="2200" dirty="0"/>
              <a:t>General guidance is that a prior must be </a:t>
            </a:r>
            <a:r>
              <a:rPr sz="2200" b="1" dirty="0"/>
              <a:t>convincing to a skeptical audience</a:t>
            </a:r>
            <a:endParaRPr sz="2200" dirty="0"/>
          </a:p>
          <a:p>
            <a:pPr lvl="0"/>
            <a:r>
              <a:rPr lang="en-US" sz="2200" dirty="0"/>
              <a:t>T</a:t>
            </a:r>
            <a:r>
              <a:rPr sz="2200" dirty="0"/>
              <a:t>end to use vague or less informative priors in practice</a:t>
            </a:r>
            <a:endParaRPr lang="en-US" sz="2200" dirty="0"/>
          </a:p>
          <a:p>
            <a:pPr lvl="0"/>
            <a:r>
              <a:rPr lang="en-US" sz="2200" dirty="0"/>
              <a:t>In practice, given a bit of data Bayesian models are robust to choice of prior</a:t>
            </a:r>
            <a:endParaRPr sz="22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How can you choose a prior?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802633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Some possible approaches to prior selection include:</a:t>
            </a:r>
          </a:p>
          <a:p>
            <a:pPr lvl="0"/>
            <a:r>
              <a:rPr dirty="0"/>
              <a:t>Use </a:t>
            </a:r>
            <a:r>
              <a:rPr b="1" dirty="0"/>
              <a:t>empirical information</a:t>
            </a:r>
          </a:p>
          <a:p>
            <a:pPr lvl="1"/>
            <a:r>
              <a:rPr b="1" dirty="0"/>
              <a:t>Empirical Bayes estimate</a:t>
            </a:r>
            <a:r>
              <a:rPr lang="en-US" b="1" dirty="0"/>
              <a:t>s</a:t>
            </a:r>
            <a:r>
              <a:rPr dirty="0"/>
              <a:t> prior from sample of observations</a:t>
            </a:r>
          </a:p>
          <a:p>
            <a:pPr lvl="0"/>
            <a:r>
              <a:rPr dirty="0"/>
              <a:t>Apply </a:t>
            </a:r>
            <a:r>
              <a:rPr b="1" dirty="0"/>
              <a:t>domain knowledge</a:t>
            </a:r>
            <a:r>
              <a:rPr dirty="0"/>
              <a:t> to determine a reasonable distribution</a:t>
            </a:r>
          </a:p>
          <a:p>
            <a:pPr lvl="1"/>
            <a:r>
              <a:rPr lang="en-US" dirty="0"/>
              <a:t>I</a:t>
            </a:r>
            <a:r>
              <a:rPr dirty="0"/>
              <a:t>nformation from prior work</a:t>
            </a:r>
          </a:p>
          <a:p>
            <a:pPr lvl="1"/>
            <a:r>
              <a:rPr dirty="0"/>
              <a:t>Example, the viable range of parameter values computed from physical principles</a:t>
            </a:r>
          </a:p>
          <a:p>
            <a:pPr lvl="1"/>
            <a:r>
              <a:rPr dirty="0"/>
              <a:t>Example, </a:t>
            </a:r>
            <a:r>
              <a:rPr lang="en-US" dirty="0"/>
              <a:t>a known </a:t>
            </a:r>
            <a:r>
              <a:rPr dirty="0"/>
              <a:t>price range for some asset</a:t>
            </a:r>
          </a:p>
          <a:p>
            <a:pPr lvl="0"/>
            <a:r>
              <a:rPr dirty="0"/>
              <a:t>If there is poor prior knowledge for the problem a </a:t>
            </a:r>
            <a:r>
              <a:rPr b="1" dirty="0"/>
              <a:t>non-informative prior</a:t>
            </a:r>
            <a:r>
              <a:rPr dirty="0"/>
              <a:t> can be used</a:t>
            </a:r>
          </a:p>
          <a:p>
            <a:pPr lvl="1"/>
            <a:r>
              <a:rPr dirty="0"/>
              <a:t>One possibility is a Uniform distribution. But </a:t>
            </a:r>
            <a:r>
              <a:rPr b="1" dirty="0"/>
              <a:t>be careful</a:t>
            </a:r>
            <a:r>
              <a:rPr lang="en-US" b="1" dirty="0"/>
              <a:t>, </a:t>
            </a:r>
            <a:r>
              <a:rPr lang="en-US" dirty="0"/>
              <a:t>a </a:t>
            </a:r>
            <a:r>
              <a:rPr dirty="0"/>
              <a:t>uniform prior is informative because of limits on the values!</a:t>
            </a:r>
          </a:p>
          <a:p>
            <a:pPr lvl="1"/>
            <a:r>
              <a:rPr dirty="0"/>
              <a:t>Other options include the </a:t>
            </a:r>
            <a:r>
              <a:rPr dirty="0" err="1">
                <a:hlinkClick r:id="rId2"/>
              </a:rPr>
              <a:t>Jefferys</a:t>
            </a:r>
            <a:r>
              <a:rPr dirty="0">
                <a:hlinkClick r:id="rId2"/>
              </a:rPr>
              <a:t>’ prior</a:t>
            </a:r>
            <a:r>
              <a:rPr lang="en-US" dirty="0"/>
              <a:t>, but hard to work with</a:t>
            </a:r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How can you choose a prior?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3874292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How </a:t>
            </a:r>
            <a:r>
              <a:rPr lang="en-US" dirty="0"/>
              <a:t>can we use </a:t>
            </a:r>
            <a:r>
              <a:rPr b="1" dirty="0"/>
              <a:t>empirical information</a:t>
            </a:r>
            <a:r>
              <a:rPr dirty="0"/>
              <a:t> to estimate the parameters of the prior distribution</a:t>
            </a:r>
            <a:r>
              <a:rPr lang="en-US" dirty="0"/>
              <a:t>?</a:t>
            </a:r>
            <a:endParaRPr dirty="0"/>
          </a:p>
          <a:p>
            <a:pPr lvl="0"/>
            <a:r>
              <a:rPr dirty="0"/>
              <a:t>Deriving a prior distribution in this manner is called </a:t>
            </a:r>
            <a:r>
              <a:rPr b="1" dirty="0"/>
              <a:t>empirical Bayes</a:t>
            </a:r>
          </a:p>
          <a:p>
            <a:pPr lvl="1"/>
            <a:r>
              <a:rPr lang="en-US" dirty="0"/>
              <a:t>Estimation of useful priors has</a:t>
            </a:r>
            <a:r>
              <a:rPr dirty="0"/>
              <a:t> become practical with large modern data sets</a:t>
            </a:r>
          </a:p>
          <a:p>
            <a:pPr lvl="1"/>
            <a:r>
              <a:rPr dirty="0"/>
              <a:t>Empirical Bayes approach is often applied in practice</a:t>
            </a:r>
          </a:p>
          <a:p>
            <a:pPr lvl="1"/>
            <a:r>
              <a:rPr dirty="0"/>
              <a:t>Some Bayesian theoreticians do not consider this a Bayesian approach at all!</a:t>
            </a:r>
          </a:p>
          <a:p>
            <a:pPr lvl="0"/>
            <a:r>
              <a:rPr dirty="0"/>
              <a:t>Example, need a prior distribution of home prices per square foot by location</a:t>
            </a:r>
          </a:p>
          <a:p>
            <a:pPr lvl="1"/>
            <a:r>
              <a:rPr dirty="0"/>
              <a:t>Use </a:t>
            </a:r>
            <a:r>
              <a:rPr b="1" dirty="0"/>
              <a:t>pooled information </a:t>
            </a:r>
            <a:r>
              <a:rPr dirty="0"/>
              <a:t>to compute distribution of prices for all locations</a:t>
            </a:r>
          </a:p>
          <a:p>
            <a:pPr lvl="1"/>
            <a:r>
              <a:rPr dirty="0"/>
              <a:t>Use the prior with specific </a:t>
            </a:r>
            <a:r>
              <a:rPr b="1" dirty="0"/>
              <a:t>evidence</a:t>
            </a:r>
            <a:r>
              <a:rPr dirty="0"/>
              <a:t> by locations</a:t>
            </a:r>
            <a:r>
              <a:rPr lang="en-US" dirty="0"/>
              <a:t>, property characteristics, etc.</a:t>
            </a:r>
            <a:r>
              <a:rPr dirty="0"/>
              <a:t> to </a:t>
            </a:r>
            <a:r>
              <a:rPr b="1" dirty="0"/>
              <a:t>compute posteriors </a:t>
            </a:r>
            <a:r>
              <a:rPr dirty="0"/>
              <a:t>by location</a:t>
            </a:r>
          </a:p>
          <a:p>
            <a:pPr lvl="1"/>
            <a:r>
              <a:rPr dirty="0"/>
              <a:t>Is example of </a:t>
            </a:r>
            <a:r>
              <a:rPr b="1" dirty="0"/>
              <a:t>hierarchical model</a:t>
            </a:r>
          </a:p>
          <a:p>
            <a:pPr lvl="0"/>
            <a:r>
              <a:rPr dirty="0"/>
              <a:t>Typically, a less informative prior distribution is used than the actual empirical distribution so the model is not </a:t>
            </a:r>
            <a:r>
              <a:rPr dirty="0" err="1"/>
              <a:t>overlyconstrained</a:t>
            </a:r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Conjugate Prior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dirty="0"/>
              <a:t>A </a:t>
            </a:r>
            <a:r>
              <a:rPr lang="en-US" b="1" dirty="0"/>
              <a:t>conjugate prior </a:t>
            </a:r>
            <a:r>
              <a:rPr lang="en-US" dirty="0"/>
              <a:t>is a</a:t>
            </a:r>
            <a:r>
              <a:rPr dirty="0"/>
              <a:t>n analytically and computationally simple choice </a:t>
            </a:r>
            <a:r>
              <a:rPr lang="en-US" dirty="0"/>
              <a:t>of </a:t>
            </a:r>
            <a:r>
              <a:rPr dirty="0"/>
              <a:t>prior distribution</a:t>
            </a:r>
            <a:endParaRPr b="1" dirty="0"/>
          </a:p>
          <a:p>
            <a:pPr lvl="0"/>
            <a:r>
              <a:rPr lang="en-US" dirty="0"/>
              <a:t>The posterior distribution computed from the product of a</a:t>
            </a:r>
            <a:r>
              <a:rPr dirty="0"/>
              <a:t> likelihood function </a:t>
            </a:r>
            <a:r>
              <a:rPr lang="en-US" dirty="0"/>
              <a:t>and a</a:t>
            </a:r>
            <a:r>
              <a:rPr dirty="0"/>
              <a:t> conjugate</a:t>
            </a:r>
            <a:r>
              <a:rPr lang="en-US" dirty="0"/>
              <a:t> prior</a:t>
            </a:r>
            <a:r>
              <a:rPr dirty="0"/>
              <a:t> </a:t>
            </a:r>
            <a:r>
              <a:rPr lang="en-US" dirty="0"/>
              <a:t>is</a:t>
            </a:r>
            <a:r>
              <a:rPr dirty="0"/>
              <a:t> in the same family as the prior</a:t>
            </a:r>
          </a:p>
          <a:p>
            <a:pPr lvl="0"/>
            <a:r>
              <a:rPr dirty="0"/>
              <a:t>Attractive idea for cases where the conjugate distribution exists</a:t>
            </a:r>
          </a:p>
          <a:p>
            <a:pPr lvl="1"/>
            <a:r>
              <a:rPr dirty="0"/>
              <a:t>Analytic results can be computed</a:t>
            </a:r>
          </a:p>
          <a:p>
            <a:pPr lvl="1"/>
            <a:r>
              <a:rPr dirty="0"/>
              <a:t>The posterior is a known distribution</a:t>
            </a:r>
          </a:p>
          <a:p>
            <a:pPr lvl="0"/>
            <a:r>
              <a:rPr dirty="0"/>
              <a:t>But there are many practical cases where a conjugate prior is not used</a:t>
            </a:r>
          </a:p>
          <a:p>
            <a:pPr lvl="1"/>
            <a:r>
              <a:rPr dirty="0"/>
              <a:t>We will address more general methods later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Conjugate Prior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91187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A </a:t>
            </a:r>
            <a:r>
              <a:rPr lang="en-US" b="1" dirty="0"/>
              <a:t>conjugate prior </a:t>
            </a:r>
            <a:r>
              <a:rPr lang="en-US" dirty="0"/>
              <a:t>is a</a:t>
            </a:r>
            <a:r>
              <a:rPr dirty="0"/>
              <a:t>n analytically and computationally simple choice </a:t>
            </a:r>
            <a:r>
              <a:rPr lang="en-US" dirty="0"/>
              <a:t>of </a:t>
            </a:r>
            <a:r>
              <a:rPr dirty="0"/>
              <a:t>prior distribution</a:t>
            </a:r>
            <a:endParaRPr b="1" dirty="0"/>
          </a:p>
          <a:p>
            <a:pPr marL="0" lvl="0" indent="0">
              <a:buNone/>
            </a:pP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C366C75E-7B17-E61D-D06E-2AC759ECB0F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01350214"/>
                  </p:ext>
                </p:extLst>
              </p:nvPr>
            </p:nvGraphicFramePr>
            <p:xfrm>
              <a:off x="1243584" y="2039366"/>
              <a:ext cx="6096000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8000">
                      <a:extLst>
                        <a:ext uri="{9D8B030D-6E8A-4147-A177-3AD203B41FA5}">
                          <a16:colId xmlns:a16="http://schemas.microsoft.com/office/drawing/2014/main" val="2955479632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val="105630919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Likelihood 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Conjugate Distribution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07518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Bernoulli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Beta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39086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Binomial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Beta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002587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Poisson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Gamma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59887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Categorical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Dirichlet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32116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Normal mean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Normal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256352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Normal variance,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Inverse gamma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20286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Normal inverse variance,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oMath>
                          </a14:m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Gamma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73150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C366C75E-7B17-E61D-D06E-2AC759ECB0F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01350214"/>
                  </p:ext>
                </p:extLst>
              </p:nvPr>
            </p:nvGraphicFramePr>
            <p:xfrm>
              <a:off x="1243584" y="2039366"/>
              <a:ext cx="6096000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8000">
                      <a:extLst>
                        <a:ext uri="{9D8B030D-6E8A-4147-A177-3AD203B41FA5}">
                          <a16:colId xmlns:a16="http://schemas.microsoft.com/office/drawing/2014/main" val="2955479632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val="105630919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Likelihood 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Conjugate Distribution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07518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Bernoulli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Beta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39086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Binomial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Beta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002587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Poisson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Gamma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59887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Categorical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Dirichlet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32116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Normal mean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Normal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256352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" t="-608197" r="-10100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Inverse gamma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20286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" t="-708197" r="-101000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Gamma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731505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05147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31945"/>
          </a:xfrm>
        </p:spPr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b="1" dirty="0"/>
              <a:t>Nonparametric bootstrap </a:t>
            </a:r>
            <a:r>
              <a:rPr dirty="0"/>
              <a:t>estimation is widely useful and requires minimal assumption</a:t>
            </a:r>
          </a:p>
          <a:p>
            <a:pPr lvl="0"/>
            <a:r>
              <a:rPr b="1" dirty="0"/>
              <a:t>Bootstrap distribution </a:t>
            </a:r>
            <a:r>
              <a:rPr dirty="0"/>
              <a:t>is comprised of values of the statistic computed from bootstrap resamples of the original observations (data sample)</a:t>
            </a:r>
          </a:p>
          <a:p>
            <a:pPr lvl="0"/>
            <a:r>
              <a:rPr dirty="0"/>
              <a:t>Computing</a:t>
            </a:r>
            <a:r>
              <a:rPr lang="en-US" dirty="0"/>
              <a:t> nonparametric</a:t>
            </a:r>
            <a:r>
              <a:rPr dirty="0"/>
              <a:t> bootstrap distribution</a:t>
            </a:r>
            <a:r>
              <a:rPr lang="en-US" dirty="0"/>
              <a:t>s</a:t>
            </a:r>
            <a:r>
              <a:rPr dirty="0"/>
              <a:t> requires </a:t>
            </a:r>
            <a:r>
              <a:rPr b="1" dirty="0"/>
              <a:t>no assumptions about population distribution!</a:t>
            </a:r>
          </a:p>
          <a:p>
            <a:pPr lvl="1"/>
            <a:r>
              <a:rPr dirty="0"/>
              <a:t>Bootstrap resampling substitutes computer power for paper and pencil statistician power</a:t>
            </a:r>
          </a:p>
          <a:p>
            <a:pPr lvl="0"/>
            <a:r>
              <a:rPr dirty="0"/>
              <a:t>Bootstrap resampling estimates the </a:t>
            </a:r>
            <a:r>
              <a:rPr b="1" dirty="0"/>
              <a:t>bootstrap distribution</a:t>
            </a:r>
            <a:r>
              <a:rPr dirty="0"/>
              <a:t> of a statistic</a:t>
            </a:r>
          </a:p>
          <a:p>
            <a:pPr lvl="1"/>
            <a:r>
              <a:rPr dirty="0"/>
              <a:t>Compute mostly likely point estimate of the statistic, or bootstrap estimate</a:t>
            </a:r>
          </a:p>
          <a:p>
            <a:pPr lvl="1"/>
            <a:r>
              <a:rPr lang="en-US" dirty="0"/>
              <a:t>Compute</a:t>
            </a:r>
            <a:r>
              <a:rPr dirty="0"/>
              <a:t> bootstrap confidence interva</a:t>
            </a:r>
            <a:r>
              <a:rPr lang="en-US" dirty="0"/>
              <a:t>ls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Working with a </a:t>
            </a:r>
            <a:r>
              <a:rPr dirty="0"/>
              <a:t>Conjugate </a:t>
            </a:r>
            <a:r>
              <a:rPr lang="en-US" dirty="0"/>
              <a:t>Prior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839209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Example: </a:t>
                </a:r>
                <a:r>
                  <a:rPr dirty="0"/>
                  <a:t>analyz</a:t>
                </a:r>
                <a:r>
                  <a:rPr lang="en-US" dirty="0"/>
                  <a:t>e </a:t>
                </a:r>
                <a:r>
                  <a:rPr dirty="0"/>
                  <a:t>the incidence of distracted drivers</a:t>
                </a:r>
              </a:p>
              <a:p>
                <a:pPr lvl="0"/>
                <a:r>
                  <a:rPr lang="en-US" b="1" dirty="0"/>
                  <a:t>Sample Data: </a:t>
                </a:r>
                <a:r>
                  <a:rPr dirty="0"/>
                  <a:t>Randomly sample the behavior of 40 drivers at an intersection and determine if they exhibit distracted driving or not</a:t>
                </a:r>
              </a:p>
              <a:p>
                <a:pPr lvl="0"/>
                <a:r>
                  <a:rPr lang="en-US" b="1" dirty="0"/>
                  <a:t>Choose Likelihood Model: </a:t>
                </a:r>
                <a:r>
                  <a:rPr dirty="0"/>
                  <a:t>Data are Binomially distributed, a driver is distracted or not, with likelihood: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dirty="0"/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dirty="0"/>
                  <a:t> number of trials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𝑘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dirty="0"/>
                  <a:t> number of successes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𝑧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  <m:r>
                      <a:rPr>
                        <a:latin typeface="Cambria Math" panose="02040503050406030204" pitchFamily="18" charset="0"/>
                      </a:rPr>
                      <m:t>−</m:t>
                    </m:r>
                    <m:r>
                      <a:rPr>
                        <a:latin typeface="Cambria Math" panose="02040503050406030204" pitchFamily="18" charset="0"/>
                      </a:rPr>
                      <m:t>𝑘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dirty="0"/>
                  <a:t> number of failures</a:t>
                </a:r>
              </a:p>
              <a:p>
                <a:pPr lvl="0"/>
                <a:r>
                  <a:rPr dirty="0"/>
                  <a:t>Binomial likelihood has one parameter we need to estimate,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dirty="0"/>
                  <a:t>, the probability of success</a:t>
                </a:r>
                <a:endParaRPr lang="en-US" dirty="0"/>
              </a:p>
              <a:p>
                <a:pPr lvl="0"/>
                <a:r>
                  <a:rPr lang="en-US" dirty="0"/>
                  <a:t>Goal is to compute the </a:t>
                </a:r>
                <a:r>
                  <a:rPr lang="en-US" b="1" dirty="0"/>
                  <a:t>posterior distribution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𝛉</m:t>
                    </m:r>
                  </m:oMath>
                </a14:m>
                <a:r>
                  <a:rPr lang="en-US" b="1" dirty="0"/>
                  <a:t> </a:t>
                </a:r>
                <a:endParaRPr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839209"/>
              </a:xfrm>
              <a:blipFill>
                <a:blip r:embed="rId2"/>
                <a:stretch>
                  <a:fillRect l="-741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Working with</a:t>
            </a:r>
            <a:r>
              <a:rPr lang="en-US" dirty="0"/>
              <a:t> a</a:t>
            </a:r>
            <a:r>
              <a:rPr dirty="0"/>
              <a:t> Conjugate </a:t>
            </a:r>
            <a:r>
              <a:rPr lang="en-US" dirty="0"/>
              <a:t>Prior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lang="en-US" dirty="0"/>
                  <a:t>Example: The steps to compute the posterior</a:t>
                </a:r>
                <a:r>
                  <a:rPr dirty="0"/>
                  <a:t>:</a:t>
                </a:r>
              </a:p>
              <a:p>
                <a:pPr marL="342900" lvl="0" indent="-342900">
                  <a:buAutoNum type="arabicPeriod"/>
                </a:pPr>
                <a:r>
                  <a:rPr lang="en-US" b="1" dirty="0"/>
                  <a:t>Select</a:t>
                </a:r>
                <a:r>
                  <a:rPr b="1" dirty="0"/>
                  <a:t> the conjugate prior</a:t>
                </a:r>
                <a:r>
                  <a:rPr dirty="0"/>
                  <a:t>, the </a:t>
                </a:r>
                <a:r>
                  <a:rPr b="1" dirty="0"/>
                  <a:t>Beta distribution </a:t>
                </a:r>
                <a:r>
                  <a:rPr dirty="0"/>
                  <a:t>with parameters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dirty="0"/>
                  <a:t> and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dirty="0"/>
                  <a:t> (or a,</a:t>
                </a:r>
                <a:r>
                  <a:rPr lang="en-US" dirty="0"/>
                  <a:t> </a:t>
                </a:r>
                <a:r>
                  <a:rPr dirty="0"/>
                  <a:t>b)</a:t>
                </a:r>
              </a:p>
              <a:p>
                <a:pPr marL="342900" lvl="0" indent="-342900">
                  <a:buAutoNum type="arabicPeriod"/>
                </a:pPr>
                <a:r>
                  <a:rPr dirty="0"/>
                  <a:t>Using the data sample, compute the </a:t>
                </a:r>
                <a:r>
                  <a:rPr lang="en-US" dirty="0"/>
                  <a:t>binomial </a:t>
                </a:r>
                <a:r>
                  <a:rPr dirty="0"/>
                  <a:t>likelihood</a:t>
                </a:r>
              </a:p>
              <a:p>
                <a:pPr marL="342900" lvl="0" indent="-342900">
                  <a:buAutoNum type="arabicPeriod"/>
                </a:pPr>
                <a:r>
                  <a:rPr dirty="0"/>
                  <a:t>Compute the</a:t>
                </a:r>
                <a:r>
                  <a:rPr lang="en-US" dirty="0"/>
                  <a:t> </a:t>
                </a:r>
                <a:r>
                  <a:rPr lang="en-US" b="1" dirty="0"/>
                  <a:t>Beta</a:t>
                </a:r>
                <a:r>
                  <a:rPr b="1" dirty="0"/>
                  <a:t> posterior distribution </a:t>
                </a:r>
                <a:r>
                  <a:rPr dirty="0"/>
                  <a:t>of distracted driving</a:t>
                </a:r>
                <a:r>
                  <a:rPr lang="en-US" dirty="0"/>
                  <a:t> as product of likelihood and prior</a:t>
                </a:r>
                <a:endParaRPr dirty="0"/>
              </a:p>
              <a:p>
                <a:pPr marL="342900" lvl="0" indent="-342900">
                  <a:buAutoNum type="arabicPeriod"/>
                </a:pPr>
                <a:r>
                  <a:rPr b="1" dirty="0"/>
                  <a:t>Add more evidence </a:t>
                </a:r>
                <a:r>
                  <a:rPr dirty="0"/>
                  <a:t>(data) and update the posterior distribution.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85" t="-1436" b="-1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2507"/>
            <a:ext cx="8229600" cy="501157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lang="en-US" dirty="0"/>
              <a:t>Working with a</a:t>
            </a:r>
            <a:r>
              <a:rPr dirty="0"/>
              <a:t> Conjugate </a:t>
            </a:r>
            <a:r>
              <a:rPr lang="en-US" dirty="0"/>
              <a:t>Prior</a:t>
            </a:r>
            <a:endParaRPr dirty="0"/>
          </a:p>
        </p:txBody>
      </p:sp>
      <p:pic>
        <p:nvPicPr>
          <p:cNvPr id="4" name="Picture 1" descr="../images/Beta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7378" y="655153"/>
            <a:ext cx="6596622" cy="434038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3"/>
              <p:cNvSpPr txBox="1"/>
              <p:nvPr/>
            </p:nvSpPr>
            <p:spPr>
              <a:xfrm>
                <a:off x="319024" y="727881"/>
                <a:ext cx="2184400" cy="4194930"/>
              </a:xfrm>
              <a:prstGeom prst="rect">
                <a:avLst/>
              </a:prstGeom>
              <a:noFill/>
            </p:spPr>
            <p:txBody>
              <a:bodyPr/>
              <a:lstStyle/>
              <a:p>
                <a:r>
                  <a:rPr lang="en-US" sz="2000" dirty="0"/>
                  <a:t>What are the properties of the Beta distribution for different parameter values?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 symmetric distribution 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 right skewed distribution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 left skewed distribution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algn="ctr"/>
                <a:endParaRPr sz="2000" dirty="0"/>
              </a:p>
            </p:txBody>
          </p:sp>
        </mc:Choice>
        <mc:Fallback>
          <p:sp>
            <p:nvSpPr>
              <p:cNvPr id="5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24" y="727881"/>
                <a:ext cx="2184400" cy="4194930"/>
              </a:xfrm>
              <a:prstGeom prst="rect">
                <a:avLst/>
              </a:prstGeom>
              <a:blipFill>
                <a:blip r:embed="rId3"/>
                <a:stretch>
                  <a:fillRect l="-2786" t="-726" b="-6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Working with a </a:t>
            </a:r>
            <a:r>
              <a:rPr dirty="0"/>
              <a:t>Conjugate </a:t>
            </a:r>
            <a:r>
              <a:rPr lang="en-US" dirty="0"/>
              <a:t>Prior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58240"/>
                <a:ext cx="8229600" cy="3881120"/>
              </a:xfrm>
            </p:spPr>
            <p:txBody>
              <a:bodyPr>
                <a:normAutofit fontScale="925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Consider the product of a </a:t>
                </a:r>
                <a:r>
                  <a:rPr lang="en-US" b="1" dirty="0"/>
                  <a:t>Binomial likelihood </a:t>
                </a:r>
                <a:r>
                  <a:rPr lang="en-US" dirty="0"/>
                  <a:t>and a </a:t>
                </a:r>
                <a:r>
                  <a:rPr lang="en-US" b="1" dirty="0"/>
                  <a:t>Beta prior</a:t>
                </a:r>
              </a:p>
              <a:p>
                <a:pPr lvl="0"/>
                <a:r>
                  <a:rPr lang="en-US" dirty="0"/>
                  <a:t>Define evidence as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trials with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successes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r>
                  <a:rPr lang="en-US" dirty="0"/>
                  <a:t> failures</a:t>
                </a:r>
              </a:p>
              <a:p>
                <a:pPr lvl="0"/>
                <a:r>
                  <a:rPr lang="en-US" dirty="0"/>
                  <a:t>Prior is a Beta distribution with parameters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, or the vector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ar-AE" dirty="0"/>
              </a:p>
              <a:p>
                <a:pPr lvl="0"/>
                <a:r>
                  <a:rPr lang="en-US" dirty="0"/>
                  <a:t>From Bayes Theorem the distribution of the posterior: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𝑝𝑜𝑠𝑡𝑒𝑟𝑖𝑜𝑟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𝑙𝑖𝑘𝑒𝑙𝑖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𝑜𝑜𝑑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𝑝𝑟𝑖𝑜𝑟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𝑑𝑎𝑡𝑎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𝑑𝑖𝑠𝑡𝑟𝑖𝑏𝑢𝑡𝑖𝑜𝑛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𝐵𝑖𝑛𝑜𝑚𝑖𝑎𝑙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𝐵𝑒𝑡𝑎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𝐵𝑒𝑡𝑎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58240"/>
                <a:ext cx="8229600" cy="3881120"/>
              </a:xfrm>
              <a:blipFill>
                <a:blip r:embed="rId2"/>
                <a:stretch>
                  <a:fillRect l="-963" t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Working with a </a:t>
            </a:r>
            <a:r>
              <a:rPr dirty="0"/>
              <a:t>Conjugate </a:t>
            </a:r>
            <a:r>
              <a:rPr lang="en-US" dirty="0"/>
              <a:t>Prior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13536"/>
                <a:ext cx="8229600" cy="3767328"/>
              </a:xfrm>
            </p:spPr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There are some useful insights you can gain from this relationship for (discrete) integer counts: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𝑝𝑜𝑠𝑡𝑒𝑟𝑖𝑜𝑟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𝐵𝑒𝑡𝑎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, 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Posterior distribution is in the Beta family, as a result of conjugacy</a:t>
                </a:r>
              </a:p>
              <a:p>
                <a:pPr lvl="0"/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r>
                  <a:rPr lang="en-US" dirty="0"/>
                  <a:t> are the </a:t>
                </a:r>
                <a:r>
                  <a:rPr lang="en-US" b="1" dirty="0"/>
                  <a:t>evidence</a:t>
                </a:r>
              </a:p>
              <a:p>
                <a:pPr lvl="0"/>
                <a:r>
                  <a:rPr lang="en-US" dirty="0"/>
                  <a:t>a and b define the </a:t>
                </a:r>
                <a:r>
                  <a:rPr lang="en-US" b="1"/>
                  <a:t>prior</a:t>
                </a:r>
                <a:r>
                  <a:rPr lang="en-US"/>
                  <a:t> as </a:t>
                </a:r>
                <a:r>
                  <a:rPr lang="en-US" b="1" dirty="0"/>
                  <a:t>pseudo counts</a:t>
                </a:r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𝑝𝑠𝑒𝑢𝑑𝑜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 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𝑠𝑢𝑐𝑐𝑒𝑠𝑠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𝑝𝑠𝑒𝑢𝑑𝑜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 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𝑓𝑎𝑖𝑙𝑢𝑟𝑒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Be careful when creating a prior to </a:t>
                </a:r>
                <a:r>
                  <a:rPr lang="en-US" b="1" dirty="0"/>
                  <a:t>add 1</a:t>
                </a:r>
                <a:r>
                  <a:rPr lang="en-US" dirty="0"/>
                  <a:t> to the successes and failures</a:t>
                </a:r>
              </a:p>
              <a:p>
                <a:pPr lvl="1"/>
                <a:r>
                  <a:rPr lang="en-US" dirty="0"/>
                  <a:t>The larger the total pseudo counts,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, the </a:t>
                </a:r>
                <a:r>
                  <a:rPr lang="en-US" b="1" dirty="0"/>
                  <a:t>stronger the prior information</a:t>
                </a:r>
              </a:p>
              <a:p>
                <a:pPr marL="0" lvl="0" indent="0"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13536"/>
                <a:ext cx="8229600" cy="3767328"/>
              </a:xfrm>
              <a:blipFill>
                <a:blip r:embed="rId2"/>
                <a:stretch>
                  <a:fillRect l="-963" t="-2104" b="-1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Working with a </a:t>
            </a:r>
            <a:r>
              <a:rPr dirty="0"/>
              <a:t>Conjugate </a:t>
            </a:r>
            <a:r>
              <a:rPr lang="en-US" dirty="0"/>
              <a:t>Prior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13536"/>
                <a:ext cx="8229600" cy="3767328"/>
              </a:xfrm>
            </p:spPr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There are some useful insights you can gain from this relationship for (discrete) integer counts: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𝑝𝑜𝑠𝑡𝑒𝑟𝑖𝑜𝑟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𝐵𝑒𝑡𝑎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dirty="0"/>
              </a:p>
              <a:p>
                <a:r>
                  <a:rPr b="1" dirty="0"/>
                  <a:t>Evidence</a:t>
                </a:r>
                <a:r>
                  <a:rPr dirty="0"/>
                  <a:t> is also in the form (actual) </a:t>
                </a:r>
                <a:r>
                  <a:rPr b="1" dirty="0"/>
                  <a:t>counts of successes</a:t>
                </a:r>
                <a:r>
                  <a:rPr dirty="0"/>
                  <a:t>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dirty="0"/>
                  <a:t> and </a:t>
                </a:r>
                <a:r>
                  <a:rPr b="1" dirty="0"/>
                  <a:t>failure</a:t>
                </a:r>
                <a:r>
                  <a:rPr dirty="0"/>
                  <a:t>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The more </a:t>
                </a:r>
                <a:r>
                  <a:rPr b="1" dirty="0"/>
                  <a:t>evidence</a:t>
                </a:r>
                <a:r>
                  <a:rPr dirty="0"/>
                  <a:t> the </a:t>
                </a:r>
                <a:r>
                  <a:rPr b="1" dirty="0"/>
                  <a:t>greater the influence on the posterior </a:t>
                </a:r>
                <a:r>
                  <a:rPr dirty="0"/>
                  <a:t>distribution</a:t>
                </a:r>
              </a:p>
              <a:p>
                <a:pPr lvl="0"/>
                <a:r>
                  <a:rPr dirty="0"/>
                  <a:t>Large amount of evidence will overwhelm the prior</a:t>
                </a:r>
              </a:p>
              <a:p>
                <a:pPr lvl="0"/>
                <a:r>
                  <a:rPr dirty="0"/>
                  <a:t>With large amount of evidence, posterior converges to frequentist model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13536"/>
                <a:ext cx="8229600" cy="3767328"/>
              </a:xfrm>
              <a:blipFill>
                <a:blip r:embed="rId2"/>
                <a:stretch>
                  <a:fillRect l="-1111" t="-2265" r="-1852" b="-2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29680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Working with a </a:t>
            </a:r>
            <a:r>
              <a:rPr dirty="0"/>
              <a:t>Conjugate </a:t>
            </a:r>
            <a:r>
              <a:rPr lang="en-US" dirty="0"/>
              <a:t>Prior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21664"/>
                <a:ext cx="4729988" cy="347295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dirty="0"/>
                  <a:t>Consider example with:</a:t>
                </a:r>
                <a:br>
                  <a:rPr dirty="0"/>
                </a:br>
                <a:r>
                  <a:rPr b="1" dirty="0"/>
                  <a:t>Prior pseudo counts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9</m:t>
                        </m:r>
                      </m:e>
                    </m:d>
                  </m:oMath>
                </a14:m>
                <a:r>
                  <a:rPr dirty="0"/>
                  <a:t>, successes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𝑎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dirty="0"/>
                  <a:t> and failures,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𝑏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9</m:t>
                    </m:r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en-US" dirty="0"/>
              </a:p>
              <a:p>
                <a:r>
                  <a:rPr b="1" dirty="0"/>
                  <a:t>Evidence</a:t>
                </a:r>
                <a:r>
                  <a:rPr dirty="0"/>
                  <a:t>, successes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dirty="0"/>
                  <a:t> and failures,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30</m:t>
                    </m:r>
                  </m:oMath>
                </a14:m>
                <a:br>
                  <a:rPr dirty="0"/>
                </a:br>
                <a:r>
                  <a:rPr dirty="0"/>
                  <a:t>- </a:t>
                </a:r>
                <a:r>
                  <a:rPr b="1" dirty="0"/>
                  <a:t>Posterior</a:t>
                </a:r>
                <a:r>
                  <a:rPr dirty="0"/>
                  <a:t> is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𝐵𝑒𝑡𝑎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, 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30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𝐵𝑒𝑡𝑎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, 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40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Evidence is stronger than the prior, 40:12 </a:t>
                </a:r>
                <a:r>
                  <a:rPr lang="en-US" dirty="0" err="1"/>
                  <a:t>counts:pseudo</a:t>
                </a:r>
                <a:r>
                  <a:rPr lang="en-US" dirty="0"/>
                  <a:t> counts</a:t>
                </a:r>
              </a:p>
              <a:p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21664"/>
                <a:ext cx="4729988" cy="3472959"/>
              </a:xfrm>
              <a:blipFill>
                <a:blip r:embed="rId2"/>
                <a:stretch>
                  <a:fillRect l="-1418" t="-2281" r="-2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1" descr="../images/DistrtractedDrivers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91328" y="872744"/>
            <a:ext cx="3748532" cy="369963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5395468" y="4529088"/>
            <a:ext cx="3748532" cy="575295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Prior, likelihood and posterior for distracted driving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Sampling the Posterior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How can we find an </a:t>
            </a:r>
            <a:r>
              <a:rPr lang="en-US" dirty="0"/>
              <a:t>empirical </a:t>
            </a:r>
            <a:r>
              <a:rPr dirty="0"/>
              <a:t>estimate of the poster</a:t>
            </a:r>
            <a:r>
              <a:rPr lang="en-US" dirty="0"/>
              <a:t>ior</a:t>
            </a:r>
            <a:r>
              <a:rPr dirty="0"/>
              <a:t> distribution?</a:t>
            </a:r>
          </a:p>
          <a:p>
            <a:pPr marL="342900" lvl="0" indent="-342900">
              <a:buAutoNum type="arabicPeriod"/>
            </a:pPr>
            <a:r>
              <a:rPr dirty="0"/>
              <a:t>We can sample from the </a:t>
            </a:r>
            <a:r>
              <a:rPr lang="en-US" dirty="0"/>
              <a:t>likelihood function </a:t>
            </a:r>
          </a:p>
          <a:p>
            <a:pPr lvl="1"/>
            <a:r>
              <a:rPr lang="en-US" dirty="0"/>
              <a:t>Sample the analytic </a:t>
            </a:r>
            <a:r>
              <a:rPr dirty="0"/>
              <a:t>conjugate</a:t>
            </a:r>
            <a:r>
              <a:rPr lang="en-US" dirty="0"/>
              <a:t> prior if it exists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Grid sample </a:t>
            </a:r>
            <a:r>
              <a:rPr lang="en-US" dirty="0"/>
              <a:t>or Markov chain </a:t>
            </a:r>
            <a:r>
              <a:rPr lang="en-US" b="1" dirty="0"/>
              <a:t>Monte Carlo (MCMC) sample</a:t>
            </a:r>
            <a:endParaRPr b="1" dirty="0"/>
          </a:p>
          <a:p>
            <a:pPr marL="342900" lvl="0" indent="-342900">
              <a:buAutoNum type="arabicPeriod"/>
            </a:pPr>
            <a:r>
              <a:rPr lang="en-US" dirty="0"/>
              <a:t>Take </a:t>
            </a:r>
            <a:r>
              <a:rPr dirty="0"/>
              <a:t>the product</a:t>
            </a:r>
            <a:r>
              <a:rPr lang="en-US" dirty="0"/>
              <a:t> of the likelihood and the prior</a:t>
            </a:r>
            <a:r>
              <a:rPr dirty="0"/>
              <a:t> </a:t>
            </a:r>
            <a:endParaRPr lang="en-US" dirty="0"/>
          </a:p>
          <a:p>
            <a:pPr marL="342900" lvl="0" indent="-342900">
              <a:buAutoNum type="arabicPeriod"/>
            </a:pPr>
            <a:r>
              <a:rPr lang="en-US" b="1" dirty="0"/>
              <a:t>Normalize</a:t>
            </a:r>
            <a:r>
              <a:rPr lang="en-US" dirty="0"/>
              <a:t> to compute proper posterior distribution </a:t>
            </a:r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Sampling the Posterior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5833872" cy="3827017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b="1" dirty="0"/>
              <a:t>Grid sampling</a:t>
            </a:r>
            <a:r>
              <a:rPr dirty="0"/>
              <a:t> is a naive approach</a:t>
            </a:r>
          </a:p>
          <a:p>
            <a:pPr lvl="0"/>
            <a:r>
              <a:rPr dirty="0"/>
              <a:t>Compute the probability at each point on a regular gird</a:t>
            </a:r>
          </a:p>
          <a:p>
            <a:pPr lvl="1"/>
            <a:r>
              <a:rPr dirty="0"/>
              <a:t>Sample over range of values </a:t>
            </a:r>
            <a:r>
              <a:rPr lang="en-US" dirty="0"/>
              <a:t>of interest</a:t>
            </a:r>
            <a:endParaRPr dirty="0"/>
          </a:p>
          <a:p>
            <a:pPr lvl="1"/>
            <a:r>
              <a:rPr lang="en-US" dirty="0"/>
              <a:t>Take the product of the p</a:t>
            </a:r>
            <a:r>
              <a:rPr dirty="0"/>
              <a:t>rior and likelihood</a:t>
            </a:r>
          </a:p>
          <a:p>
            <a:pPr lvl="0"/>
            <a:r>
              <a:rPr i="1" dirty="0"/>
              <a:t>In principle</a:t>
            </a:r>
            <a:r>
              <a:rPr dirty="0"/>
              <a:t> </a:t>
            </a:r>
            <a:r>
              <a:rPr lang="en-US" dirty="0"/>
              <a:t>grid </a:t>
            </a:r>
            <a:r>
              <a:rPr lang="en-US" dirty="0" err="1"/>
              <a:t>sampliung</a:t>
            </a:r>
            <a:r>
              <a:rPr lang="en-US" dirty="0"/>
              <a:t> </a:t>
            </a:r>
            <a:r>
              <a:rPr dirty="0"/>
              <a:t>can work for any number of dimensions</a:t>
            </a:r>
          </a:p>
          <a:p>
            <a:pPr lvl="1"/>
            <a:r>
              <a:rPr dirty="0"/>
              <a:t>In 1-dimension is just regularly spaced points on a line</a:t>
            </a:r>
          </a:p>
          <a:p>
            <a:pPr lvl="1"/>
            <a:r>
              <a:rPr dirty="0"/>
              <a:t>Poor scaling to higher dimensions</a:t>
            </a:r>
          </a:p>
        </p:txBody>
      </p:sp>
      <p:pic>
        <p:nvPicPr>
          <p:cNvPr id="4" name="Picture 1" descr="../images/SamplingGrid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315456" y="1628648"/>
            <a:ext cx="2794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6350000" y="4477545"/>
            <a:ext cx="2759456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Sampling grid for bivariate distribution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Sampling the Posterior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5360"/>
            <a:ext cx="8229600" cy="4055872"/>
          </a:xfrm>
        </p:spPr>
        <p:txBody>
          <a:bodyPr>
            <a:normAutofit fontScale="47500" lnSpcReduction="20000"/>
          </a:bodyPr>
          <a:lstStyle/>
          <a:p>
            <a:pPr marL="0" lvl="0" indent="0">
              <a:buNone/>
            </a:pPr>
            <a:r>
              <a:rPr dirty="0"/>
              <a:t>Algorithm for grid sampling to compute posterior from likelihood and prior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Procedure </a:t>
            </a:r>
            <a:r>
              <a:rPr dirty="0" err="1">
                <a:latin typeface="Courier"/>
              </a:rPr>
              <a:t>CreateGrid</a:t>
            </a:r>
            <a:r>
              <a:rPr dirty="0">
                <a:latin typeface="Courier"/>
              </a:rPr>
              <a:t>(variables, </a:t>
            </a:r>
            <a:r>
              <a:rPr dirty="0" err="1">
                <a:latin typeface="Courier"/>
              </a:rPr>
              <a:t>lower_limits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upper_limits</a:t>
            </a:r>
            <a:r>
              <a:rPr dirty="0">
                <a:latin typeface="Courier"/>
              </a:rPr>
              <a:t>): 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i="1" dirty="0">
                <a:solidFill>
                  <a:srgbClr val="60A0B0"/>
                </a:solidFill>
                <a:latin typeface="Courier"/>
              </a:rPr>
              <a:t># Build the sampling grid 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b="1" dirty="0">
                <a:solidFill>
                  <a:srgbClr val="007020"/>
                </a:solidFill>
                <a:latin typeface="Courier"/>
              </a:rPr>
              <a:t>return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sampling_grid</a:t>
            </a:r>
            <a:r>
              <a:rPr dirty="0">
                <a:latin typeface="Courier"/>
              </a:rPr>
              <a:t>   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br>
              <a:rPr dirty="0"/>
            </a:br>
            <a:r>
              <a:rPr dirty="0">
                <a:latin typeface="Courier"/>
              </a:rPr>
              <a:t>Procedure </a:t>
            </a:r>
            <a:r>
              <a:rPr dirty="0" err="1">
                <a:latin typeface="Courier"/>
              </a:rPr>
              <a:t>SampleLikelihood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sampling_value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observation_values</a:t>
            </a:r>
            <a:r>
              <a:rPr dirty="0">
                <a:latin typeface="Courier"/>
              </a:rPr>
              <a:t>):    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b="1" dirty="0">
                <a:solidFill>
                  <a:srgbClr val="007020"/>
                </a:solidFill>
                <a:latin typeface="Courier"/>
              </a:rPr>
              <a:t>return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likelihood_function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observation_values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sampling_value</a:t>
            </a:r>
            <a:r>
              <a:rPr dirty="0">
                <a:latin typeface="Courier"/>
              </a:rPr>
              <a:t>)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br>
              <a:rPr dirty="0"/>
            </a:br>
            <a:r>
              <a:rPr dirty="0">
                <a:latin typeface="Courier"/>
              </a:rPr>
              <a:t>Procedure Prior(</a:t>
            </a:r>
            <a:r>
              <a:rPr dirty="0" err="1">
                <a:latin typeface="Courier"/>
              </a:rPr>
              <a:t>sampling_values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prior_parameter_value</a:t>
            </a:r>
            <a:r>
              <a:rPr dirty="0">
                <a:latin typeface="Courier"/>
              </a:rPr>
              <a:t>):    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b="1" dirty="0">
                <a:solidFill>
                  <a:srgbClr val="007020"/>
                </a:solidFill>
                <a:latin typeface="Courier"/>
              </a:rPr>
              <a:t>return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prior_density_function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sampling_value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prior_parameter_values</a:t>
            </a:r>
            <a:r>
              <a:rPr dirty="0">
                <a:latin typeface="Courier"/>
              </a:rPr>
              <a:t>)    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br>
              <a:rPr dirty="0"/>
            </a:br>
            <a:r>
              <a:rPr dirty="0" err="1">
                <a:latin typeface="Courier"/>
              </a:rPr>
              <a:t>ComputePosterior</a:t>
            </a:r>
            <a:r>
              <a:rPr dirty="0">
                <a:latin typeface="Courier"/>
              </a:rPr>
              <a:t>(variables, </a:t>
            </a:r>
            <a:r>
              <a:rPr dirty="0" err="1">
                <a:latin typeface="Courier"/>
              </a:rPr>
              <a:t>lower_limits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upper_limits</a:t>
            </a:r>
            <a:r>
              <a:rPr dirty="0">
                <a:latin typeface="Courier"/>
              </a:rPr>
              <a:t>):    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i="1" dirty="0">
                <a:solidFill>
                  <a:srgbClr val="60A0B0"/>
                </a:solidFill>
                <a:latin typeface="Courier"/>
              </a:rPr>
              <a:t># Initialize the sampling grid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dirty="0" err="1">
                <a:latin typeface="Courier"/>
              </a:rPr>
              <a:t>Grid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CreateGrid</a:t>
            </a:r>
            <a:r>
              <a:rPr dirty="0">
                <a:latin typeface="Courier"/>
              </a:rPr>
              <a:t>(variables, </a:t>
            </a:r>
            <a:r>
              <a:rPr dirty="0" err="1">
                <a:latin typeface="Courier"/>
              </a:rPr>
              <a:t>lower_limits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upper_limits</a:t>
            </a:r>
            <a:r>
              <a:rPr dirty="0">
                <a:latin typeface="Courier"/>
              </a:rPr>
              <a:t>)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i="1" dirty="0">
                <a:solidFill>
                  <a:srgbClr val="60A0B0"/>
                </a:solidFill>
                <a:latin typeface="Courier"/>
              </a:rPr>
              <a:t># Initialize array to hold sampled posterior values       </a:t>
            </a:r>
            <a:br>
              <a:rPr dirty="0"/>
            </a:br>
            <a:r>
              <a:rPr dirty="0">
                <a:latin typeface="Courier"/>
              </a:rPr>
              <a:t>    array posterior[</a:t>
            </a:r>
            <a:r>
              <a:rPr dirty="0">
                <a:solidFill>
                  <a:srgbClr val="008000"/>
                </a:solidFill>
                <a:latin typeface="Courier"/>
              </a:rPr>
              <a:t>range</a:t>
            </a:r>
            <a:r>
              <a:rPr dirty="0">
                <a:latin typeface="Courier"/>
              </a:rPr>
              <a:t>(Grid)]</a:t>
            </a:r>
            <a:br>
              <a:rPr dirty="0"/>
            </a:b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i="1" dirty="0">
                <a:solidFill>
                  <a:srgbClr val="60A0B0"/>
                </a:solidFill>
                <a:latin typeface="Courier"/>
              </a:rPr>
              <a:t># Compute posterior at each sampling value in the grid  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b="1" dirty="0">
                <a:solidFill>
                  <a:srgbClr val="007020"/>
                </a:solidFill>
                <a:latin typeface="Courier"/>
              </a:rPr>
              <a:t>for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sampling_value</a:t>
            </a:r>
            <a:r>
              <a:rPr dirty="0">
                <a:latin typeface="Courier"/>
              </a:rPr>
              <a:t> </a:t>
            </a:r>
            <a:r>
              <a:rPr b="1" dirty="0">
                <a:solidFill>
                  <a:srgbClr val="007020"/>
                </a:solidFill>
                <a:latin typeface="Courier"/>
              </a:rPr>
              <a:t>in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08000"/>
                </a:solidFill>
                <a:latin typeface="Courier"/>
              </a:rPr>
              <a:t>range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lower_limits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upper_limits</a:t>
            </a:r>
            <a:r>
              <a:rPr dirty="0">
                <a:latin typeface="Courier"/>
              </a:rPr>
              <a:t>):   </a:t>
            </a:r>
            <a:br>
              <a:rPr dirty="0"/>
            </a:br>
            <a:r>
              <a:rPr dirty="0">
                <a:latin typeface="Courier"/>
              </a:rPr>
              <a:t>        likelihood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SampleLikelihood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sampling_value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observation_values</a:t>
            </a:r>
            <a:r>
              <a:rPr dirty="0">
                <a:latin typeface="Courier"/>
              </a:rPr>
              <a:t>)</a:t>
            </a:r>
            <a:br>
              <a:rPr dirty="0"/>
            </a:br>
            <a:r>
              <a:rPr dirty="0">
                <a:latin typeface="Courier"/>
              </a:rPr>
              <a:t>        prior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Prior(</a:t>
            </a:r>
            <a:r>
              <a:rPr dirty="0" err="1">
                <a:latin typeface="Courier"/>
              </a:rPr>
              <a:t>sampling_values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prior_parameter_value</a:t>
            </a:r>
            <a:r>
              <a:rPr dirty="0">
                <a:latin typeface="Courier"/>
              </a:rPr>
              <a:t>)   </a:t>
            </a:r>
            <a:br>
              <a:rPr dirty="0"/>
            </a:br>
            <a:r>
              <a:rPr dirty="0">
                <a:latin typeface="Courier"/>
              </a:rPr>
              <a:t>        posterior[</a:t>
            </a:r>
            <a:r>
              <a:rPr dirty="0" err="1">
                <a:latin typeface="Courier"/>
              </a:rPr>
              <a:t>sampling_value</a:t>
            </a:r>
            <a:r>
              <a:rPr dirty="0">
                <a:latin typeface="Courier"/>
              </a:rPr>
              <a:t>]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likelihood </a:t>
            </a:r>
            <a:r>
              <a:rPr dirty="0">
                <a:solidFill>
                  <a:srgbClr val="666666"/>
                </a:solidFill>
                <a:latin typeface="Courier"/>
              </a:rPr>
              <a:t>*</a:t>
            </a:r>
            <a:r>
              <a:rPr dirty="0">
                <a:latin typeface="Courier"/>
              </a:rPr>
              <a:t> prior</a:t>
            </a:r>
            <a:br>
              <a:rPr dirty="0"/>
            </a:b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i="1" dirty="0">
                <a:solidFill>
                  <a:srgbClr val="60A0B0"/>
                </a:solidFill>
                <a:latin typeface="Courier"/>
              </a:rPr>
              <a:t># Normalize the posterior       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dirty="0" err="1">
                <a:latin typeface="Courier"/>
              </a:rPr>
              <a:t>probability_data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08000"/>
                </a:solidFill>
                <a:latin typeface="Courier"/>
              </a:rPr>
              <a:t>sum</a:t>
            </a:r>
            <a:r>
              <a:rPr dirty="0">
                <a:latin typeface="Courier"/>
              </a:rPr>
              <a:t>(posterior[</a:t>
            </a:r>
            <a:r>
              <a:rPr dirty="0">
                <a:solidFill>
                  <a:srgbClr val="008000"/>
                </a:solidFill>
                <a:latin typeface="Courier"/>
              </a:rPr>
              <a:t>range</a:t>
            </a:r>
            <a:r>
              <a:rPr dirty="0">
                <a:latin typeface="Courier"/>
              </a:rPr>
              <a:t>(Grid)])</a:t>
            </a:r>
            <a:br>
              <a:rPr dirty="0"/>
            </a:br>
            <a:r>
              <a:rPr dirty="0">
                <a:latin typeface="Courier"/>
              </a:rPr>
              <a:t>    posterior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posterior[</a:t>
            </a:r>
            <a:r>
              <a:rPr dirty="0">
                <a:solidFill>
                  <a:srgbClr val="008000"/>
                </a:solidFill>
                <a:latin typeface="Courier"/>
              </a:rPr>
              <a:t>range</a:t>
            </a:r>
            <a:r>
              <a:rPr dirty="0">
                <a:latin typeface="Courier"/>
              </a:rPr>
              <a:t>(Grid)]</a:t>
            </a:r>
            <a:r>
              <a:rPr dirty="0">
                <a:solidFill>
                  <a:srgbClr val="666666"/>
                </a:solidFill>
                <a:latin typeface="Courier"/>
              </a:rPr>
              <a:t>/</a:t>
            </a:r>
            <a:r>
              <a:rPr dirty="0" err="1">
                <a:latin typeface="Courier"/>
              </a:rPr>
              <a:t>probability_data</a:t>
            </a:r>
            <a:r>
              <a:rPr dirty="0">
                <a:latin typeface="Courier"/>
              </a:rPr>
              <a:t> 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b="1" dirty="0">
                <a:solidFill>
                  <a:srgbClr val="007020"/>
                </a:solidFill>
                <a:latin typeface="Courier"/>
              </a:rPr>
              <a:t>return</a:t>
            </a:r>
            <a:r>
              <a:rPr dirty="0">
                <a:latin typeface="Courier"/>
              </a:rPr>
              <a:t> posterior  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/>
              <a:t>There are several variations of the basic nonparametric bootstrap algorithm</a:t>
            </a:r>
          </a:p>
          <a:p>
            <a:pPr lvl="0"/>
            <a:r>
              <a:rPr dirty="0"/>
              <a:t>One sample bootstrap</a:t>
            </a:r>
          </a:p>
          <a:p>
            <a:pPr lvl="1"/>
            <a:r>
              <a:rPr dirty="0"/>
              <a:t>Inference on single statistic,</a:t>
            </a:r>
          </a:p>
          <a:p>
            <a:pPr lvl="1"/>
            <a:r>
              <a:rPr dirty="0"/>
              <a:t>e.g. inference on mean or variance</a:t>
            </a:r>
          </a:p>
          <a:p>
            <a:pPr lvl="0"/>
            <a:r>
              <a:rPr dirty="0"/>
              <a:t>Two sample bootstrap</a:t>
            </a:r>
          </a:p>
          <a:p>
            <a:pPr lvl="1"/>
            <a:r>
              <a:rPr dirty="0"/>
              <a:t>Inference two sample statistic</a:t>
            </a:r>
          </a:p>
          <a:p>
            <a:pPr lvl="1"/>
            <a:r>
              <a:rPr dirty="0"/>
              <a:t>e.g. difference of means</a:t>
            </a:r>
          </a:p>
          <a:p>
            <a:pPr lvl="0"/>
            <a:r>
              <a:rPr dirty="0"/>
              <a:t>Special cases</a:t>
            </a:r>
          </a:p>
          <a:p>
            <a:pPr lvl="1"/>
            <a:r>
              <a:rPr dirty="0"/>
              <a:t>Correlation coefficients - part of your assignment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Credible Intervals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668521"/>
              </a:xfrm>
            </p:spPr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How can we specify the uncertainty for a Bayesian parameter estimate?</a:t>
                </a:r>
              </a:p>
              <a:p>
                <a:pPr lvl="0"/>
                <a:r>
                  <a:rPr dirty="0"/>
                  <a:t>For frequentist analysis we use confidence intervals, but not entirely appropriate</a:t>
                </a:r>
              </a:p>
              <a:p>
                <a:pPr lvl="1"/>
                <a:r>
                  <a:rPr dirty="0"/>
                  <a:t>Confidence intervals are based on a </a:t>
                </a:r>
                <a:r>
                  <a:rPr b="1" dirty="0"/>
                  <a:t>sampling distribution</a:t>
                </a:r>
                <a:endParaRPr dirty="0"/>
              </a:p>
              <a:p>
                <a:pPr lvl="1"/>
                <a:r>
                  <a:rPr dirty="0"/>
                  <a:t>The upper and lower </a:t>
                </a:r>
                <a:r>
                  <a:rPr lang="en-US" dirty="0"/>
                  <a:t>bounds on </a:t>
                </a:r>
                <a:r>
                  <a:rPr dirty="0"/>
                  <a:t>confidence intervals </a:t>
                </a:r>
                <a:r>
                  <a:rPr lang="en-US" dirty="0"/>
                  <a:t>are </a:t>
                </a:r>
                <a:r>
                  <a:rPr dirty="0"/>
                  <a:t>quantiles of the sampling distribution</a:t>
                </a:r>
              </a:p>
              <a:p>
                <a:pPr lvl="0"/>
                <a:r>
                  <a:rPr dirty="0"/>
                  <a:t>For Bayesian analysis </a:t>
                </a:r>
                <a:r>
                  <a:rPr b="1" dirty="0"/>
                  <a:t>inference performed on posterior distribution</a:t>
                </a:r>
              </a:p>
              <a:p>
                <a:pPr lvl="1"/>
                <a:r>
                  <a:rPr lang="en-US" dirty="0"/>
                  <a:t>Bayesian analysis has no concept sampling distribution uses a prior distribution and likelihood</a:t>
                </a:r>
              </a:p>
              <a:p>
                <a:pPr lvl="1"/>
                <a:r>
                  <a:rPr dirty="0"/>
                  <a:t>We use a concept known as the </a:t>
                </a:r>
                <a:r>
                  <a:rPr b="1" dirty="0"/>
                  <a:t>credible interval</a:t>
                </a:r>
                <a:r>
                  <a:rPr lang="en-US" dirty="0"/>
                  <a:t> on the posterior distribution</a:t>
                </a:r>
              </a:p>
              <a:p>
                <a:pPr lvl="1"/>
                <a:r>
                  <a:rPr lang="en-US" b="1" dirty="0"/>
                  <a:t>Credible interval </a:t>
                </a:r>
                <a:r>
                  <a:rPr lang="en-US" dirty="0"/>
                  <a:t>is the</a:t>
                </a:r>
                <a:r>
                  <a:rPr dirty="0"/>
                  <a:t> interval with the </a:t>
                </a:r>
                <a:r>
                  <a:rPr b="1" dirty="0"/>
                  <a:t>highest </a:t>
                </a:r>
                <a14:m>
                  <m:oMath xmlns:m="http://schemas.openxmlformats.org/officeDocument/2006/math">
                    <m:r>
                      <a:rPr b="1" i="1">
                        <a:latin typeface="Cambria Math" panose="02040503050406030204" pitchFamily="18" charset="0"/>
                      </a:rPr>
                      <m:t>𝛂</m:t>
                    </m:r>
                  </m:oMath>
                </a14:m>
                <a:r>
                  <a:rPr b="1" dirty="0"/>
                  <a:t> </a:t>
                </a:r>
                <a:r>
                  <a:rPr lang="en-US" b="1" dirty="0"/>
                  <a:t>fraction</a:t>
                </a:r>
                <a:r>
                  <a:rPr b="1" dirty="0"/>
                  <a:t> of posterior probability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668521"/>
              </a:xfrm>
              <a:blipFill>
                <a:blip r:embed="rId2"/>
                <a:stretch>
                  <a:fillRect l="-741" t="-1827" r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Credible Intervals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737370"/>
              </a:xfrm>
            </p:spPr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How can we specify the uncertainty for a Bayesian parameter estimate?</a:t>
                </a:r>
              </a:p>
              <a:p>
                <a:pPr lvl="0"/>
                <a:r>
                  <a:rPr dirty="0"/>
                  <a:t>Example, the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  <m:r>
                      <a:rPr>
                        <a:latin typeface="Cambria Math" panose="02040503050406030204" pitchFamily="18" charset="0"/>
                      </a:rPr>
                      <m:t>=0.90</m:t>
                    </m:r>
                  </m:oMath>
                </a14:m>
                <a:r>
                  <a:rPr dirty="0"/>
                  <a:t> credible interval encompasses the 90% of the posterior distribution with the highest density</a:t>
                </a:r>
              </a:p>
              <a:p>
                <a:pPr lvl="0"/>
                <a:r>
                  <a:rPr dirty="0"/>
                  <a:t>The credible interval is sometime called the </a:t>
                </a:r>
                <a:r>
                  <a:rPr b="1" dirty="0"/>
                  <a:t>highest density interval (HDI)</a:t>
                </a:r>
                <a:r>
                  <a:rPr dirty="0"/>
                  <a:t>, or </a:t>
                </a:r>
                <a:r>
                  <a:rPr b="1" dirty="0"/>
                  <a:t>highest posterior density interval (HPDI)</a:t>
                </a:r>
              </a:p>
              <a:p>
                <a:pPr lvl="1"/>
                <a:r>
                  <a:rPr dirty="0"/>
                  <a:t>These names make sense, since we seek the </a:t>
                </a:r>
                <a:r>
                  <a:rPr dirty="0" err="1"/>
                  <a:t>the</a:t>
                </a:r>
                <a:r>
                  <a:rPr dirty="0"/>
                  <a:t> densest posterior interval </a:t>
                </a:r>
                <a:r>
                  <a:rPr lang="en-US" dirty="0"/>
                  <a:t>with</a:t>
                </a:r>
                <a:r>
                  <a:rPr dirty="0"/>
                  <a:t> probability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</a:t>
                </a:r>
                <a:endParaRPr dirty="0"/>
              </a:p>
              <a:p>
                <a:pPr lvl="0"/>
                <a:r>
                  <a:rPr dirty="0"/>
                  <a:t>For symmetric distributions the credible interval </a:t>
                </a:r>
                <a:r>
                  <a:rPr lang="en-US" dirty="0"/>
                  <a:t>is</a:t>
                </a:r>
                <a:r>
                  <a:rPr dirty="0"/>
                  <a:t> numerically the same as the confidence interval</a:t>
                </a:r>
              </a:p>
              <a:p>
                <a:pPr lvl="1"/>
                <a:r>
                  <a:rPr dirty="0"/>
                  <a:t>In general, these two quantities can be quite different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737370"/>
              </a:xfrm>
              <a:blipFill>
                <a:blip r:embed="rId2"/>
                <a:stretch>
                  <a:fillRect l="-963" t="-2121" r="-1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Credible Intervals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t>What are the 95% credible intervals for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𝐵𝑒𝑡𝑎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, 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40</m:t>
                        </m:r>
                      </m:e>
                    </m:d>
                  </m:oMath>
                </a14:m>
                <a:r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1" descr="../images/CredibleIntervals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150620" y="1643639"/>
            <a:ext cx="6733540" cy="308790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392176" y="4731545"/>
            <a:ext cx="8229600" cy="350012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Probability of distract drivers for next 10 cars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Credible Intervals are not Confidence Intervals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14400"/>
                <a:ext cx="8229600" cy="4116833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How are credible intervals different from the more familiar confidence intervals?</a:t>
                </a:r>
              </a:p>
              <a:p>
                <a:r>
                  <a:rPr lang="en-US" dirty="0"/>
                  <a:t>Confidence intervals and credible intervals are conceptually quite different</a:t>
                </a:r>
              </a:p>
              <a:p>
                <a:r>
                  <a:rPr lang="en-US" dirty="0"/>
                  <a:t>A confidence interval is a purely frequentist concept</a:t>
                </a:r>
              </a:p>
              <a:p>
                <a:pPr lvl="1"/>
                <a:r>
                  <a:rPr lang="en-US" dirty="0"/>
                  <a:t>Is an interval on the </a:t>
                </a:r>
                <a:r>
                  <a:rPr lang="en-US" b="1" dirty="0"/>
                  <a:t>sampling distribution</a:t>
                </a:r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pPr lvl="1"/>
                <a:r>
                  <a:rPr lang="en-US" b="1" dirty="0"/>
                  <a:t>Cannot interpret</a:t>
                </a:r>
                <a:r>
                  <a:rPr lang="en-US" dirty="0"/>
                  <a:t> a confidence interval as an interval on a population distribution of a statistic!</a:t>
                </a:r>
              </a:p>
              <a:p>
                <a:r>
                  <a:rPr lang="en-US" dirty="0"/>
                  <a:t>Credible interval is an interval on a posterior distribution of the statistic</a:t>
                </a:r>
              </a:p>
              <a:p>
                <a:pPr lvl="1"/>
                <a:r>
                  <a:rPr lang="en-US" b="1" dirty="0"/>
                  <a:t>Credible interval is the interval with highest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𝛂</m:t>
                    </m:r>
                  </m:oMath>
                </a14:m>
                <a:r>
                  <a:rPr lang="en-US" b="1" dirty="0"/>
                  <a:t> probability</a:t>
                </a:r>
                <a:r>
                  <a:rPr lang="en-US" dirty="0"/>
                  <a:t> for the posterior of the statistic</a:t>
                </a:r>
              </a:p>
              <a:p>
                <a:pPr lvl="1"/>
                <a:r>
                  <a:rPr lang="en-US" dirty="0"/>
                  <a:t>Credible interval is exactly what the misinterpretation of the confidence interval tries to be</a:t>
                </a:r>
              </a:p>
              <a:p>
                <a:r>
                  <a:rPr lang="en-US" dirty="0"/>
                  <a:t>For symmetric distributions the credible interval and confidence interval are identical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14400"/>
                <a:ext cx="8229600" cy="4116833"/>
              </a:xfrm>
              <a:blipFill>
                <a:blip r:embed="rId2"/>
                <a:stretch>
                  <a:fillRect l="-741" t="-2074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Credible Intervals are not Confidence Intervals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712" y="1017271"/>
            <a:ext cx="8479536" cy="1270761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Compare confidence interval and credible interval for the case of 10 observations</a:t>
            </a:r>
          </a:p>
          <a:p>
            <a:pPr lvl="0"/>
            <a:r>
              <a:rPr dirty="0"/>
              <a:t>Credible intervals cross the density function at exactly the same density</a:t>
            </a:r>
          </a:p>
          <a:p>
            <a:pPr lvl="0"/>
            <a:r>
              <a:rPr dirty="0"/>
              <a:t>Confidence intervals have the same CDF in the tails beyond the interval</a:t>
            </a:r>
          </a:p>
        </p:txBody>
      </p:sp>
      <p:pic>
        <p:nvPicPr>
          <p:cNvPr id="4" name="Picture 1" descr="../images/CredibleConfidenceIntervals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55200" y="2217521"/>
            <a:ext cx="5704832" cy="262676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89712" y="4730816"/>
            <a:ext cx="7130290" cy="325441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Difference between credible and confidence intervals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Simulating from the posterior distribution: predictions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8071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What else can we do with </a:t>
            </a:r>
            <a:r>
              <a:rPr lang="en-US" dirty="0"/>
              <a:t>the</a:t>
            </a:r>
            <a:r>
              <a:rPr dirty="0"/>
              <a:t> Bayesian </a:t>
            </a:r>
            <a:r>
              <a:t>posterior distribution?</a:t>
            </a:r>
            <a:endParaRPr dirty="0"/>
          </a:p>
          <a:p>
            <a:pPr lvl="0"/>
            <a:r>
              <a:rPr dirty="0"/>
              <a:t>Perform simulations and make predictions</a:t>
            </a:r>
          </a:p>
          <a:p>
            <a:pPr lvl="0"/>
            <a:r>
              <a:rPr dirty="0"/>
              <a:t>Predictions are computed by simulating from the posterior distribution</a:t>
            </a:r>
          </a:p>
          <a:p>
            <a:pPr lvl="0"/>
            <a:r>
              <a:rPr dirty="0"/>
              <a:t>Results of these simulations are useful for several purposes, including:</a:t>
            </a:r>
          </a:p>
          <a:p>
            <a:pPr lvl="1"/>
            <a:r>
              <a:rPr dirty="0"/>
              <a:t>Predicting posterior values</a:t>
            </a:r>
          </a:p>
          <a:p>
            <a:pPr lvl="1"/>
            <a:r>
              <a:rPr dirty="0"/>
              <a:t>Model checking by comparing simulation results agree (or not) with observations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Simulating from the posterior distribution: predictions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54177"/>
                <a:ext cx="8229600" cy="728996"/>
              </a:xfrm>
            </p:spPr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Example; What are the probabilities of distracted drivers for the next 10 cars </a:t>
                </a:r>
                <a:r>
                  <a:rPr lang="en-US" dirty="0"/>
                  <a:t>simulated from</a:t>
                </a:r>
                <a:r>
                  <a:rPr dirty="0"/>
                  <a:t> posterior,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𝐵𝑒𝑡𝑎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, 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40</m:t>
                        </m:r>
                      </m:e>
                    </m:d>
                  </m:oMath>
                </a14:m>
                <a:r>
                  <a:rPr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54177"/>
                <a:ext cx="8229600" cy="728996"/>
              </a:xfrm>
              <a:blipFill>
                <a:blip r:embed="rId2"/>
                <a:stretch>
                  <a:fillRect l="-963" t="-10000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1" descr="../images/DistractedNext10Cars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746756" y="1883173"/>
            <a:ext cx="4102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603504" y="4731544"/>
            <a:ext cx="8229600" cy="353535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Probability of distract drivers for next 10 cars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84777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Bayesian analysis is a contrast to frequentist methods</a:t>
            </a:r>
          </a:p>
          <a:p>
            <a:pPr lvl="0"/>
            <a:r>
              <a:rPr dirty="0"/>
              <a:t>The objective of Bayesian analysis is to compute a </a:t>
            </a:r>
            <a:r>
              <a:rPr b="1" dirty="0"/>
              <a:t>posterior distribution</a:t>
            </a:r>
          </a:p>
          <a:p>
            <a:pPr lvl="0"/>
            <a:r>
              <a:rPr dirty="0"/>
              <a:t>Contrasts with frequentist statistics </a:t>
            </a:r>
            <a:r>
              <a:rPr lang="en-US" dirty="0"/>
              <a:t>which </a:t>
            </a:r>
            <a:r>
              <a:rPr dirty="0"/>
              <a:t>compute</a:t>
            </a:r>
            <a:r>
              <a:rPr lang="en-US" dirty="0"/>
              <a:t>s</a:t>
            </a:r>
            <a:r>
              <a:rPr dirty="0"/>
              <a:t> a </a:t>
            </a:r>
            <a:r>
              <a:rPr b="1" dirty="0"/>
              <a:t>point estimate </a:t>
            </a:r>
            <a:r>
              <a:rPr dirty="0"/>
              <a:t>and </a:t>
            </a:r>
            <a:r>
              <a:rPr b="1" dirty="0"/>
              <a:t>confidence interval </a:t>
            </a:r>
            <a:r>
              <a:rPr dirty="0"/>
              <a:t>from a sample</a:t>
            </a:r>
          </a:p>
          <a:p>
            <a:pPr lvl="0"/>
            <a:r>
              <a:rPr dirty="0"/>
              <a:t>Bayesian models allow expressing prior information in the form of a </a:t>
            </a:r>
            <a:r>
              <a:rPr b="1" dirty="0"/>
              <a:t>prior distribution</a:t>
            </a:r>
          </a:p>
          <a:p>
            <a:pPr lvl="0"/>
            <a:r>
              <a:rPr dirty="0"/>
              <a:t>Selection of prior distributions can be performed in a number of ways</a:t>
            </a:r>
          </a:p>
          <a:p>
            <a:pPr lvl="0"/>
            <a:r>
              <a:rPr dirty="0"/>
              <a:t>The posterior distribution is said to quantify our current </a:t>
            </a:r>
            <a:r>
              <a:rPr b="1" dirty="0"/>
              <a:t>belief</a:t>
            </a:r>
            <a:endParaRPr dirty="0"/>
          </a:p>
          <a:p>
            <a:pPr lvl="0"/>
            <a:r>
              <a:rPr dirty="0"/>
              <a:t>We </a:t>
            </a:r>
            <a:r>
              <a:rPr b="1" dirty="0"/>
              <a:t>update beliefs </a:t>
            </a:r>
            <a:r>
              <a:rPr dirty="0"/>
              <a:t>based on additional data or evidence</a:t>
            </a:r>
          </a:p>
          <a:p>
            <a:pPr lvl="0"/>
            <a:r>
              <a:rPr dirty="0"/>
              <a:t>Inference can be performed on the posterior distribution by finding the </a:t>
            </a:r>
            <a:r>
              <a:rPr b="1" dirty="0"/>
              <a:t>maximum a </a:t>
            </a:r>
            <a:r>
              <a:rPr b="1" dirty="0" err="1"/>
              <a:t>postiori</a:t>
            </a:r>
            <a:r>
              <a:rPr b="1" dirty="0"/>
              <a:t> (MAP) </a:t>
            </a:r>
            <a:r>
              <a:rPr dirty="0"/>
              <a:t>value and a </a:t>
            </a:r>
            <a:r>
              <a:rPr b="1" dirty="0"/>
              <a:t>credible interval</a:t>
            </a:r>
          </a:p>
          <a:p>
            <a:pPr lvl="0"/>
            <a:r>
              <a:rPr dirty="0"/>
              <a:t>Predictions are made by simulating from the posterior distribution 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554729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Re-sampling methods are general and powerful but, there is no magic involved! There are pitfalls!</a:t>
                </a:r>
              </a:p>
              <a:p>
                <a:pPr lvl="0"/>
                <a:r>
                  <a:rPr dirty="0"/>
                  <a:t>If a sample is biased, the re-sampled statistic estimate based on that sample will be biased</a:t>
                </a:r>
              </a:p>
              <a:p>
                <a:pPr lvl="1"/>
                <a:r>
                  <a:rPr dirty="0"/>
                  <a:t>Results can be no better than the sample you start with</a:t>
                </a:r>
              </a:p>
              <a:p>
                <a:pPr lvl="1"/>
                <a:r>
                  <a:rPr dirty="0"/>
                  <a:t>Example; the bootstrap estimate of mean is the unbiased sample estimate, </a:t>
                </a:r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dirty="0"/>
                  <a:t>, not the population parameter,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The sample variance and Cis can be no better than the sample distribution allows</a:t>
                </a:r>
              </a:p>
              <a:p>
                <a:pPr lvl="1"/>
                <a:r>
                  <a:rPr dirty="0"/>
                  <a:t>Be suspicious of overly optimistic confidence intervals</a:t>
                </a:r>
              </a:p>
              <a:p>
                <a:pPr lvl="1"/>
                <a:r>
                  <a:rPr dirty="0"/>
                  <a:t>CIs can be optimistically biased</a:t>
                </a:r>
              </a:p>
              <a:p>
                <a:pPr lvl="0"/>
                <a:r>
                  <a:rPr dirty="0"/>
                  <a:t>Are computationally intensive, but often highly parallelizable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554729"/>
              </a:xfrm>
              <a:blipFill>
                <a:blip r:embed="rId2"/>
                <a:stretch>
                  <a:fillRect l="-741" t="-2573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Introduction Bayesian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3886"/>
            <a:ext cx="8229600" cy="3741057"/>
          </a:xfrm>
        </p:spPr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dirty="0"/>
              <a:t>Despite the long history, </a:t>
            </a:r>
            <a:r>
              <a:rPr b="1" dirty="0"/>
              <a:t>Bayesian models </a:t>
            </a:r>
            <a:r>
              <a:rPr dirty="0"/>
              <a:t>have not been used extensively until recently</a:t>
            </a:r>
          </a:p>
          <a:p>
            <a:pPr lvl="0"/>
            <a:r>
              <a:rPr dirty="0"/>
              <a:t>Two traditions in statistics</a:t>
            </a:r>
          </a:p>
          <a:p>
            <a:pPr lvl="1"/>
            <a:r>
              <a:rPr b="1" dirty="0"/>
              <a:t>Frequentist </a:t>
            </a:r>
            <a:r>
              <a:rPr lang="en-US" b="1" dirty="0"/>
              <a:t>classical statistics </a:t>
            </a:r>
            <a:r>
              <a:rPr dirty="0"/>
              <a:t>we have been working with previously</a:t>
            </a:r>
          </a:p>
          <a:p>
            <a:pPr lvl="1"/>
            <a:r>
              <a:rPr dirty="0"/>
              <a:t>Bayesian statistics</a:t>
            </a:r>
          </a:p>
          <a:p>
            <a:pPr lvl="0"/>
            <a:r>
              <a:rPr dirty="0"/>
              <a:t>Limited use is a result of several difficulties</a:t>
            </a:r>
          </a:p>
          <a:p>
            <a:pPr lvl="1"/>
            <a:r>
              <a:rPr dirty="0"/>
              <a:t>Rarely taught for much of the 20th Century</a:t>
            </a:r>
          </a:p>
          <a:p>
            <a:pPr lvl="1"/>
            <a:r>
              <a:rPr lang="en-US" dirty="0"/>
              <a:t>Specifying </a:t>
            </a:r>
            <a:r>
              <a:rPr dirty="0"/>
              <a:t>a </a:t>
            </a:r>
            <a:r>
              <a:rPr b="1" dirty="0"/>
              <a:t>prior distribution</a:t>
            </a:r>
            <a:r>
              <a:rPr dirty="0"/>
              <a:t> has proved a formidable intellectual obstacle</a:t>
            </a:r>
          </a:p>
          <a:p>
            <a:pPr lvl="1"/>
            <a:r>
              <a:rPr dirty="0"/>
              <a:t>Modern Bayesian methods are often computationally intensive and have become practical only with cheap computing</a:t>
            </a:r>
          </a:p>
          <a:p>
            <a:pPr lvl="0"/>
            <a:r>
              <a:rPr lang="en-US" dirty="0"/>
              <a:t>E</a:t>
            </a:r>
            <a:r>
              <a:rPr dirty="0"/>
              <a:t>mergence of improved software and algorithms has resulted in wide and practical </a:t>
            </a:r>
            <a:r>
              <a:rPr lang="en-US" dirty="0"/>
              <a:t>use</a:t>
            </a:r>
            <a:r>
              <a:rPr dirty="0"/>
              <a:t> to Bayesian methods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3874292"/>
          </a:xfrm>
        </p:spPr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dirty="0"/>
              <a:t>Bayesian analysis is a contrast to frequentist methods</a:t>
            </a:r>
          </a:p>
          <a:p>
            <a:pPr lvl="0"/>
            <a:r>
              <a:rPr dirty="0"/>
              <a:t>The objective of Bayesian analysis is to compute a </a:t>
            </a:r>
            <a:r>
              <a:rPr b="1" dirty="0"/>
              <a:t>posterior distribution</a:t>
            </a:r>
          </a:p>
          <a:p>
            <a:pPr lvl="0"/>
            <a:r>
              <a:rPr lang="en-US" dirty="0"/>
              <a:t>F</a:t>
            </a:r>
            <a:r>
              <a:rPr dirty="0"/>
              <a:t>requentist statistics compute</a:t>
            </a:r>
            <a:r>
              <a:rPr lang="en-US" dirty="0"/>
              <a:t>s</a:t>
            </a:r>
            <a:r>
              <a:rPr dirty="0"/>
              <a:t> a point estimate and confidence interval from a sample</a:t>
            </a:r>
            <a:endParaRPr lang="en-US" dirty="0"/>
          </a:p>
          <a:p>
            <a:pPr lvl="0"/>
            <a:r>
              <a:rPr lang="en-US" dirty="0"/>
              <a:t>Bayesian models allow expressing </a:t>
            </a:r>
            <a:r>
              <a:rPr lang="en-US" b="1" dirty="0"/>
              <a:t>prior information </a:t>
            </a:r>
            <a:r>
              <a:rPr lang="en-US" dirty="0"/>
              <a:t>in the form of a </a:t>
            </a:r>
            <a:r>
              <a:rPr lang="en-US" b="1" dirty="0"/>
              <a:t>prior distribution</a:t>
            </a:r>
          </a:p>
          <a:p>
            <a:pPr lvl="1"/>
            <a:r>
              <a:rPr dirty="0"/>
              <a:t>Selection of prior distributions can be performed in a number of ways</a:t>
            </a:r>
          </a:p>
          <a:p>
            <a:pPr lvl="0"/>
            <a:r>
              <a:rPr dirty="0"/>
              <a:t>The posterior distribution is said to quantify our current </a:t>
            </a:r>
            <a:r>
              <a:rPr b="1" dirty="0"/>
              <a:t>belief</a:t>
            </a:r>
            <a:endParaRPr dirty="0"/>
          </a:p>
          <a:p>
            <a:pPr lvl="0"/>
            <a:r>
              <a:rPr lang="en-US" dirty="0"/>
              <a:t>Update beliefs based on </a:t>
            </a:r>
            <a:r>
              <a:rPr lang="en-US" b="1" dirty="0"/>
              <a:t>additional data </a:t>
            </a:r>
            <a:r>
              <a:rPr lang="en-US" dirty="0"/>
              <a:t>or </a:t>
            </a:r>
            <a:r>
              <a:rPr lang="en-US" b="1" dirty="0"/>
              <a:t>evidence</a:t>
            </a:r>
            <a:endParaRPr lang="en-US" dirty="0"/>
          </a:p>
          <a:p>
            <a:pPr lvl="1"/>
            <a:r>
              <a:rPr lang="en-US" dirty="0"/>
              <a:t>Frequentist models which must be computed from a complete sample</a:t>
            </a:r>
            <a:endParaRPr lang="en-US" b="1" dirty="0"/>
          </a:p>
          <a:p>
            <a:pPr lvl="0"/>
            <a:r>
              <a:rPr dirty="0"/>
              <a:t>Inference can be performed on the poster</a:t>
            </a:r>
            <a:r>
              <a:rPr lang="en-US" dirty="0"/>
              <a:t>io</a:t>
            </a:r>
            <a:r>
              <a:rPr dirty="0"/>
              <a:t>r distribution by finding the </a:t>
            </a:r>
            <a:r>
              <a:rPr b="1" dirty="0"/>
              <a:t>maximum a </a:t>
            </a:r>
            <a:r>
              <a:rPr b="1" dirty="0" err="1"/>
              <a:t>postiori</a:t>
            </a:r>
            <a:r>
              <a:rPr b="1" dirty="0"/>
              <a:t> (MAP)</a:t>
            </a:r>
            <a:r>
              <a:rPr dirty="0"/>
              <a:t> value and a </a:t>
            </a:r>
            <a:r>
              <a:rPr b="1" dirty="0"/>
              <a:t>credible interval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Bayesian Model Use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1229"/>
            <a:ext cx="4728029" cy="3816292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Bayesian methods made global headlines with the successful location of the missing Air France Flight 447</a:t>
            </a:r>
          </a:p>
          <a:p>
            <a:pPr lvl="0"/>
            <a:r>
              <a:rPr dirty="0"/>
              <a:t>Aircraft had disappeared in little traveled area of the South Atlantic Ocean</a:t>
            </a:r>
            <a:r>
              <a:rPr lang="en-US" dirty="0"/>
              <a:t> on June 1, 2009</a:t>
            </a:r>
            <a:endParaRPr dirty="0"/>
          </a:p>
          <a:p>
            <a:pPr lvl="0"/>
            <a:r>
              <a:rPr dirty="0"/>
              <a:t>Conventional location methods had failed to locate the wreckage; potential search area too large</a:t>
            </a:r>
          </a:p>
          <a:p>
            <a:pPr lvl="0"/>
            <a:r>
              <a:rPr dirty="0"/>
              <a:t>Bayesian methods rapidly narrowed the prospective search area</a:t>
            </a:r>
          </a:p>
          <a:p>
            <a:pPr lvl="1"/>
            <a:r>
              <a:rPr dirty="0"/>
              <a:t>Used ‘prior information’ on aircraft heading and time of satellite transmission</a:t>
            </a:r>
          </a:p>
        </p:txBody>
      </p:sp>
      <p:pic>
        <p:nvPicPr>
          <p:cNvPr id="4" name="Picture 1" descr="../images/AirFrance447_posterior_PDF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14290" y="1121229"/>
            <a:ext cx="3751696" cy="316592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5339567" y="4345158"/>
            <a:ext cx="3701142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Posterior distribution of locations of Air France 447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Bayesian Model Use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00151"/>
            <a:ext cx="5312229" cy="339447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dirty="0" err="1">
                <a:hlinkClick r:id="rId2"/>
              </a:rPr>
              <a:t>Kratzke</a:t>
            </a:r>
            <a:r>
              <a:rPr dirty="0">
                <a:hlinkClick r:id="rId2"/>
              </a:rPr>
              <a:t>, Stone and Frost</a:t>
            </a:r>
            <a:r>
              <a:rPr dirty="0"/>
              <a:t> developed an optimal search planner using Bayesian model</a:t>
            </a:r>
            <a:r>
              <a:rPr lang="en-US" dirty="0"/>
              <a:t>ing for the </a:t>
            </a:r>
            <a:r>
              <a:rPr lang="en-US"/>
              <a:t>US Coast Guard</a:t>
            </a:r>
            <a:endParaRPr dirty="0"/>
          </a:p>
          <a:p>
            <a:pPr lvl="0"/>
            <a:r>
              <a:rPr dirty="0"/>
              <a:t>Search areas concentrate on high posterior probability regions</a:t>
            </a:r>
          </a:p>
          <a:p>
            <a:pPr lvl="0"/>
            <a:r>
              <a:rPr dirty="0"/>
              <a:t>Model accounts for current, wind, etc.</a:t>
            </a:r>
          </a:p>
        </p:txBody>
      </p:sp>
      <p:pic>
        <p:nvPicPr>
          <p:cNvPr id="4" name="Picture 1" descr="../images/USCG_search_planner.JP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447971" y="962836"/>
            <a:ext cx="2476499" cy="355800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6320971" y="4420450"/>
            <a:ext cx="2823029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Screen shot from USCG search planner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1148</TotalTime>
  <Words>3617</Words>
  <Application>Microsoft Office PowerPoint</Application>
  <PresentationFormat>On-screen Show (16:9)</PresentationFormat>
  <Paragraphs>357</Paragraphs>
  <Slides>47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Cambria Math</vt:lpstr>
      <vt:lpstr>Courier</vt:lpstr>
      <vt:lpstr>Office Theme</vt:lpstr>
      <vt:lpstr>Introduction to Bayesian Models</vt:lpstr>
      <vt:lpstr>Review</vt:lpstr>
      <vt:lpstr>Review</vt:lpstr>
      <vt:lpstr>Review</vt:lpstr>
      <vt:lpstr>Review</vt:lpstr>
      <vt:lpstr>Introduction Bayesian Models</vt:lpstr>
      <vt:lpstr>Introduction</vt:lpstr>
      <vt:lpstr>Bayesian Model Use Case</vt:lpstr>
      <vt:lpstr>Bayesian Model Use Case</vt:lpstr>
      <vt:lpstr>Bayesian vs. Frequentist Views</vt:lpstr>
      <vt:lpstr>Bayesian vs. Frequentist Views</vt:lpstr>
      <vt:lpstr>Review of Bayes Theorem</vt:lpstr>
      <vt:lpstr>Bayes Theorem</vt:lpstr>
      <vt:lpstr>Marginal Distributions</vt:lpstr>
      <vt:lpstr>Marginal Distributions</vt:lpstr>
      <vt:lpstr>Marginal Distributions</vt:lpstr>
      <vt:lpstr>Interpreting Bayes Theorem</vt:lpstr>
      <vt:lpstr>Interpreting Bayes Theorem</vt:lpstr>
      <vt:lpstr>Applying Bayes Theorem</vt:lpstr>
      <vt:lpstr>Applying Bayes Theorem</vt:lpstr>
      <vt:lpstr>Interpreting Bayes Theorem</vt:lpstr>
      <vt:lpstr>Simplified Relationship for Bayes Theorem</vt:lpstr>
      <vt:lpstr>Bayesian Workflow</vt:lpstr>
      <vt:lpstr>Updating Bayesian Models</vt:lpstr>
      <vt:lpstr>How can you choose a prior?</vt:lpstr>
      <vt:lpstr>How can you choose a prior?</vt:lpstr>
      <vt:lpstr>How can you choose a prior?</vt:lpstr>
      <vt:lpstr>Conjugate Prior Distributions</vt:lpstr>
      <vt:lpstr>Conjugate Prior Distributions</vt:lpstr>
      <vt:lpstr>Working with a Conjugate Prior</vt:lpstr>
      <vt:lpstr>Working with a Conjugate Prior</vt:lpstr>
      <vt:lpstr>Working with a Conjugate Prior</vt:lpstr>
      <vt:lpstr>Working with a Conjugate Prior</vt:lpstr>
      <vt:lpstr>Working with a Conjugate Prior</vt:lpstr>
      <vt:lpstr>Working with a Conjugate Prior</vt:lpstr>
      <vt:lpstr>Working with a Conjugate Prior</vt:lpstr>
      <vt:lpstr>Sampling the Posterior</vt:lpstr>
      <vt:lpstr>Sampling the Posterior</vt:lpstr>
      <vt:lpstr>Sampling the Posterior</vt:lpstr>
      <vt:lpstr>Credible Intervals</vt:lpstr>
      <vt:lpstr>Credible Intervals</vt:lpstr>
      <vt:lpstr>Credible Intervals</vt:lpstr>
      <vt:lpstr>Credible Intervals are not Confidence Intervals</vt:lpstr>
      <vt:lpstr>Credible Intervals are not Confidence Intervals</vt:lpstr>
      <vt:lpstr>Simulating from the posterior distribution: predictions</vt:lpstr>
      <vt:lpstr>Simulating from the posterior distribution: predictions</vt:lpstr>
      <vt:lpstr>Summary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Bayesian Models</dc:title>
  <dc:creator>Steve Elston</dc:creator>
  <cp:keywords/>
  <cp:lastModifiedBy>Stephen Elston</cp:lastModifiedBy>
  <cp:revision>98</cp:revision>
  <dcterms:created xsi:type="dcterms:W3CDTF">2024-08-16T02:28:43Z</dcterms:created>
  <dcterms:modified xsi:type="dcterms:W3CDTF">2024-10-02T02:31:07Z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10/13/2022</vt:lpwstr>
  </property>
  <property fmtid="{D5CDD505-2E9C-101B-9397-08002B2CF9AE}" pid="3" name="output">
    <vt:lpwstr/>
  </property>
</Properties>
</file>