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37" r:id="rId2"/>
    <p:sldId id="319" r:id="rId3"/>
    <p:sldId id="338" r:id="rId4"/>
    <p:sldId id="340" r:id="rId5"/>
    <p:sldId id="344" r:id="rId6"/>
    <p:sldId id="345" r:id="rId7"/>
    <p:sldId id="346" r:id="rId8"/>
    <p:sldId id="347" r:id="rId9"/>
    <p:sldId id="348" r:id="rId10"/>
    <p:sldId id="350" r:id="rId11"/>
    <p:sldId id="355" r:id="rId12"/>
    <p:sldId id="356" r:id="rId13"/>
    <p:sldId id="341" r:id="rId14"/>
    <p:sldId id="353" r:id="rId15"/>
    <p:sldId id="352" r:id="rId16"/>
    <p:sldId id="349" r:id="rId17"/>
    <p:sldId id="354" r:id="rId18"/>
    <p:sldId id="358" r:id="rId19"/>
    <p:sldId id="359" r:id="rId20"/>
    <p:sldId id="360" r:id="rId21"/>
    <p:sldId id="361" r:id="rId22"/>
    <p:sldId id="362" r:id="rId23"/>
    <p:sldId id="351" r:id="rId24"/>
    <p:sldId id="342" r:id="rId25"/>
    <p:sldId id="320" r:id="rId26"/>
    <p:sldId id="321" r:id="rId27"/>
    <p:sldId id="364" r:id="rId28"/>
    <p:sldId id="365" r:id="rId29"/>
    <p:sldId id="323" r:id="rId30"/>
    <p:sldId id="324" r:id="rId31"/>
    <p:sldId id="326" r:id="rId32"/>
    <p:sldId id="366" r:id="rId33"/>
    <p:sldId id="327" r:id="rId34"/>
    <p:sldId id="328" r:id="rId35"/>
    <p:sldId id="329" r:id="rId36"/>
    <p:sldId id="330" r:id="rId37"/>
    <p:sldId id="331" r:id="rId38"/>
    <p:sldId id="332" r:id="rId39"/>
    <p:sldId id="367" r:id="rId40"/>
    <p:sldId id="333" r:id="rId41"/>
    <p:sldId id="335" r:id="rId42"/>
    <p:sldId id="336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Mixture_distribu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vy-tailed_distribu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css.com/wp-content/themes/ncss/pdf/Procedures/NCSS/Zero-Inflated_Negative_Binomial_Regression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Zero-inflated_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Dealing with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B609-0209-30CC-95E8-278C2AE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27-D2A3-2195-57D9-6998CD5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Standard Poisson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  <a:blipFill>
                <a:blip r:embed="rId2"/>
                <a:stretch>
                  <a:fillRect l="-2060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10F70D-36A7-155F-2485-5367BDF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8" y="973343"/>
            <a:ext cx="4028802" cy="4104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D24AF-BB61-12F9-B828-4888004FDC0A}"/>
              </a:ext>
            </a:extLst>
          </p:cNvPr>
          <p:cNvCxnSpPr>
            <a:cxnSpLocks/>
          </p:cNvCxnSpPr>
          <p:nvPr/>
        </p:nvCxnSpPr>
        <p:spPr>
          <a:xfrm flipV="1">
            <a:off x="4736018" y="1853403"/>
            <a:ext cx="385442" cy="270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EE4919-AC92-DFD5-ABB9-999E7D3BC294}"/>
              </a:ext>
            </a:extLst>
          </p:cNvPr>
          <p:cNvCxnSpPr>
            <a:cxnSpLocks/>
          </p:cNvCxnSpPr>
          <p:nvPr/>
        </p:nvCxnSpPr>
        <p:spPr>
          <a:xfrm>
            <a:off x="4108649" y="3004092"/>
            <a:ext cx="943103" cy="186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E9038-E8A3-1C1E-5E16-7AFDFF3C889D}"/>
              </a:ext>
            </a:extLst>
          </p:cNvPr>
          <p:cNvCxnSpPr>
            <a:cxnSpLocks/>
          </p:cNvCxnSpPr>
          <p:nvPr/>
        </p:nvCxnSpPr>
        <p:spPr>
          <a:xfrm>
            <a:off x="4108649" y="3797015"/>
            <a:ext cx="824190" cy="5371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6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BC6A4-857B-DC6B-9336-D253B4B3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8C5-DECC-C14B-D6E1-6ADC55A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3C24-B2A6-ABAB-74A0-C12FD142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19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How can we fit a model with zero inflated distributions?  </a:t>
            </a:r>
          </a:p>
          <a:p>
            <a:r>
              <a:rPr lang="en-US" dirty="0"/>
              <a:t>In some cases, a nearly analytic solution is possible    </a:t>
            </a:r>
          </a:p>
          <a:p>
            <a:r>
              <a:rPr lang="en-US" dirty="0"/>
              <a:t>How can we find a numerical solution? </a:t>
            </a:r>
          </a:p>
          <a:p>
            <a:pPr lvl="1"/>
            <a:r>
              <a:rPr lang="en-US" dirty="0"/>
              <a:t>Fit parameters of the switching distribution </a:t>
            </a:r>
          </a:p>
          <a:p>
            <a:pPr lvl="1"/>
            <a:r>
              <a:rPr lang="en-US" dirty="0"/>
              <a:t>Fit parameters of the other distribution </a:t>
            </a:r>
          </a:p>
          <a:p>
            <a:r>
              <a:rPr lang="en-US" dirty="0"/>
              <a:t>Use an iterative solution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Estimate parameter(s) of switching distribution 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Estimate parameter(s) of other distribution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Repeat steps 1 and 2 until convergence  </a:t>
            </a:r>
          </a:p>
          <a:p>
            <a:endParaRPr lang="en-US" dirty="0"/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63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CDCC-A891-FAD2-7E8E-28DACE3C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469-8BB5-D00E-F486-A613048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r>
                  <a:rPr lang="en-US" dirty="0"/>
                  <a:t>Use an iterative solution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switching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other distribution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 and 2 until convergence  </a:t>
                </a:r>
              </a:p>
              <a:p>
                <a:r>
                  <a:rPr lang="en-US" dirty="0"/>
                  <a:t>Example, zero-inflated Poisson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of binomial distribution as GLM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of Poisson distribution as GLM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 and 2 until convergence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9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1C8-BE41-6056-2236-1780797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7884-1785-002A-C91F-EB861AA8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Over-Dispersed Response</a:t>
            </a:r>
          </a:p>
        </p:txBody>
      </p:sp>
    </p:spTree>
    <p:extLst>
      <p:ext uri="{BB962C8B-B14F-4D97-AF65-F5344CB8AC3E}">
        <p14:creationId xmlns:p14="http://schemas.microsoft.com/office/powerpoint/2010/main" val="154029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7613-D14E-EC43-A019-B4A9F531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483E-65DC-99C1-549C-85BA0EF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Over-Dispersed </a:t>
            </a:r>
            <a:r>
              <a:rPr lang="en-US"/>
              <a:t>Response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7C2F-7BD8-0D47-C916-F716C08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Over-dispersed response variables are commonly encountered     </a:t>
            </a:r>
            <a:endParaRPr dirty="0"/>
          </a:p>
          <a:p>
            <a:pPr lvl="0"/>
            <a:r>
              <a:rPr lang="en-US" dirty="0"/>
              <a:t>Sales volume of a product can show have sudden surges</a:t>
            </a:r>
          </a:p>
          <a:p>
            <a:pPr lvl="0"/>
            <a:r>
              <a:rPr lang="en-US" dirty="0"/>
              <a:t>Demand on an electric grid can have extreme spikes beyond the mean load</a:t>
            </a:r>
          </a:p>
          <a:p>
            <a:pPr lvl="0"/>
            <a:r>
              <a:rPr lang="en-US" dirty="0"/>
              <a:t>Number of emergency patients seen at a hospital can surge well beyond the norm</a:t>
            </a:r>
          </a:p>
          <a:p>
            <a:pPr lvl="0"/>
            <a:r>
              <a:rPr lang="en-US" dirty="0"/>
              <a:t>Frequency of tornados is subject to outbreaks</a:t>
            </a:r>
          </a:p>
          <a:p>
            <a:pPr lvl="0"/>
            <a:r>
              <a:rPr lang="en-US" dirty="0"/>
              <a:t>Number of publications by academic researchers where a few people have very high numbers</a:t>
            </a:r>
          </a:p>
          <a:p>
            <a:pPr lvl="0"/>
            <a:r>
              <a:rPr lang="en-US" dirty="0"/>
              <a:t>The daily trading volume of a stock  can have spike on a few days</a:t>
            </a:r>
          </a:p>
          <a:p>
            <a:r>
              <a:rPr lang="en-US" dirty="0"/>
              <a:t>In epidemiology, the number of people contracting a disease is generally low, but can spike to large numbers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2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FC11-9C3C-118F-79AB-D990D84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82E-2FF7-FAAB-55B1-B9E5F95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0A91-AE2B-4B56-0879-723A7F8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over-dispersed distributions?  </a:t>
            </a:r>
            <a:endParaRPr dirty="0"/>
          </a:p>
          <a:p>
            <a:pPr lvl="0"/>
            <a:r>
              <a:rPr lang="en-US" dirty="0"/>
              <a:t>Two widely used options  </a:t>
            </a:r>
          </a:p>
          <a:p>
            <a:pPr lvl="0"/>
            <a:r>
              <a:rPr lang="en-US" dirty="0"/>
              <a:t>Inherently heavy tailed distributions   </a:t>
            </a:r>
          </a:p>
          <a:p>
            <a:pPr lvl="0"/>
            <a:r>
              <a:rPr lang="en-US" dirty="0"/>
              <a:t>Mixtures of distributions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5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2E9-2C31-4130-2849-50015905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3605-78EF-6927-618F-A0DDE1D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construct finite </a:t>
                </a:r>
                <a:r>
                  <a:rPr lang="en-US" b="1" dirty="0">
                    <a:hlinkClick r:id="rId2"/>
                  </a:rPr>
                  <a:t>mixtures of distributions</a:t>
                </a:r>
                <a:endParaRPr lang="en-US" b="1" dirty="0"/>
              </a:p>
              <a:p>
                <a:pPr lvl="0"/>
                <a:r>
                  <a:rPr lang="en-US" dirty="0"/>
                  <a:t>Model has two components   </a:t>
                </a:r>
              </a:p>
              <a:p>
                <a:pPr lvl="1"/>
                <a:r>
                  <a:rPr lang="en-US" dirty="0"/>
                  <a:t>A switching distribution, e.g. binomial or categorical   </a:t>
                </a:r>
              </a:p>
              <a:p>
                <a:pPr lvl="1"/>
                <a:r>
                  <a:rPr lang="en-US" dirty="0"/>
                  <a:t>Two or more other distributions</a:t>
                </a:r>
              </a:p>
              <a:p>
                <a:pPr lvl="0"/>
                <a:r>
                  <a:rPr lang="en-US" dirty="0"/>
                  <a:t>Example, </a:t>
                </a:r>
                <a:r>
                  <a:rPr lang="en-US" b="1" dirty="0"/>
                  <a:t>mixture of three Normal distributions </a:t>
                </a:r>
                <a:r>
                  <a:rPr lang="en-US" dirty="0"/>
                  <a:t>creates distribution with high dispersion   </a:t>
                </a:r>
              </a:p>
              <a:p>
                <a:pPr lvl="1"/>
                <a:r>
                  <a:rPr lang="en-US" dirty="0"/>
                  <a:t>Probabilities of categorical distribution,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, for switching </a:t>
                </a:r>
              </a:p>
              <a:p>
                <a:pPr lvl="1"/>
                <a:r>
                  <a:rPr lang="en-US" dirty="0"/>
                  <a:t>Three Normal distributions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First and third distributions give weight on left and right tails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0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9F2A-0799-0329-3BFF-4F3FD9AC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645-A612-547B-BE69-1774C4B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78F1-CBE5-7762-35DD-4AB3F3A4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Many choices of </a:t>
            </a:r>
            <a:r>
              <a:rPr lang="en-US" dirty="0">
                <a:hlinkClick r:id="rId2"/>
              </a:rPr>
              <a:t>heavy tailed distributions </a:t>
            </a:r>
            <a:r>
              <a:rPr lang="en-US" dirty="0"/>
              <a:t>to model over-dispersed variables </a:t>
            </a:r>
            <a:endParaRPr dirty="0"/>
          </a:p>
          <a:p>
            <a:pPr lvl="0"/>
            <a:r>
              <a:rPr lang="en-US" dirty="0"/>
              <a:t>Student-t with low degrees of freedom</a:t>
            </a:r>
          </a:p>
          <a:p>
            <a:pPr lvl="0"/>
            <a:r>
              <a:rPr lang="en-US" dirty="0"/>
              <a:t>Negative binomial</a:t>
            </a:r>
          </a:p>
          <a:p>
            <a:pPr lvl="0"/>
            <a:r>
              <a:rPr lang="en-US" dirty="0"/>
              <a:t>Log-gamma</a:t>
            </a:r>
          </a:p>
          <a:p>
            <a:pPr lvl="0"/>
            <a:r>
              <a:rPr lang="en-US" dirty="0"/>
              <a:t>Pareto</a:t>
            </a:r>
          </a:p>
          <a:p>
            <a:pPr lvl="0"/>
            <a:r>
              <a:rPr lang="en-US" dirty="0"/>
              <a:t>Log-logistic</a:t>
            </a:r>
          </a:p>
          <a:p>
            <a:pPr lvl="0"/>
            <a:r>
              <a:rPr lang="en-US" dirty="0"/>
              <a:t>Log-normal </a:t>
            </a:r>
          </a:p>
          <a:p>
            <a:pPr lvl="0"/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73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B436B-EC23-FEE9-FC8D-FF8C5CED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1029-867C-D91C-69AA-494FD000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trials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successes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𝐜𝐨𝐞𝐟𝐟𝐢𝐜𝐢𝐞𝐧𝐭</m:t>
                    </m:r>
                  </m:oMath>
                </a14:m>
                <a:r>
                  <a:rPr lang="en-US" dirty="0"/>
                  <a:t>, pronounced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number of combinations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  <a:blipFill>
                <a:blip r:embed="rId3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2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6A59-C31D-CA4F-22DC-CE0BC44A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BF8-D3F1-8411-50B3-B0EACB4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And for over-dispersion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963" t="-1852" r="-667" b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7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279-F436-FB2E-C060-C62748F0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4E5-8555-ECFC-E468-D9EEF55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Compare this parameterization to the Poisson distribution  </a:t>
                </a:r>
              </a:p>
              <a:p>
                <a:pPr lvl="1"/>
                <a:r>
                  <a:rPr lang="en-US" dirty="0"/>
                  <a:t>For the Poisson distribution, the variance equals the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adds </a:t>
                </a:r>
                <a:r>
                  <a:rPr lang="en-US" b="1" dirty="0"/>
                  <a:t>excess dispersion </a:t>
                </a:r>
                <a:r>
                  <a:rPr lang="en-US" dirty="0"/>
                  <a:t>as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dispersion of the negative binomial distribution 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 negative binomial distribution identical to the Poisson distribution </a:t>
                </a:r>
              </a:p>
              <a:p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667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9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F2F3-8894-1B9E-15CE-B3FC1B79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966-FC29-1E41-EEEA-01BA21E0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FEF-C2B0-84F8-8459-C7B206F8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5408"/>
            <a:ext cx="8229600" cy="38321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How can we work with distributions that exhibit both zero-inflation and over-dispersion? </a:t>
            </a:r>
          </a:p>
          <a:p>
            <a:r>
              <a:rPr lang="en-US" dirty="0"/>
              <a:t>Yes, we can combine these two properties   </a:t>
            </a:r>
          </a:p>
          <a:p>
            <a:pPr lvl="1"/>
            <a:r>
              <a:rPr lang="en-US" dirty="0"/>
              <a:t>A switching distribution for the zero-inflation</a:t>
            </a:r>
          </a:p>
          <a:p>
            <a:pPr lvl="1"/>
            <a:r>
              <a:rPr lang="en-US" dirty="0"/>
              <a:t>An over-dispersed distribution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There are zero tornados on most days in some area, but can have large outbreaks with low probability</a:t>
            </a:r>
          </a:p>
          <a:p>
            <a:pPr lvl="1"/>
            <a:r>
              <a:rPr lang="en-US" dirty="0"/>
              <a:t>A wildlife biologist may spot none of a specific species on a given day, but could encounter large numbers occasionally   </a:t>
            </a:r>
          </a:p>
          <a:p>
            <a:pPr lvl="1"/>
            <a:r>
              <a:rPr lang="en-US" dirty="0"/>
              <a:t>Most days there are no auto accidents on a segment of road most days, but there are a few days with a high number of accidents   </a:t>
            </a:r>
          </a:p>
          <a:p>
            <a:pPr lvl="1"/>
            <a:r>
              <a:rPr lang="en-US" dirty="0"/>
              <a:t>Demand for a rarely purchased product is zero on most days, but can have spikes in demand</a:t>
            </a:r>
          </a:p>
        </p:txBody>
      </p:sp>
    </p:spTree>
    <p:extLst>
      <p:ext uri="{BB962C8B-B14F-4D97-AF65-F5344CB8AC3E}">
        <p14:creationId xmlns:p14="http://schemas.microsoft.com/office/powerpoint/2010/main" val="315306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322-EC72-9B4B-B7DF-34CE131E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8C3-4F96-E656-796F-780A92B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zero-inflated n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zero-inflated Poisson distribution </a:t>
                </a:r>
              </a:p>
              <a:p>
                <a:r>
                  <a:rPr lang="en-US" dirty="0"/>
                  <a:t>We can create a mixture distribution with binomial switching probability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distribution is both zero-inflated and over-dispersed</a:t>
                </a:r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1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31EE-7D67-38D5-F926-AC676739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B6A-949A-70C5-ADEE-1B777AA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negative binomial distribution </a:t>
                </a:r>
              </a:p>
              <a:p>
                <a:r>
                  <a:rPr lang="en-US" dirty="0"/>
                  <a:t>Standard negative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  <a:blipFill>
                <a:blip r:embed="rId2"/>
                <a:stretch>
                  <a:fillRect l="-2170" t="-1059" r="-30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39DC39-B936-ABB8-14A5-08C488C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52" y="1332025"/>
            <a:ext cx="4973802" cy="34584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19F43-F7EE-BF41-AF5E-4CCC505D1543}"/>
              </a:ext>
            </a:extLst>
          </p:cNvPr>
          <p:cNvCxnSpPr>
            <a:cxnSpLocks/>
          </p:cNvCxnSpPr>
          <p:nvPr/>
        </p:nvCxnSpPr>
        <p:spPr>
          <a:xfrm flipV="1">
            <a:off x="3977435" y="2189639"/>
            <a:ext cx="270630" cy="114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F5ECBC-6B77-9FE1-CA50-680606ED289E}"/>
              </a:ext>
            </a:extLst>
          </p:cNvPr>
          <p:cNvCxnSpPr>
            <a:cxnSpLocks/>
          </p:cNvCxnSpPr>
          <p:nvPr/>
        </p:nvCxnSpPr>
        <p:spPr>
          <a:xfrm>
            <a:off x="3821618" y="3140943"/>
            <a:ext cx="377241" cy="49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A4-71EC-AE04-2191-240F91A54AC0}"/>
              </a:ext>
            </a:extLst>
          </p:cNvPr>
          <p:cNvCxnSpPr>
            <a:cxnSpLocks/>
          </p:cNvCxnSpPr>
          <p:nvPr/>
        </p:nvCxnSpPr>
        <p:spPr>
          <a:xfrm flipV="1">
            <a:off x="3378770" y="4334174"/>
            <a:ext cx="791386" cy="127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AF7B-10EE-C933-3A37-F2675AD68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E3F-5816-F983-935A-C7486919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17359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Outliers are a persistent problem with statistical and machine learning models</a:t>
            </a:r>
          </a:p>
          <a:p>
            <a:pPr lvl="0"/>
            <a:r>
              <a:rPr dirty="0"/>
              <a:t>What are outliers?</a:t>
            </a:r>
          </a:p>
          <a:p>
            <a:pPr lvl="1"/>
            <a:r>
              <a:rPr dirty="0"/>
              <a:t>Errors or noisy measurements</a:t>
            </a:r>
          </a:p>
          <a:p>
            <a:pPr lvl="1"/>
            <a:r>
              <a:rPr dirty="0"/>
              <a:t>Result of improper stratification</a:t>
            </a:r>
          </a:p>
          <a:p>
            <a:pPr lvl="0"/>
            <a:r>
              <a:rPr dirty="0"/>
              <a:t>But, may be of interest</a:t>
            </a:r>
          </a:p>
          <a:p>
            <a:pPr lvl="1"/>
            <a:r>
              <a:rPr dirty="0"/>
              <a:t>Depending on the application, outliers can be the </a:t>
            </a:r>
            <a:r>
              <a:rPr b="1" dirty="0"/>
              <a:t>most interesting values</a:t>
            </a:r>
            <a:r>
              <a:rPr dirty="0"/>
              <a:t>!!</a:t>
            </a:r>
          </a:p>
          <a:p>
            <a:pPr lvl="1"/>
            <a:r>
              <a:rPr dirty="0"/>
              <a:t>May need to explicitly model</a:t>
            </a:r>
          </a:p>
          <a:p>
            <a:pPr lvl="1"/>
            <a:r>
              <a:rPr dirty="0"/>
              <a:t>Example: Fraud detection</a:t>
            </a:r>
          </a:p>
          <a:p>
            <a:pPr lvl="1"/>
            <a:r>
              <a:rPr dirty="0"/>
              <a:t>Example: Scientific discovery</a:t>
            </a:r>
          </a:p>
          <a:p>
            <a:pPr lvl="0"/>
            <a:r>
              <a:rPr dirty="0"/>
              <a:t>Outliers can be hard to detect</a:t>
            </a:r>
          </a:p>
          <a:p>
            <a:pPr lvl="1"/>
            <a:r>
              <a:rPr dirty="0"/>
              <a:t>Difficult in high-dimensions</a:t>
            </a:r>
          </a:p>
          <a:p>
            <a:pPr lvl="1"/>
            <a:r>
              <a:rPr dirty="0"/>
              <a:t>Often find by influence on model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Effects of </a:t>
            </a:r>
            <a:r>
              <a:rPr sz="3200" dirty="0"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56183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Regression without the outlier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50" dirty="0"/>
              <a:t>Regression line represents the bulk of the data well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Add a single </a:t>
            </a:r>
            <a:r>
              <a:rPr sz="1800" b="1" dirty="0"/>
              <a:t>outlier</a:t>
            </a:r>
            <a:r>
              <a:rPr lang="en-US" sz="1800" b="1" dirty="0"/>
              <a:t> with high leverage</a:t>
            </a:r>
            <a:r>
              <a:rPr sz="1800" b="1" dirty="0"/>
              <a:t> </a:t>
            </a:r>
            <a:r>
              <a:rPr lang="en-US" sz="1800" dirty="0"/>
              <a:t>to the </a:t>
            </a:r>
            <a:r>
              <a:rPr sz="1800" dirty="0"/>
              <a:t>regression data set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50" dirty="0"/>
              <a:t>The regression line is now skewed with respect to the bulk of the data </a:t>
            </a:r>
            <a:endParaRPr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428D-7340-9746-59F2-EA53D56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3534"/>
            <a:ext cx="4124960" cy="41536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63543-D811-2E02-1545-5EBE2C6C8E4B}"/>
              </a:ext>
            </a:extLst>
          </p:cNvPr>
          <p:cNvCxnSpPr>
            <a:cxnSpLocks/>
          </p:cNvCxnSpPr>
          <p:nvPr/>
        </p:nvCxnSpPr>
        <p:spPr>
          <a:xfrm>
            <a:off x="4767072" y="2178304"/>
            <a:ext cx="3604768" cy="3007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CB139-2282-EE51-34F1-E6F9421077A3}"/>
              </a:ext>
            </a:extLst>
          </p:cNvPr>
          <p:cNvCxnSpPr>
            <a:cxnSpLocks/>
          </p:cNvCxnSpPr>
          <p:nvPr/>
        </p:nvCxnSpPr>
        <p:spPr>
          <a:xfrm flipV="1">
            <a:off x="4767072" y="1247648"/>
            <a:ext cx="764032" cy="1540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733AF-BE74-2BC0-E1E9-778B8B9572B4}"/>
              </a:ext>
            </a:extLst>
          </p:cNvPr>
          <p:cNvCxnSpPr>
            <a:cxnSpLocks/>
          </p:cNvCxnSpPr>
          <p:nvPr/>
        </p:nvCxnSpPr>
        <p:spPr>
          <a:xfrm>
            <a:off x="4531360" y="3364992"/>
            <a:ext cx="1641856" cy="4511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4EA5-5EBE-F6BF-BE4D-E2A13308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F9D-2FF1-3271-A206-A8D5B37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803E-680F-65EF-66FF-55AA4DB7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991617"/>
            <a:ext cx="8507983" cy="12435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Intercept is essentially the same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Slope is changed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are not statistically significant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0F359-DBBE-5A94-C2DA-2A27AD7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A5C75-CF83-CCBD-D70C-A343C922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3013D-05BF-DCDA-9AF5-35184CE9CA9D}"/>
              </a:ext>
            </a:extLst>
          </p:cNvPr>
          <p:cNvCxnSpPr>
            <a:cxnSpLocks/>
          </p:cNvCxnSpPr>
          <p:nvPr/>
        </p:nvCxnSpPr>
        <p:spPr>
          <a:xfrm>
            <a:off x="4360672" y="4145280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FCB32-FBF1-37D6-22F1-0AE50AF36297}"/>
              </a:ext>
            </a:extLst>
          </p:cNvPr>
          <p:cNvCxnSpPr>
            <a:cxnSpLocks/>
          </p:cNvCxnSpPr>
          <p:nvPr/>
        </p:nvCxnSpPr>
        <p:spPr>
          <a:xfrm>
            <a:off x="4360672" y="4256675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E964-EB53-35F3-BFC3-FBEEBE8C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8C7F-847F-2A06-3230-699147C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Example: Effects of outlier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reduced</a:t>
                </a:r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 statistics reduced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Log-likelihood reduced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  <a:blipFill>
                <a:blip r:embed="rId2"/>
                <a:stretch>
                  <a:fillRect l="-430" t="-3922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8C90D1-72D4-A04D-2E34-4BBBD23A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8E4D-A3FF-8FBE-589F-C98A952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92AF7F-1C09-E57A-F59C-47C182B894DD}"/>
              </a:ext>
            </a:extLst>
          </p:cNvPr>
          <p:cNvCxnSpPr>
            <a:cxnSpLocks/>
          </p:cNvCxnSpPr>
          <p:nvPr/>
        </p:nvCxnSpPr>
        <p:spPr>
          <a:xfrm>
            <a:off x="4360672" y="2759328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31CF4-28B3-C670-60EE-40E6D3E12B8E}"/>
              </a:ext>
            </a:extLst>
          </p:cNvPr>
          <p:cNvCxnSpPr>
            <a:cxnSpLocks/>
          </p:cNvCxnSpPr>
          <p:nvPr/>
        </p:nvCxnSpPr>
        <p:spPr>
          <a:xfrm>
            <a:off x="4360672" y="2928130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1D4E0-EA82-C62D-6FFB-2CA6292217CE}"/>
              </a:ext>
            </a:extLst>
          </p:cNvPr>
          <p:cNvCxnSpPr>
            <a:cxnSpLocks/>
          </p:cNvCxnSpPr>
          <p:nvPr/>
        </p:nvCxnSpPr>
        <p:spPr>
          <a:xfrm>
            <a:off x="4389685" y="3167734"/>
            <a:ext cx="4262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Cook’s distance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measures the </a:t>
                </a:r>
                <a:r>
                  <a:rPr b="1" dirty="0"/>
                  <a:t>influence of an outlier </a:t>
                </a:r>
                <a:r>
                  <a:rPr dirty="0"/>
                  <a:t>on a model</a:t>
                </a:r>
              </a:p>
              <a:p>
                <a:pPr lvl="0"/>
                <a:r>
                  <a:rPr dirty="0"/>
                  <a:t>Cook’s distance for the </a:t>
                </a:r>
                <a:r>
                  <a:rPr dirty="0" err="1"/>
                  <a:t>ith</a:t>
                </a:r>
                <a:r>
                  <a:rPr dirty="0"/>
                  <a:t>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:r>
                  <a:rPr dirty="0"/>
                  <a:t>where,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 all observations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without the </a:t>
                </a:r>
                <a:r>
                  <a:rPr dirty="0" err="1"/>
                  <a:t>ith</a:t>
                </a:r>
                <a:r>
                  <a:rPr dirty="0"/>
                  <a:t> observation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parameters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data points</a:t>
                </a:r>
              </a:p>
              <a:p>
                <a:pPr lvl="0"/>
                <a:r>
                  <a:rPr dirty="0"/>
                  <a:t>Cook’s distance is computed using a </a:t>
                </a:r>
                <a:r>
                  <a:rPr b="1" dirty="0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response 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20270" cy="66450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>
                <a:latin typeface="+mn-lt"/>
              </a:rPr>
              <a:t>Measuring Influence of Outliers</a:t>
            </a:r>
            <a:endParaRPr sz="32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11621" cy="37170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Cook’s distance </a:t>
            </a:r>
            <a:r>
              <a:rPr lang="en-US" sz="1800" dirty="0"/>
              <a:t>plot enables evaluation of </a:t>
            </a:r>
            <a:r>
              <a:rPr lang="en-US" sz="1800" b="1" dirty="0"/>
              <a:t>outlier influence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Standardized residuals </a:t>
            </a:r>
            <a:r>
              <a:rPr lang="en-US" sz="1800" dirty="0"/>
              <a:t>on the vertical axis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Leverage</a:t>
            </a:r>
            <a:r>
              <a:rPr lang="en-US" sz="1800" dirty="0"/>
              <a:t> on the horizontal axis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Size of the markers indicates overall </a:t>
            </a:r>
            <a:r>
              <a:rPr lang="en-US" sz="1800" b="1" dirty="0"/>
              <a:t>influence </a:t>
            </a:r>
            <a:endParaRPr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4D8A0-8036-B7DB-DB79-38B98A04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33" y="810469"/>
            <a:ext cx="4235763" cy="42758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can measure the sensitivity of a model by its </a:t>
            </a:r>
            <a:r>
              <a:rPr lang="en-US" b="1" dirty="0"/>
              <a:t>influence function </a:t>
            </a:r>
            <a:endParaRPr lang="en-US" dirty="0"/>
          </a:p>
          <a:p>
            <a:pPr lvl="0"/>
            <a:r>
              <a:rPr lang="en-US" dirty="0"/>
              <a:t>Example: </a:t>
            </a:r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dirty="0"/>
              <a:t>Is an </a:t>
            </a:r>
            <a:r>
              <a:rPr b="1" dirty="0"/>
              <a:t>unbiased estimator</a:t>
            </a:r>
            <a:endParaRPr lang="en-US" b="1" dirty="0"/>
          </a:p>
          <a:p>
            <a:pPr lvl="1"/>
            <a:r>
              <a:rPr lang="en-US" dirty="0"/>
              <a:t>Influence function is </a:t>
            </a:r>
            <a:r>
              <a:rPr lang="en-US" b="1" dirty="0"/>
              <a:t>unbounded</a:t>
            </a:r>
          </a:p>
          <a:p>
            <a:r>
              <a:rPr lang="en-US" dirty="0"/>
              <a:t>Robust models have </a:t>
            </a:r>
            <a:r>
              <a:rPr lang="en-US" b="1" dirty="0"/>
              <a:t>bounded influence function </a:t>
            </a:r>
            <a:endParaRPr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05DB-4EA8-2B7C-5B94-91EF103FD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45B-865C-8C36-8DD9-F9B2BE9C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4288-B992-2D42-1E65-BECDCA6A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Example: compare robust and non-robust model</a:t>
            </a:r>
            <a:endParaRPr dirty="0"/>
          </a:p>
          <a:p>
            <a:pPr lvl="0"/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lang="en-US" dirty="0"/>
              <a:t>Has unbounded influence function </a:t>
            </a:r>
            <a:endParaRPr b="1" dirty="0"/>
          </a:p>
          <a:p>
            <a:pPr lvl="0"/>
            <a:r>
              <a:rPr dirty="0"/>
              <a:t>In 1-dimension</a:t>
            </a:r>
            <a:r>
              <a:rPr lang="en-US" dirty="0"/>
              <a:t>,</a:t>
            </a:r>
            <a:r>
              <a:rPr dirty="0"/>
              <a:t> median is robust to outliers</a:t>
            </a:r>
          </a:p>
          <a:p>
            <a:pPr lvl="1"/>
            <a:r>
              <a:rPr lang="en-US" dirty="0"/>
              <a:t>A h</a:t>
            </a:r>
            <a:r>
              <a:rPr dirty="0"/>
              <a:t>igh bias</a:t>
            </a:r>
            <a:r>
              <a:rPr lang="en-US" dirty="0"/>
              <a:t> estimator</a:t>
            </a:r>
            <a:endParaRPr dirty="0"/>
          </a:p>
          <a:p>
            <a:pPr lvl="1"/>
            <a:r>
              <a:rPr dirty="0"/>
              <a:t>Hard to implement beyond 1-dimension</a:t>
            </a:r>
            <a:endParaRPr lang="en-US" dirty="0"/>
          </a:p>
          <a:p>
            <a:pPr lvl="1"/>
            <a:r>
              <a:rPr lang="en-US" dirty="0"/>
              <a:t>Bounded influence function </a:t>
            </a:r>
            <a:endParaRPr dirty="0"/>
          </a:p>
          <a:p>
            <a:pPr lvl="0"/>
            <a:r>
              <a:rPr dirty="0"/>
              <a:t>We can </a:t>
            </a:r>
            <a:r>
              <a:rPr lang="en-US" dirty="0"/>
              <a:t>compare</a:t>
            </a:r>
            <a:r>
              <a:rPr dirty="0"/>
              <a:t> the response of estimators to outliers </a:t>
            </a:r>
            <a:r>
              <a:rPr lang="en-US" dirty="0"/>
              <a:t>by comparing their </a:t>
            </a:r>
            <a:r>
              <a:rPr b="1" dirty="0"/>
              <a:t>influence function</a:t>
            </a:r>
            <a:r>
              <a:rPr lang="en-US" b="1" dirty="0"/>
              <a:t>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21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738255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Compare the influence functions of the mean and median estimators</a:t>
            </a:r>
          </a:p>
          <a:p>
            <a:pPr lvl="0"/>
            <a:r>
              <a:rPr dirty="0"/>
              <a:t>Mean estimator has linear influence function</a:t>
            </a:r>
          </a:p>
          <a:p>
            <a:pPr lvl="1"/>
            <a:r>
              <a:rPr dirty="0"/>
              <a:t>Influence of outliers is </a:t>
            </a:r>
            <a:r>
              <a:rPr b="1" dirty="0"/>
              <a:t>unbounded</a:t>
            </a:r>
            <a:endParaRPr dirty="0"/>
          </a:p>
          <a:p>
            <a:pPr lvl="1"/>
            <a:r>
              <a:rPr dirty="0"/>
              <a:t>Derivative of the influence function is constant</a:t>
            </a:r>
          </a:p>
          <a:p>
            <a:pPr lvl="0"/>
            <a:r>
              <a:rPr dirty="0"/>
              <a:t>Influence function of median estimator is discontinuous</a:t>
            </a:r>
          </a:p>
          <a:p>
            <a:pPr lvl="1"/>
            <a:r>
              <a:rPr dirty="0"/>
              <a:t>Influence of any observation is </a:t>
            </a:r>
            <a:r>
              <a:rPr lang="en-US" b="1" dirty="0"/>
              <a:t>bounded and </a:t>
            </a:r>
            <a:r>
              <a:rPr b="1" dirty="0"/>
              <a:t>constant</a:t>
            </a:r>
          </a:p>
          <a:p>
            <a:pPr lvl="1"/>
            <a:r>
              <a:rPr dirty="0"/>
              <a:t>Derivative of influence function is not defined</a:t>
            </a:r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1831" y="1128514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453148" y="4076700"/>
            <a:ext cx="363058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26426" y="4735436"/>
            <a:ext cx="3357305" cy="2727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348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we </a:t>
                </a:r>
                <a:r>
                  <a:rPr dirty="0"/>
                  <a:t>simply edit out the outliers?</a:t>
                </a:r>
              </a:p>
              <a:p>
                <a:pPr lvl="0"/>
                <a:r>
                  <a:rPr dirty="0"/>
                  <a:t>B</a:t>
                </a:r>
                <a:r>
                  <a:rPr lang="en-US" dirty="0"/>
                  <a:t>u</a:t>
                </a:r>
                <a:r>
                  <a:rPr dirty="0"/>
                  <a:t>t</a:t>
                </a:r>
                <a:r>
                  <a:rPr lang="en-US" dirty="0"/>
                  <a:t>,</a:t>
                </a:r>
                <a:r>
                  <a:rPr dirty="0"/>
                  <a:t> what fraction of the data are outliers?</a:t>
                </a:r>
              </a:p>
              <a:p>
                <a:pPr lvl="0"/>
                <a:r>
                  <a:rPr dirty="0"/>
                  <a:t>Know</a:t>
                </a:r>
                <a:r>
                  <a:rPr lang="en-US" dirty="0"/>
                  <a:t>n</a:t>
                </a:r>
                <a:r>
                  <a:rPr dirty="0"/>
                  <a:t> as the </a:t>
                </a:r>
                <a:r>
                  <a:rPr b="1" dirty="0"/>
                  <a:t>alpha trimmed mean</a:t>
                </a:r>
                <a:r>
                  <a:rPr dirty="0"/>
                  <a:t> algorithm</a:t>
                </a:r>
              </a:p>
              <a:p>
                <a:pPr lvl="1"/>
                <a:r>
                  <a:rPr dirty="0"/>
                  <a:t>Order the values and remove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of </a:t>
                </a:r>
                <a:r>
                  <a:rPr dirty="0"/>
                  <a:t>highest and lowest</a:t>
                </a:r>
              </a:p>
              <a:p>
                <a:pPr lvl="1"/>
                <a:r>
                  <a:rPr dirty="0"/>
                  <a:t>But, alpha trimming is a bit arbitrary</a:t>
                </a:r>
              </a:p>
              <a:p>
                <a:pPr lvl="1"/>
                <a:r>
                  <a:rPr dirty="0"/>
                  <a:t>Is a biased estimator, with bias increasing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dirty="0"/>
                  <a:t> is the median</a:t>
                </a:r>
              </a:p>
              <a:p>
                <a:pPr lvl="0"/>
                <a:r>
                  <a:rPr dirty="0"/>
                  <a:t>Alpha trimming hard to implement in higher dimensions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  <a:blipFill>
                <a:blip r:embed="rId2"/>
                <a:stretch>
                  <a:fillRect l="-1498" t="-2488" r="-461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60473" y="933983"/>
            <a:ext cx="3087947" cy="3275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105697" y="4209516"/>
            <a:ext cx="292584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alpha trimmed mean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A6E9E0-6D9D-0857-6834-F72B52D4AE52}"/>
              </a:ext>
            </a:extLst>
          </p:cNvPr>
          <p:cNvSpPr txBox="1">
            <a:spLocks/>
          </p:cNvSpPr>
          <p:nvPr/>
        </p:nvSpPr>
        <p:spPr>
          <a:xfrm>
            <a:off x="5831377" y="4801148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6ED9C3-06CA-B81F-A0ED-4288104E91FB}"/>
              </a:ext>
            </a:extLst>
          </p:cNvPr>
          <p:cNvSpPr txBox="1">
            <a:spLocks/>
          </p:cNvSpPr>
          <p:nvPr/>
        </p:nvSpPr>
        <p:spPr>
          <a:xfrm>
            <a:off x="4991792" y="4711284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Are there better </a:t>
            </a:r>
            <a:r>
              <a:rPr lang="en-US" dirty="0"/>
              <a:t>robust </a:t>
            </a:r>
            <a:r>
              <a:rPr dirty="0"/>
              <a:t>estimators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Yes, but must accept some bias</a:t>
            </a:r>
          </a:p>
          <a:p>
            <a:pPr lvl="0"/>
            <a:r>
              <a:rPr dirty="0"/>
              <a:t>Idea; estimator can be unbiased near the expected value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dirty="0"/>
              <a:t>imit influence of outliers</a:t>
            </a:r>
          </a:p>
          <a:p>
            <a:pPr lvl="1"/>
            <a:r>
              <a:rPr dirty="0"/>
              <a:t>Trade-off between high robustness and low bias</a:t>
            </a:r>
          </a:p>
          <a:p>
            <a:pPr lvl="0"/>
            <a:r>
              <a:rPr dirty="0"/>
              <a:t>Many ideas have been tried</a:t>
            </a:r>
          </a:p>
          <a:p>
            <a:pPr lvl="1"/>
            <a:r>
              <a:rPr dirty="0"/>
              <a:t>A major research focus in the 1970s and 1980s</a:t>
            </a:r>
          </a:p>
          <a:p>
            <a:pPr lvl="1"/>
            <a:r>
              <a:rPr b="1" dirty="0"/>
              <a:t>Huber estimator</a:t>
            </a:r>
            <a:endParaRPr dirty="0"/>
          </a:p>
          <a:p>
            <a:pPr lvl="1"/>
            <a:r>
              <a:rPr dirty="0"/>
              <a:t>Family of </a:t>
            </a:r>
            <a:r>
              <a:rPr b="1" dirty="0"/>
              <a:t>M-estimators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What are the properties of the Huber estimator?</a:t>
                </a:r>
              </a:p>
              <a:p>
                <a:pPr lvl="0"/>
                <a:r>
                  <a:rPr dirty="0"/>
                  <a:t>Influence function is linear near the mean but constant away from the mean</a:t>
                </a:r>
              </a:p>
              <a:p>
                <a:pPr lvl="1"/>
                <a:r>
                  <a:rPr b="1" dirty="0"/>
                  <a:t>hinge point</a:t>
                </a:r>
                <a:r>
                  <a:rPr dirty="0"/>
                  <a:t> is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r>
                  <a:rPr dirty="0"/>
                  <a:t>,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median absolute deviation</a:t>
                </a:r>
                <a:endParaRPr dirty="0"/>
              </a:p>
              <a:p>
                <a:pPr lvl="1"/>
                <a:r>
                  <a:rPr dirty="0"/>
                  <a:t>Robustness and bias increases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dirty="0"/>
                  <a:t> decreases</a:t>
                </a:r>
              </a:p>
              <a:p>
                <a:pPr lvl="0"/>
                <a:r>
                  <a:rPr dirty="0"/>
                  <a:t>Huber estimator is low bias</a:t>
                </a:r>
              </a:p>
              <a:p>
                <a:pPr lvl="1"/>
                <a:r>
                  <a:rPr dirty="0"/>
                  <a:t>Unbiased for samples near the point estimate</a:t>
                </a:r>
              </a:p>
              <a:p>
                <a:pPr lvl="1"/>
                <a:r>
                  <a:rPr dirty="0"/>
                  <a:t>Constant influence away from the point estimate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  <a:blipFill>
                <a:blip r:embed="rId2"/>
                <a:stretch>
                  <a:fillRect l="-1252" t="-2447" r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70268" y="1556328"/>
            <a:ext cx="3812826" cy="20855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86153" y="3699814"/>
            <a:ext cx="3557847" cy="660536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Huber 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DDE02E-B6AA-FD37-F3A4-CEAB38E9CBC0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M-estimators</a:t>
                </a:r>
                <a:r>
                  <a:rPr dirty="0"/>
                  <a:t> tapper influence to zero</a:t>
                </a:r>
              </a:p>
              <a:p>
                <a:pPr lvl="0"/>
                <a:r>
                  <a:rPr dirty="0"/>
                  <a:t>Approximately linear influence near point estimate</a:t>
                </a:r>
              </a:p>
              <a:p>
                <a:pPr lvl="1"/>
                <a:r>
                  <a:rPr dirty="0"/>
                  <a:t>So nearly unbiased near the point estimate</a:t>
                </a:r>
              </a:p>
              <a:p>
                <a:pPr lvl="0"/>
                <a:r>
                  <a:rPr dirty="0"/>
                  <a:t>Influence tappers to 0 for extreme outliers</a:t>
                </a:r>
              </a:p>
              <a:p>
                <a:pPr lvl="0"/>
                <a:r>
                  <a:rPr dirty="0"/>
                  <a:t>An example is </a:t>
                </a:r>
                <a:r>
                  <a:rPr b="1" dirty="0"/>
                  <a:t>Tukey’s </a:t>
                </a:r>
                <a:r>
                  <a:rPr b="1" dirty="0" err="1"/>
                  <a:t>biweight</a:t>
                </a:r>
                <a:endParaRPr b="1" dirty="0"/>
              </a:p>
              <a:p>
                <a:pPr lvl="1"/>
                <a:r>
                  <a:rPr dirty="0"/>
                  <a:t>Only a single parameter for </a:t>
                </a:r>
                <a:r>
                  <a:rPr dirty="0" err="1"/>
                  <a:t>biweight</a:t>
                </a:r>
                <a:r>
                  <a:rPr dirty="0"/>
                  <a:t>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cutoff point</a:t>
                </a:r>
                <a:endParaRPr dirty="0"/>
              </a:p>
              <a:p>
                <a:pPr lvl="1"/>
                <a:r>
                  <a:rPr dirty="0"/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  <a:blipFill>
                <a:blip r:embed="rId2"/>
                <a:stretch>
                  <a:fillRect l="-1276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5439" y="1200151"/>
            <a:ext cx="3904528" cy="18237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11832" y="3148091"/>
            <a:ext cx="37781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Tukey’s </a:t>
            </a:r>
            <a:r>
              <a:rPr dirty="0" err="1"/>
              <a:t>Biweight</a:t>
            </a:r>
            <a:r>
              <a:rPr dirty="0"/>
              <a:t> M-estimator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60BE0B-C75A-3FA7-3CA7-B0CBBEC6CAFC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29352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930341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regression with Huber loss function</a:t>
            </a:r>
          </a:p>
          <a:p>
            <a:pPr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>
              <a:rPr sz="1800" dirty="0"/>
            </a:br>
            <a:r>
              <a:rPr sz="1800" dirty="0" err="1">
                <a:latin typeface="Courier"/>
              </a:rPr>
              <a:t>ols_model_huber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smf.rlm</a:t>
            </a:r>
            <a:r>
              <a:rPr sz="1800" dirty="0">
                <a:latin typeface="Courier"/>
              </a:rPr>
              <a:t>(formula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y~x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data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).fit()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Add predicted to pandas data frame</a:t>
            </a:r>
            <a:br>
              <a:rPr sz="1800" dirty="0"/>
            </a:b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predicted_huber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]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ols_model_huber.predict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sim_data_ol.x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## Display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sumamry</a:t>
            </a:r>
            <a:br>
              <a:rPr sz="1800" dirty="0"/>
            </a:br>
            <a:r>
              <a:rPr sz="1800" dirty="0" err="1">
                <a:latin typeface="Courier"/>
              </a:rPr>
              <a:t>ols_model_huber.summary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3BC7C-4132-F9BF-73C9-6FF072E5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B83EA2-65FF-F726-B461-6E6467B2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7" y="2766612"/>
            <a:ext cx="4285178" cy="198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781250-53A7-8806-8270-660E7B9E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21" y="2800951"/>
            <a:ext cx="4343399" cy="198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86D12-1D29-E74D-3770-528A7210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BFE9-928B-07B0-9586-78B6BB6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7004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nearly identical for the two models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 normal except of an obvious outlier 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Note the near straight line of the quantiles in the Q-Q plots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5E4B33-3FD8-D986-AD20-37253E3E95D3}"/>
              </a:ext>
            </a:extLst>
          </p:cNvPr>
          <p:cNvCxnSpPr>
            <a:cxnSpLocks/>
          </p:cNvCxnSpPr>
          <p:nvPr/>
        </p:nvCxnSpPr>
        <p:spPr>
          <a:xfrm>
            <a:off x="5498869" y="2256905"/>
            <a:ext cx="2244436" cy="1034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46D69-0BFA-B326-23C5-05752DD2FEF7}"/>
              </a:ext>
            </a:extLst>
          </p:cNvPr>
          <p:cNvCxnSpPr>
            <a:cxnSpLocks/>
          </p:cNvCxnSpPr>
          <p:nvPr/>
        </p:nvCxnSpPr>
        <p:spPr>
          <a:xfrm flipH="1">
            <a:off x="2975956" y="2256905"/>
            <a:ext cx="1765765" cy="10686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1B523AB-B324-7300-A087-98CC3802CD0D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F8500F-2377-3261-55E2-94C4F1B60EB3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Huber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23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255-8488-A6BF-D8CF-6C0F8BD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Zero-Inflated Response</a:t>
            </a:r>
          </a:p>
        </p:txBody>
      </p:sp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433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Regression line with no outlier is benchmark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OLS fit shows influence of single outlier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Huber loss regression is nearly the same as OLS with no outlier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11778-6223-EAA5-1D78-7F1CF3D5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33" y="768204"/>
            <a:ext cx="4190534" cy="42630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BE661-ADA5-7BCF-91F6-B7AC219F974D}"/>
              </a:ext>
            </a:extLst>
          </p:cNvPr>
          <p:cNvCxnSpPr>
            <a:cxnSpLocks/>
          </p:cNvCxnSpPr>
          <p:nvPr/>
        </p:nvCxnSpPr>
        <p:spPr>
          <a:xfrm>
            <a:off x="4289368" y="1691640"/>
            <a:ext cx="4343399" cy="5569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C623E-A5CB-9D38-9437-6FFE6B3419D1}"/>
              </a:ext>
            </a:extLst>
          </p:cNvPr>
          <p:cNvCxnSpPr>
            <a:cxnSpLocks/>
          </p:cNvCxnSpPr>
          <p:nvPr/>
        </p:nvCxnSpPr>
        <p:spPr>
          <a:xfrm>
            <a:off x="4289368" y="2344189"/>
            <a:ext cx="2015836" cy="1321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0514E-FD89-A21F-8FA4-2A3870F74C06}"/>
              </a:ext>
            </a:extLst>
          </p:cNvPr>
          <p:cNvCxnSpPr>
            <a:cxnSpLocks/>
          </p:cNvCxnSpPr>
          <p:nvPr/>
        </p:nvCxnSpPr>
        <p:spPr>
          <a:xfrm>
            <a:off x="4441768" y="3088178"/>
            <a:ext cx="1314796" cy="1030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SGD and L-FBGS algorithms allow massive scaling of linear models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Use robust methods if outliers are present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When evaluating any machine learning model consider </a:t>
                </a:r>
                <a:r>
                  <a:rPr b="1"/>
                  <a:t>all evaluation methods available</a:t>
                </a:r>
              </a:p>
              <a:p>
                <a:pPr lvl="0"/>
                <a:r>
                  <a:t>No one method best all of the time</a:t>
                </a:r>
              </a:p>
              <a:p>
                <a:pPr lvl="1"/>
                <a:r>
                  <a:t>Homoskedastic Normally distributed residuals</a:t>
                </a:r>
                <a:br/>
                <a:endParaRPr/>
              </a:p>
              <a:p>
                <a:pPr lvl="1"/>
                <a:r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RMSE, etc</a:t>
                </a:r>
              </a:p>
              <a:p>
                <a:pPr lvl="1"/>
                <a:r>
                  <a:t>Are the model coefficients all significant?</a:t>
                </a:r>
              </a:p>
              <a:p>
                <a:pPr lvl="0"/>
                <a:r>
                  <a:rPr b="1"/>
                  <a:t>Different methods highlight different problems</a:t>
                </a:r>
                <a:r>
                  <a:t> with your model</a:t>
                </a:r>
              </a:p>
              <a:p>
                <a:pPr lvl="0"/>
                <a:r>
                  <a:t>Don’t forget to check that the </a:t>
                </a:r>
                <a:r>
                  <a:rPr b="1"/>
                  <a:t>model must make sense</a:t>
                </a:r>
                <a:r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68F5F-5608-0C70-F2DD-623A1DC2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9BB-AD56-E7CF-4823-D942D28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7D54-EC36-0EE6-7D66-58D0B07E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Zero-inflated response variables arise in many situations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often 0  </a:t>
            </a:r>
          </a:p>
          <a:p>
            <a:r>
              <a:rPr lang="en-US" dirty="0"/>
              <a:t>In epidemiology the probability distribution of the number of people contracting a disease in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8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D2F8-E9B0-B458-3221-728A7417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6928FC-ABFC-E215-267D-029ABCD9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6" y="1861604"/>
            <a:ext cx="4116664" cy="28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43B79-51BC-5AB4-B7E8-AEF722E3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of a </a:t>
                </a:r>
                <a:r>
                  <a:rPr lang="en-US" b="1" dirty="0"/>
                  <a:t>zero-inflated Poisson distribution  </a:t>
                </a:r>
              </a:p>
              <a:p>
                <a:pPr lvl="0"/>
                <a:r>
                  <a:rPr lang="en-US" dirty="0"/>
                  <a:t>The number of zero values is inflated compared to a standard Poisson distribution   </a:t>
                </a:r>
              </a:p>
              <a:p>
                <a:pPr lvl="0"/>
                <a:r>
                  <a:rPr lang="en-US" dirty="0"/>
                  <a:t>The rest of the distribution is standard Poisson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  <a:blipFill>
                <a:blip r:embed="rId3"/>
                <a:stretch>
                  <a:fillRect l="-2038" t="-1436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7A29A-7157-D61A-8920-AF8969DB3B73}"/>
              </a:ext>
            </a:extLst>
          </p:cNvPr>
          <p:cNvCxnSpPr>
            <a:cxnSpLocks/>
          </p:cNvCxnSpPr>
          <p:nvPr/>
        </p:nvCxnSpPr>
        <p:spPr>
          <a:xfrm>
            <a:off x="4498192" y="2271648"/>
            <a:ext cx="1215792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63DF7-0DA2-26E6-3AEA-FF10AC23BE52}"/>
              </a:ext>
            </a:extLst>
          </p:cNvPr>
          <p:cNvCxnSpPr>
            <a:cxnSpLocks/>
          </p:cNvCxnSpPr>
          <p:nvPr/>
        </p:nvCxnSpPr>
        <p:spPr>
          <a:xfrm>
            <a:off x="4498192" y="3432075"/>
            <a:ext cx="2050224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3F59-9009-4191-4BD0-62EAFBE3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B7B-EC31-F645-671E-3F21164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B32E-A8D9-3191-4BF8-4C76B8C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zero inflated distributions?  </a:t>
            </a:r>
            <a:endParaRPr dirty="0"/>
          </a:p>
          <a:p>
            <a:pPr lvl="0"/>
            <a:r>
              <a:rPr lang="en-US" dirty="0"/>
              <a:t>Standard ‘named’ distributions do not account for zero-inflation  </a:t>
            </a:r>
          </a:p>
          <a:p>
            <a:pPr lvl="0"/>
            <a:r>
              <a:rPr lang="en-US" dirty="0"/>
              <a:t>Can use a mixture of two distributions  </a:t>
            </a:r>
          </a:p>
          <a:p>
            <a:pPr lvl="1"/>
            <a:r>
              <a:rPr lang="en-US" dirty="0"/>
              <a:t>A binomial distribution </a:t>
            </a:r>
          </a:p>
          <a:p>
            <a:pPr lvl="1"/>
            <a:r>
              <a:rPr lang="en-US" dirty="0"/>
              <a:t>One or more standard distributions </a:t>
            </a:r>
          </a:p>
          <a:p>
            <a:r>
              <a:rPr lang="en-US" dirty="0"/>
              <a:t>The binomial distribution serves as a ‘switch’ between 0 response and the other distribution  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1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693C-681F-BD19-D494-D4045594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9A6-0BBC-2038-40FF-92376FB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model zero inflated distributions?  </a:t>
                </a:r>
              </a:p>
              <a:p>
                <a:r>
                  <a:rPr lang="en-US" dirty="0"/>
                  <a:t>The binomial distribution serves as a ‘switch’ between 0 response and the other distribution   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be the probability density of the other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may include 0 responses   </a:t>
                </a:r>
              </a:p>
              <a:p>
                <a:r>
                  <a:rPr lang="en-US" dirty="0"/>
                  <a:t>Use a binomial distribution switches between 0 response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Adds an addition degree of freedom </a:t>
                </a:r>
              </a:p>
              <a:p>
                <a:r>
                  <a:rPr lang="en-US" dirty="0"/>
                  <a:t>The zero-inflated density,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, can then be written: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65D1-0629-048B-E925-6A17F56D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045-2CA5-7833-C0AC-1E68DA4D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</a:t>
                </a:r>
                <a:r>
                  <a:rPr lang="en-US" b="1" dirty="0">
                    <a:hlinkClick r:id="rId2"/>
                  </a:rPr>
                  <a:t>zero-inflated Poisson distribution </a:t>
                </a:r>
                <a:endParaRPr lang="en-US" b="1" dirty="0"/>
              </a:p>
              <a:p>
                <a:r>
                  <a:rPr lang="en-US" dirty="0"/>
                  <a:t>Recall the PMF of the Poisson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count of events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mean count</a:t>
                </a:r>
              </a:p>
              <a:p>
                <a:r>
                  <a:rPr lang="en-US" dirty="0"/>
                  <a:t>Mixing with a binomial distribution with probability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3"/>
                <a:stretch>
                  <a:fillRect l="-963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2573</Words>
  <Application>Microsoft Office PowerPoint</Application>
  <PresentationFormat>On-screen Show (16:9)</PresentationFormat>
  <Paragraphs>315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Courier</vt:lpstr>
      <vt:lpstr>Office Theme</vt:lpstr>
      <vt:lpstr>Dealing with Messy Data</vt:lpstr>
      <vt:lpstr>Linear Model Assumptions</vt:lpstr>
      <vt:lpstr>Introduction</vt:lpstr>
      <vt:lpstr>Models for Zero-Inflated Response</vt:lpstr>
      <vt:lpstr>Zero-Inflated Responses</vt:lpstr>
      <vt:lpstr>Zero-Inflated Responses</vt:lpstr>
      <vt:lpstr>Modeling Zero-Inflated Distributions</vt:lpstr>
      <vt:lpstr>Modeling Zero-Inflated Distributions</vt:lpstr>
      <vt:lpstr>Zero-Inflated Poisson Distribution</vt:lpstr>
      <vt:lpstr>Zero-Inflated Poisson Distribution</vt:lpstr>
      <vt:lpstr>Zero-Inflated Response Regression</vt:lpstr>
      <vt:lpstr>Zero-Inflated Response Regression</vt:lpstr>
      <vt:lpstr>Models for Over-Dispersed Response</vt:lpstr>
      <vt:lpstr>Over-Dispersed Response Distributions</vt:lpstr>
      <vt:lpstr>Modeling Over-Dispersed Distributions</vt:lpstr>
      <vt:lpstr>Modeling Over-Dispersed Distributions</vt:lpstr>
      <vt:lpstr>Modeling Over-Dispersed Distributions</vt:lpstr>
      <vt:lpstr>Negative Binomial Distribution</vt:lpstr>
      <vt:lpstr>Negative Binomial Distribution</vt:lpstr>
      <vt:lpstr>Negative Binomial Distribution</vt:lpstr>
      <vt:lpstr>Zero-Inflated Over-Dispersed Distributions</vt:lpstr>
      <vt:lpstr>Zero-Inflated Negative Binomial Distribution</vt:lpstr>
      <vt:lpstr>Zero-Inflated Negative Binomial Distribution</vt:lpstr>
      <vt:lpstr>Dealing with Outliers</vt:lpstr>
      <vt:lpstr>Dealing With Outliers</vt:lpstr>
      <vt:lpstr>Effects of Outliers</vt:lpstr>
      <vt:lpstr>Effect of Outliers</vt:lpstr>
      <vt:lpstr>Effect of Outliers</vt:lpstr>
      <vt:lpstr>Measuring Influence of Outliers</vt:lpstr>
      <vt:lpstr>Measuring Influence of Outliers</vt:lpstr>
      <vt:lpstr>Robust Models and Influence Function</vt:lpstr>
      <vt:lpstr>Robust Models and Influence Function</vt:lpstr>
      <vt:lpstr>Robust Models and Influence Function</vt:lpstr>
      <vt:lpstr>Dealing With Outliers</vt:lpstr>
      <vt:lpstr>Dealing With Outliers</vt:lpstr>
      <vt:lpstr>Dealing With Outliers</vt:lpstr>
      <vt:lpstr>Dealing With Outliers</vt:lpstr>
      <vt:lpstr>Example: Dealing With Outliers</vt:lpstr>
      <vt:lpstr>Example: Dealing With Outliers</vt:lpstr>
      <vt:lpstr>Example: Dealing With Outliers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158</cp:revision>
  <dcterms:created xsi:type="dcterms:W3CDTF">2024-08-16T02:31:51Z</dcterms:created>
  <dcterms:modified xsi:type="dcterms:W3CDTF">2024-10-20T21:27:10Z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