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7" r:id="rId33"/>
    <p:sldId id="286" r:id="rId34"/>
    <p:sldId id="289" r:id="rId35"/>
    <p:sldId id="291" r:id="rId36"/>
    <p:sldId id="310" r:id="rId37"/>
    <p:sldId id="290" r:id="rId38"/>
    <p:sldId id="313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12" r:id="rId48"/>
    <p:sldId id="320" r:id="rId49"/>
    <p:sldId id="300" r:id="rId50"/>
    <p:sldId id="314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15" r:id="rId59"/>
    <p:sldId id="316" r:id="rId60"/>
    <p:sldId id="317" r:id="rId61"/>
    <p:sldId id="318" r:id="rId62"/>
    <p:sldId id="319" r:id="rId63"/>
    <p:sldId id="308" r:id="rId6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api/distributions/timeseries.html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HMM/versions/1.0" TargetMode="External"/><Relationship Id="rId4" Type="http://schemas.openxmlformats.org/officeDocument/2006/relationships/hyperlink" Target="https://hmmlearn.readthedocs.io/en/stabl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github.io/greykite/docs/0.1.0/html/index.html" TargetMode="External"/><Relationship Id="rId3" Type="http://schemas.openxmlformats.org/officeDocument/2006/relationships/hyperlink" Target="https://www.statsmodels.org/stable/tsa.html" TargetMode="External"/><Relationship Id="rId7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research.github.io/Kats/" TargetMode="External"/><Relationship Id="rId5" Type="http://schemas.openxmlformats.org/officeDocument/2006/relationships/hyperlink" Target="https://unit8co.github.io/darts/" TargetMode="External"/><Relationship Id="rId4" Type="http://schemas.openxmlformats.org/officeDocument/2006/relationships/hyperlink" Target="https://www.pymc.io/welcom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atsmodels.org/dev/generated/statsmodels.stats.diagnostic.acorr_ljungbox.html#statsmodels.stats.diagnostic.acorr_ljungbo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additive_model" TargetMode="External"/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cal_regressio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st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Properties of Time Series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dirty="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21st Century time series analysis</a:t>
            </a:r>
          </a:p>
          <a:p>
            <a:pPr lvl="0"/>
            <a:r>
              <a:rPr dirty="0"/>
              <a:t>Considerable research continues to expand the frontiers</a:t>
            </a:r>
          </a:p>
          <a:p>
            <a:pPr lvl="0"/>
            <a:r>
              <a:rPr dirty="0"/>
              <a:t>Bayesian time series models</a:t>
            </a:r>
          </a:p>
          <a:p>
            <a:pPr lvl="1"/>
            <a:r>
              <a:rPr dirty="0">
                <a:hlinkClick r:id="rId2"/>
              </a:rPr>
              <a:t>R </a:t>
            </a:r>
            <a:r>
              <a:rPr dirty="0" err="1">
                <a:hlinkClick r:id="rId2"/>
              </a:rPr>
              <a:t>bsts</a:t>
            </a:r>
            <a:r>
              <a:rPr dirty="0">
                <a:hlinkClick r:id="rId2"/>
              </a:rPr>
              <a:t> package</a:t>
            </a:r>
            <a:r>
              <a:rPr dirty="0"/>
              <a:t> and </a:t>
            </a:r>
            <a:r>
              <a:rPr dirty="0">
                <a:hlinkClick r:id="rId3"/>
              </a:rPr>
              <a:t>Python PyMC3</a:t>
            </a:r>
          </a:p>
          <a:p>
            <a:pPr lvl="0"/>
            <a:r>
              <a:rPr dirty="0"/>
              <a:t>Long short term memory (LSTM) model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Rarely give superior results </a:t>
            </a:r>
          </a:p>
          <a:p>
            <a:pPr lvl="1"/>
            <a:r>
              <a:rPr lang="en-US" dirty="0"/>
              <a:t>Many restrictive assumptions </a:t>
            </a:r>
            <a:endParaRPr dirty="0"/>
          </a:p>
          <a:p>
            <a:pPr lvl="0"/>
            <a:r>
              <a:rPr dirty="0"/>
              <a:t>Hidden Markov Models (HMMs) widely used</a:t>
            </a:r>
          </a:p>
          <a:p>
            <a:pPr lvl="1"/>
            <a:r>
              <a:rPr dirty="0">
                <a:hlinkClick r:id="rId4"/>
              </a:rPr>
              <a:t>Python Scikit Learn HMM</a:t>
            </a:r>
            <a:r>
              <a:rPr dirty="0"/>
              <a:t> or </a:t>
            </a:r>
            <a:r>
              <a:rPr dirty="0">
                <a:hlinkClick r:id="rId5"/>
              </a:rPr>
              <a:t>R HMM package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Most statistical packages have considerable time series modeling capability</a:t>
            </a:r>
          </a:p>
          <a:p>
            <a:pPr lvl="0"/>
            <a:r>
              <a:rPr lang="en-US" dirty="0"/>
              <a:t>Statistical time series analysis allows </a:t>
            </a:r>
            <a:r>
              <a:rPr lang="en-US" b="1" dirty="0"/>
              <a:t>inference on models! </a:t>
            </a:r>
          </a:p>
          <a:p>
            <a:pPr lvl="0"/>
            <a:r>
              <a:rPr dirty="0"/>
              <a:t>R time series analysis packages are wide and deep</a:t>
            </a:r>
          </a:p>
          <a:p>
            <a:pPr lvl="1"/>
            <a:r>
              <a:rPr dirty="0"/>
              <a:t>Much leading edge research appears first in R packages</a:t>
            </a:r>
          </a:p>
          <a:p>
            <a:pPr lvl="1"/>
            <a:r>
              <a:rPr dirty="0">
                <a:hlinkClick r:id="rId2"/>
              </a:rPr>
              <a:t>CRAN Time Series Task View</a:t>
            </a:r>
            <a:r>
              <a:rPr dirty="0"/>
              <a:t>, maintained by Rob Hyndman, contains curated index to R time series packages</a:t>
            </a:r>
          </a:p>
          <a:p>
            <a:pPr lvl="0"/>
            <a:r>
              <a:rPr dirty="0"/>
              <a:t>Primary Python time series analysis package i</a:t>
            </a:r>
            <a:r>
              <a:rPr lang="en-US" dirty="0"/>
              <a:t>s</a:t>
            </a:r>
            <a:r>
              <a:rPr dirty="0"/>
              <a:t> </a:t>
            </a:r>
            <a:r>
              <a:rPr dirty="0" err="1">
                <a:hlinkClick r:id="rId3"/>
              </a:rPr>
              <a:t>Statsmodels.tsa</a:t>
            </a:r>
            <a:endParaRPr dirty="0">
              <a:hlinkClick r:id="rId3"/>
            </a:endParaRPr>
          </a:p>
          <a:p>
            <a:pPr lvl="0"/>
            <a:r>
              <a:rPr dirty="0"/>
              <a:t>Bayesian time series models supported in </a:t>
            </a:r>
            <a:r>
              <a:rPr dirty="0" err="1">
                <a:hlinkClick r:id="rId4"/>
              </a:rPr>
              <a:t>PyMC</a:t>
            </a:r>
            <a:r>
              <a:rPr dirty="0"/>
              <a:t>.</a:t>
            </a:r>
          </a:p>
          <a:p>
            <a:pPr lvl="0"/>
            <a:r>
              <a:rPr dirty="0"/>
              <a:t>Many newer Python time series packages </a:t>
            </a:r>
            <a:r>
              <a:rPr dirty="0" err="1"/>
              <a:t>packages</a:t>
            </a:r>
            <a:r>
              <a:rPr dirty="0"/>
              <a:t>, including:</a:t>
            </a:r>
          </a:p>
          <a:p>
            <a:pPr lvl="1"/>
            <a:r>
              <a:rPr dirty="0">
                <a:hlinkClick r:id="rId5"/>
              </a:rPr>
              <a:t>Darts package</a:t>
            </a:r>
            <a:r>
              <a:rPr dirty="0"/>
              <a:t> includes cutting edge methods like hierarchical models</a:t>
            </a:r>
          </a:p>
          <a:p>
            <a:pPr lvl="1"/>
            <a:r>
              <a:rPr dirty="0">
                <a:hlinkClick r:id="rId6"/>
              </a:rPr>
              <a:t>Meta</a:t>
            </a:r>
            <a:r>
              <a:rPr lang="en-US" dirty="0">
                <a:hlinkClick r:id="rId6"/>
              </a:rPr>
              <a:t>’s</a:t>
            </a:r>
            <a:r>
              <a:rPr dirty="0">
                <a:hlinkClick r:id="rId6"/>
              </a:rPr>
              <a:t> Kats</a:t>
            </a:r>
            <a:r>
              <a:rPr dirty="0"/>
              <a:t> package - strong in forecasting including the </a:t>
            </a:r>
            <a:r>
              <a:rPr dirty="0">
                <a:hlinkClick r:id="rId7"/>
              </a:rPr>
              <a:t>PROFIT model</a:t>
            </a:r>
            <a:endParaRPr dirty="0"/>
          </a:p>
          <a:p>
            <a:pPr lvl="1"/>
            <a:r>
              <a:rPr dirty="0" err="1">
                <a:hlinkClick r:id="rId8"/>
              </a:rPr>
              <a:t>GrayKite</a:t>
            </a:r>
            <a:r>
              <a:rPr dirty="0"/>
              <a:t> </a:t>
            </a:r>
            <a:r>
              <a:rPr dirty="0" err="1"/>
              <a:t>Linkedin’s</a:t>
            </a:r>
            <a:r>
              <a:rPr dirty="0"/>
              <a:t> forecasting package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are the fundamental properties of time series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Representation and sampling</a:t>
            </a:r>
          </a:p>
          <a:p>
            <a:pPr lvl="0"/>
            <a:r>
              <a:rPr dirty="0"/>
              <a:t>White noise series</a:t>
            </a:r>
          </a:p>
          <a:p>
            <a:pPr lvl="0"/>
            <a:r>
              <a:rPr dirty="0"/>
              <a:t>Stationary time series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Random walk series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effects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Use </a:t>
                </a:r>
                <a:r>
                  <a:rPr lang="en-US" b="1" dirty="0"/>
                  <a:t>discrete samples</a:t>
                </a:r>
                <a:r>
                  <a:rPr lang="en-US" dirty="0"/>
                  <a:t> in time order</a:t>
                </a:r>
              </a:p>
              <a:p>
                <a:pPr lvl="0"/>
                <a:r>
                  <a:rPr lang="en-US" dirty="0"/>
                  <a:t>In </a:t>
                </a:r>
                <a:r>
                  <a:rPr lang="en-US" b="1" dirty="0"/>
                  <a:t>regular time series</a:t>
                </a:r>
                <a:r>
                  <a:rPr lang="en-US" dirty="0"/>
                  <a:t> the sample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lvl="0"/>
                <a:r>
                  <a:rPr lang="en-US" dirty="0"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Or, time measured within a fixed time </a:t>
                </a:r>
                <a:r>
                  <a:rPr lang="en-US" b="1" dirty="0"/>
                  <a:t>interval</a:t>
                </a:r>
                <a:r>
                  <a:rPr lang="en-US" dirty="0"/>
                  <a:t>, multiples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Even continuous time processes are sampled as regular time series in practice</a:t>
                </a:r>
              </a:p>
              <a:p>
                <a:pPr lvl="1"/>
                <a:r>
                  <a:rPr lang="en-US" dirty="0"/>
                  <a:t>Temperature</a:t>
                </a:r>
              </a:p>
              <a:p>
                <a:pPr lvl="1"/>
                <a:r>
                  <a:rPr lang="en-US" dirty="0"/>
                  <a:t>Pressure</a:t>
                </a:r>
              </a:p>
              <a:p>
                <a:pPr lvl="1"/>
                <a:r>
                  <a:rPr lang="en-US" dirty="0"/>
                  <a:t>Home price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White noise series</a:t>
                </a:r>
                <a:r>
                  <a:rPr lang="en-US" dirty="0"/>
                  <a:t> are fundamental in time series analysis </a:t>
                </a:r>
              </a:p>
              <a:p>
                <a:pPr lvl="0"/>
                <a:r>
                  <a:rPr lang="en-US" dirty="0"/>
                  <a:t>Values are </a:t>
                </a:r>
                <a:r>
                  <a:rPr lang="en-US" b="1" dirty="0"/>
                  <a:t>independent identically distributed (</a:t>
                </a:r>
                <a:r>
                  <a:rPr lang="en-US" b="1" dirty="0" err="1"/>
                  <a:t>iid</a:t>
                </a:r>
                <a:r>
                  <a:rPr lang="en-US" b="1" dirty="0"/>
                  <a:t>) Normal</a:t>
                </a:r>
              </a:p>
              <a:p>
                <a:pPr lvl="0"/>
                <a:r>
                  <a:rPr lang="en-US" dirty="0"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of a white noise series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No serial correlation between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</a:t>
                </a:r>
                <a:r>
                  <a:rPr lang="en-US" sz="2200" dirty="0" err="1"/>
                  <a:t>iid</a:t>
                </a:r>
                <a:endParaRPr lang="en-US" sz="2200" dirty="0"/>
              </a:p>
              <a:p>
                <a:pPr lvl="1"/>
                <a:r>
                  <a:rPr lang="en-US" sz="2200" dirty="0"/>
                  <a:t>There is </a:t>
                </a:r>
                <a:r>
                  <a:rPr lang="en-US" sz="2200" b="1" dirty="0"/>
                  <a:t>no predictive information </a:t>
                </a:r>
                <a:r>
                  <a:rPr lang="en-US" sz="2200" dirty="0"/>
                  <a:t>in a white noise series</a:t>
                </a:r>
              </a:p>
              <a:p>
                <a:pPr lvl="1"/>
                <a:r>
                  <a:rPr lang="en-US" sz="2200" dirty="0"/>
                  <a:t>We want the </a:t>
                </a:r>
                <a:r>
                  <a:rPr lang="en-US" sz="2200" b="1" dirty="0"/>
                  <a:t>residuals</a:t>
                </a:r>
                <a:r>
                  <a:rPr lang="en-US" sz="2200" dirty="0"/>
                  <a:t> of any time series models to be a white noise series</a:t>
                </a:r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0381" cy="53920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85058"/>
            <a:ext cx="8458199" cy="12724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What does a white noise series look like?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is a series of </a:t>
            </a:r>
            <a:r>
              <a:rPr lang="en-US" sz="2000" dirty="0" err="1"/>
              <a:t>iid</a:t>
            </a:r>
            <a:r>
              <a:rPr lang="en-US" sz="2000" dirty="0"/>
              <a:t> impulses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series has no trend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white noise series has constant statistical properties for all time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8A5DF-C717-DDE4-E081-7C7885F3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2" y="2338385"/>
            <a:ext cx="5291052" cy="27430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8163097" cy="48101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250381" cy="1301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The distribution of a white noise </a:t>
            </a:r>
            <a:r>
              <a:rPr sz="2000" dirty="0" err="1"/>
              <a:t>iid</a:t>
            </a:r>
            <a:r>
              <a:rPr sz="2000" dirty="0"/>
              <a:t> Normal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impulse is an independent draw from the Normal distribution</a:t>
            </a:r>
          </a:p>
          <a:p>
            <a:pPr lvl="0"/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12729-4F5F-0EBE-879E-BB121A06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25" y="2571750"/>
            <a:ext cx="5523807" cy="25122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white noise series is </a:t>
            </a:r>
            <a:r>
              <a:rPr b="1" dirty="0"/>
              <a:t>stationary</a:t>
            </a:r>
          </a:p>
          <a:p>
            <a:pPr lvl="0"/>
            <a:r>
              <a:rPr lang="en-US" dirty="0"/>
              <a:t>The statistical properties of a</a:t>
            </a:r>
            <a:r>
              <a:rPr dirty="0"/>
              <a:t> stationary time </a:t>
            </a:r>
            <a:r>
              <a:rPr lang="en-US" dirty="0"/>
              <a:t>series are</a:t>
            </a:r>
            <a:r>
              <a:rPr dirty="0"/>
              <a:t> constant in time</a:t>
            </a:r>
          </a:p>
          <a:p>
            <a:pPr lvl="0"/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;</a:t>
            </a:r>
            <a:r>
              <a:rPr dirty="0"/>
              <a:t> a </a:t>
            </a:r>
            <a:r>
              <a:rPr lang="en-US" dirty="0"/>
              <a:t>second order </a:t>
            </a:r>
            <a:r>
              <a:rPr dirty="0"/>
              <a:t>stationary time series has </a:t>
            </a:r>
            <a:r>
              <a:rPr b="1" dirty="0"/>
              <a:t>constant mean and variance</a:t>
            </a:r>
            <a:r>
              <a:rPr dirty="0"/>
              <a:t> over any sample interval</a:t>
            </a:r>
          </a:p>
          <a:p>
            <a:pPr lvl="0"/>
            <a:r>
              <a:rPr dirty="0"/>
              <a:t>Many time series models require stationarity</a:t>
            </a:r>
          </a:p>
          <a:p>
            <a:pPr lvl="1"/>
            <a:r>
              <a:rPr lang="en-US" dirty="0"/>
              <a:t>T</a:t>
            </a:r>
            <a:r>
              <a:rPr dirty="0"/>
              <a:t>ransform time series to make them stationary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tests can be used for stationarity?</a:t>
            </a:r>
          </a:p>
          <a:p>
            <a:pPr lvl="0"/>
            <a:r>
              <a:rPr dirty="0"/>
              <a:t>Plots</a:t>
            </a:r>
          </a:p>
          <a:p>
            <a:pPr lvl="1"/>
            <a:r>
              <a:rPr dirty="0"/>
              <a:t>Qualitative</a:t>
            </a:r>
          </a:p>
          <a:p>
            <a:pPr lvl="1"/>
            <a:r>
              <a:rPr dirty="0"/>
              <a:t>Nonstationary from seasonality and trend are usually visible</a:t>
            </a:r>
          </a:p>
          <a:p>
            <a:pPr lvl="0"/>
            <a:r>
              <a:rPr dirty="0"/>
              <a:t>Hypothesis tests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Augmented Dicky-Fuller test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Kwiatkowski-Phillips-Schmidt-Shin (KPSS) test</a:t>
            </a:r>
            <a:endParaRPr lang="en-US" dirty="0"/>
          </a:p>
          <a:p>
            <a:pPr lvl="1"/>
            <a:r>
              <a:rPr lang="en-US" dirty="0"/>
              <a:t>More on these tests latter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Can measure the correlation of a time series with itself</a:t>
            </a:r>
          </a:p>
          <a:p>
            <a:pPr lvl="0"/>
            <a:r>
              <a:rPr dirty="0"/>
              <a:t>The time series is correlated </a:t>
            </a:r>
            <a:r>
              <a:rPr lang="en-US" dirty="0"/>
              <a:t>with itself </a:t>
            </a:r>
            <a:r>
              <a:rPr dirty="0"/>
              <a:t>at different time </a:t>
            </a:r>
            <a:r>
              <a:rPr lang="en-US" dirty="0"/>
              <a:t>offsets</a:t>
            </a:r>
            <a:endParaRPr dirty="0"/>
          </a:p>
          <a:p>
            <a:pPr lvl="0"/>
            <a:r>
              <a:rPr dirty="0"/>
              <a:t>Each time step of offset is called a </a:t>
            </a:r>
            <a:r>
              <a:rPr b="1" dirty="0"/>
              <a:t>lag</a:t>
            </a:r>
          </a:p>
          <a:p>
            <a:pPr lvl="0"/>
            <a:r>
              <a:rPr dirty="0"/>
              <a:t>The </a:t>
            </a:r>
            <a:r>
              <a:rPr b="1" dirty="0"/>
              <a:t>autocorrelation function (ACF)</a:t>
            </a:r>
            <a:r>
              <a:rPr dirty="0"/>
              <a:t> is measured between the series and the series lagged in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</a:t>
            </a:r>
            <a:r>
              <a:rPr lang="en-US" dirty="0"/>
              <a:t>Important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Estimate</a:t>
            </a:r>
            <a:r>
              <a:rPr lang="en-US" dirty="0"/>
              <a:t>d </a:t>
            </a:r>
            <a:r>
              <a:rPr dirty="0"/>
              <a:t>30% of data science problems include time series data</a:t>
            </a:r>
          </a:p>
          <a:p>
            <a:r>
              <a:rPr lang="en-US" dirty="0"/>
              <a:t>Time series data are time-ordered</a:t>
            </a:r>
          </a:p>
          <a:p>
            <a:pPr lvl="1"/>
            <a:r>
              <a:rPr lang="en-US" dirty="0"/>
              <a:t>Time ordered data often exhibit </a:t>
            </a:r>
            <a:r>
              <a:rPr lang="en-US" b="1" dirty="0"/>
              <a:t>serial 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Ignoring serial correlation results in incorrect inferences </a:t>
            </a:r>
          </a:p>
          <a:p>
            <a:pPr lvl="0"/>
            <a:r>
              <a:rPr lang="en-US" dirty="0"/>
              <a:t>Analysis requires </a:t>
            </a:r>
            <a:r>
              <a:rPr dirty="0"/>
              <a:t>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compute the autocorrelation at lag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br>
                  <a:rPr lang="ar-AE" dirty="0"/>
                </a:br>
                <a:r>
                  <a:rPr lang="en-US" dirty="0"/>
                  <a:t>Where: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autocovariance at lag </a:t>
                </a:r>
                <a:r>
                  <a:rPr lang="en-US" i="1" dirty="0"/>
                  <a:t>k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observed value at time </a:t>
                </a:r>
                <a:r>
                  <a:rPr lang="en-US" i="1" dirty="0"/>
                  <a:t>t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mean of time series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 of time series  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number of samples </a:t>
                </a:r>
                <a:endParaRPr lang="ar-AE" i="1" dirty="0"/>
              </a:p>
              <a:p>
                <a:pPr lvl="0"/>
                <a:r>
                  <a:rPr lang="en-US" dirty="0"/>
                  <a:t>Notice that for any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Autocorrelation at each lag has values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partial autocorrelation</a:t>
                </a:r>
                <a:r>
                  <a:rPr dirty="0"/>
                  <a:t> is another important property of time series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partial autocorrelation function (PACF)</a:t>
                </a:r>
                <a:r>
                  <a:rPr dirty="0"/>
                  <a:t> is the residual autocorrelation once autocorrelation is accounted for</a:t>
                </a:r>
              </a:p>
              <a:p>
                <a:pPr lvl="0"/>
                <a:r>
                  <a:rPr dirty="0"/>
                  <a:t>To compute the partial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Remove the linearly predictable component of the time series</a:t>
                </a:r>
                <a:endParaRPr lang="en-US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Compute the residual from the </a:t>
                </a:r>
                <a:r>
                  <a:rPr lang="en-US" dirty="0" err="1"/>
                  <a:t>prediciton</a:t>
                </a:r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0 lag value of the partial autocorrelation is always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021781" cy="4851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b="0" dirty="0"/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What are the autocorrelation and partial autocorrelation properties of a white noise series?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Autocorrelation plot shows value at each lag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White noise series have no serial correlation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The autocorrelation and partial autocorrelation</a:t>
                </a:r>
                <a:r>
                  <a:rPr lang="en-US" sz="2000" dirty="0"/>
                  <a:t> of a white noise series</a:t>
                </a:r>
                <a:r>
                  <a:rPr sz="2000" dirty="0"/>
                  <a:t> are 0 for all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sz="2000" dirty="0"/>
                </a:b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  <a:blipFill>
                <a:blip r:embed="rId2"/>
                <a:stretch>
                  <a:fillRect l="-1339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7204BA-60F2-00EE-1365-DDF67499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38" y="993371"/>
            <a:ext cx="3907108" cy="38384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 of 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Ljung</a:t>
                </a:r>
                <a:r>
                  <a:rPr lang="en-US" dirty="0">
                    <a:hlinkClick r:id="rId2"/>
                  </a:rPr>
                  <a:t>-Box Q statistic</a:t>
                </a:r>
                <a:r>
                  <a:rPr lang="en-US" dirty="0"/>
                  <a:t> used to test for autocorrelation</a:t>
                </a:r>
              </a:p>
              <a:p>
                <a:pPr lvl="0"/>
                <a:r>
                  <a:rPr lang="en-US" dirty="0"/>
                  <a:t>Q computed from autocorrelation of at multiple lag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Q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 for small samples</a:t>
                </a:r>
              </a:p>
              <a:p>
                <a:pPr lvl="0"/>
                <a:r>
                  <a:rPr lang="en-US" dirty="0"/>
                  <a:t>Null hypothesis is no serial correlation</a:t>
                </a:r>
              </a:p>
              <a:p>
                <a:pPr lvl="1"/>
                <a:r>
                  <a:rPr lang="en-US" dirty="0" err="1"/>
                  <a:t>iid</a:t>
                </a:r>
                <a:r>
                  <a:rPr lang="en-US" dirty="0"/>
                  <a:t>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large p-value</a:t>
                </a:r>
              </a:p>
              <a:p>
                <a:pPr lvl="0"/>
                <a:r>
                  <a:rPr lang="en-US" dirty="0"/>
                  <a:t>Alternative hypothesis is serial correlation gives high values of Q statistic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Significant serial correlation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small p-value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Random walks </a:t>
                </a:r>
                <a:r>
                  <a:rPr lang="en-US" dirty="0"/>
                  <a:t>are a commonly encountered properties of time series</a:t>
                </a:r>
              </a:p>
              <a:p>
                <a:pPr lvl="0"/>
                <a:r>
                  <a:rPr lang="en-US" dirty="0"/>
                  <a:t>Change in value or impulse of random walk series at each time step: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next value in the random walk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Or, with a little bit of algebra: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Random walk is the sum of innovations: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r>
                  <a:rPr b="1" dirty="0"/>
                  <a:t>innovation</a:t>
                </a:r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 random walk is an </a:t>
                </a:r>
                <a:r>
                  <a:rPr b="1" dirty="0"/>
                  <a:t>integrative process</a:t>
                </a:r>
                <a:r>
                  <a:rPr dirty="0"/>
                  <a:t>; </a:t>
                </a:r>
                <a:r>
                  <a:rPr lang="en-US" dirty="0"/>
                  <a:t>a </a:t>
                </a:r>
                <a:r>
                  <a:rPr dirty="0"/>
                  <a:t>sum or integral of </a:t>
                </a:r>
                <a:r>
                  <a:rPr lang="en-US" dirty="0"/>
                  <a:t>the </a:t>
                </a:r>
                <a:r>
                  <a:rPr dirty="0"/>
                  <a:t>innovations</a:t>
                </a:r>
              </a:p>
              <a:p>
                <a:pPr marL="685800" lvl="2" indent="0">
                  <a:buNone/>
                </a:pPr>
                <a:r>
                  <a:rPr i="1" dirty="0"/>
                  <a:t>Note:</a:t>
                </a:r>
                <a:r>
                  <a:rPr dirty="0"/>
                  <a:t> innovations are referred to by other names: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b="1" dirty="0"/>
                  <a:t>Shocks</a:t>
                </a:r>
                <a:r>
                  <a:rPr dirty="0"/>
                  <a:t> in the stochastic process literature</a:t>
                </a:r>
                <a:br>
                  <a:rPr dirty="0"/>
                </a:br>
                <a:r>
                  <a:rPr lang="en-US" b="1" dirty="0"/>
                  <a:t>Impulses</a:t>
                </a:r>
                <a:r>
                  <a:rPr dirty="0"/>
                  <a:t> in </a:t>
                </a:r>
                <a:r>
                  <a:rPr lang="en-US" dirty="0"/>
                  <a:t>some time series literature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4908" cy="45191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What does a random walk time series look like?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Integrating innovations leads to ‘drift’ behavior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actual trend; but can be considerable </a:t>
                </a:r>
                <a:r>
                  <a:rPr lang="en-US" sz="2000" b="1" dirty="0"/>
                  <a:t>drift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walk will eventually change apparent slope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Examples with identical </a:t>
                </a:r>
                <a:r>
                  <a:rPr lang="en-US" sz="2000" dirty="0" err="1"/>
                  <a:t>iid</a:t>
                </a:r>
                <a:r>
                  <a:rPr lang="en-US" sz="2000" dirty="0"/>
                  <a:t> Normal innovations,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ar-A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sz="2000" dirty="0"/>
                  <a:t>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  <a:blipFill>
                <a:blip r:embed="rId2"/>
                <a:stretch>
                  <a:fillRect l="-1189" t="-104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D621D0-AA1E-3AE7-01B7-18269AFC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44" y="1995055"/>
            <a:ext cx="2981981" cy="150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C4BC5-6055-ECD9-E659-E98501B8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44" y="3585169"/>
            <a:ext cx="3008313" cy="1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58A84-F226-7FE3-AF87-5A697BDE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71" y="462494"/>
            <a:ext cx="3066653" cy="15031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EFDF5B-F113-AE46-2474-FA2C3D29746B}"/>
              </a:ext>
            </a:extLst>
          </p:cNvPr>
          <p:cNvCxnSpPr>
            <a:cxnSpLocks/>
          </p:cNvCxnSpPr>
          <p:nvPr/>
        </p:nvCxnSpPr>
        <p:spPr>
          <a:xfrm flipV="1">
            <a:off x="4572000" y="1400695"/>
            <a:ext cx="1221971" cy="229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DD0B6-F075-3EF4-D430-A16D333AAC78}"/>
              </a:ext>
            </a:extLst>
          </p:cNvPr>
          <p:cNvCxnSpPr>
            <a:cxnSpLocks/>
          </p:cNvCxnSpPr>
          <p:nvPr/>
        </p:nvCxnSpPr>
        <p:spPr>
          <a:xfrm flipV="1">
            <a:off x="4572000" y="2788920"/>
            <a:ext cx="1184564" cy="91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DEEFA2-5A6E-3345-3C56-14F8F11294B1}"/>
              </a:ext>
            </a:extLst>
          </p:cNvPr>
          <p:cNvCxnSpPr>
            <a:cxnSpLocks/>
          </p:cNvCxnSpPr>
          <p:nvPr/>
        </p:nvCxnSpPr>
        <p:spPr>
          <a:xfrm>
            <a:off x="4572000" y="3699164"/>
            <a:ext cx="1184564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7130" cy="568297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Autocorrelation of random walk series dies slowly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Decay of ACF changes with specific walk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Partial autocorrelation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2000" dirty="0"/>
                  <a:t> at lag </a:t>
                </a:r>
                <a:r>
                  <a:rPr lang="en-US" sz="2000" dirty="0"/>
                  <a:t>1 and 2, consistently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  <a:blipFill>
                <a:blip r:embed="rId2"/>
                <a:stretch>
                  <a:fillRect l="-729" t="-2970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31ABF3-DFEA-1570-7677-EDD00239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63" y="2382125"/>
            <a:ext cx="2704273" cy="265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A174E-6E5D-E9F2-9FEC-1FD55B68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04" y="2382125"/>
            <a:ext cx="2732420" cy="2684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803C7-142A-88CA-6A69-D6A019CE9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6" y="2377198"/>
            <a:ext cx="2746016" cy="26533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916977" cy="805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Random walk series is not Normally distributed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innovations are Normally distributed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integrated random want are not Normal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Details of distribution change with specific walk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  <a:blipFill>
                <a:blip r:embed="rId2"/>
                <a:stretch>
                  <a:fillRect l="-1285" t="-1858" r="-1028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7F8446-A3D7-A38E-026E-80759107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29" y="1828800"/>
            <a:ext cx="3578629" cy="1628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A9C0D-3AA2-0C8D-F1C8-EF6569EB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29" y="3456991"/>
            <a:ext cx="3607725" cy="1631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D28E1-4CC4-B772-C102-93E4F440B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929" y="204787"/>
            <a:ext cx="3537144" cy="1616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Random walk time series are </a:t>
                </a:r>
                <a:r>
                  <a:rPr b="1" dirty="0"/>
                  <a:t>non-stationary</a:t>
                </a:r>
              </a:p>
              <a:p>
                <a:pPr lvl="0"/>
                <a:r>
                  <a:rPr dirty="0"/>
                  <a:t>Consider the </a:t>
                </a:r>
                <a:r>
                  <a:rPr b="1" dirty="0"/>
                  <a:t>covariance</a:t>
                </a:r>
                <a:r>
                  <a:rPr dirty="0"/>
                  <a:t> of a time series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a random walk, the increase in covariance is </a:t>
                </a:r>
                <a:r>
                  <a:rPr b="1" dirty="0"/>
                  <a:t>unbounded in time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Unbounded</a:t>
                </a:r>
                <a:r>
                  <a:rPr lang="en-US" b="1" dirty="0"/>
                  <a:t>ness</a:t>
                </a:r>
                <a:r>
                  <a:rPr b="1" dirty="0"/>
                  <a:t> and time dependen</a:t>
                </a:r>
                <a:r>
                  <a:rPr lang="en-US" b="1" dirty="0"/>
                  <a:t>t</a:t>
                </a:r>
                <a:r>
                  <a:rPr b="1" dirty="0"/>
                  <a:t> variance </a:t>
                </a:r>
                <a:r>
                  <a:rPr dirty="0"/>
                  <a:t>make a </a:t>
                </a:r>
                <a:r>
                  <a:rPr b="1" dirty="0"/>
                  <a:t>random walk non-stationary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“It’s </a:t>
            </a:r>
            <a:r>
              <a:rPr lang="en-US" dirty="0"/>
              <a:t>difficult</a:t>
            </a:r>
            <a:r>
              <a:rPr dirty="0"/>
              <a:t> to make predictions, especially about the future!”</a:t>
            </a:r>
          </a:p>
          <a:p>
            <a:pPr marL="0" lvl="0" indent="0">
              <a:buNone/>
            </a:pPr>
            <a:r>
              <a:rPr dirty="0"/>
              <a:t>Karl Kristian </a:t>
            </a:r>
            <a:r>
              <a:rPr dirty="0" err="1"/>
              <a:t>Steincke</a:t>
            </a:r>
            <a:r>
              <a:rPr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</a:t>
            </a:r>
            <a:r>
              <a:rPr lang="en-US" dirty="0"/>
              <a:t>measurements</a:t>
            </a:r>
            <a:r>
              <a:rPr dirty="0"/>
              <a:t>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33508" cy="6389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641079" cy="18996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Many real-world time series have a long-term </a:t>
            </a:r>
            <a:r>
              <a:rPr sz="2000" b="1" dirty="0"/>
              <a:t>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 trend is a long term change in the mean value of the time series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with trend are </a:t>
            </a:r>
            <a:r>
              <a:rPr lang="en-US" sz="2000" b="1" dirty="0"/>
              <a:t>nonstationary</a:t>
            </a:r>
            <a:r>
              <a:rPr lang="en-US" sz="2000" dirty="0"/>
              <a:t> since mean changes with time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Typically model trend as linear, polynomial, non-parametric splines,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sz="2000" dirty="0"/>
              <a:t>white noise series with a linear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7A09-3926-A810-2B73-3040872E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1" y="3039396"/>
            <a:ext cx="4172991" cy="210410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325195" cy="67220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804755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ACF and PACF are only properly defined for stationary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For non-stationary series, the ACF dies off slowly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150" dirty="0"/>
              <a:t>Integrating innovations leads to </a:t>
            </a:r>
            <a:r>
              <a:rPr sz="2150" b="1" dirty="0"/>
              <a:t>long-term dependency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PACF dies off quickly with lag</a:t>
            </a:r>
            <a:r>
              <a:rPr lang="en-US" sz="2000" dirty="0"/>
              <a:t>, but generally slower than random walk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Example: ACF and PACF of the white noise series with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57999-4447-A214-3501-C78BCAE4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64" y="1575263"/>
            <a:ext cx="3494552" cy="34165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4621" cy="54335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7884621" cy="17333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Time series with trend are non-stationary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Any time series with trend is non-stationary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Mean and variance are dependent of window used to compute them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distribution of even a white noise series with trend is non-Normal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7A4E-751D-9BB6-9D27-5C098252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7" y="2949772"/>
            <a:ext cx="4779818" cy="21547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 models are not just strait lines</a:t>
            </a:r>
          </a:p>
          <a:p>
            <a:pPr lvl="0"/>
            <a:r>
              <a:rPr dirty="0"/>
              <a:t>Polynomial regression</a:t>
            </a:r>
          </a:p>
          <a:p>
            <a:pPr lvl="0"/>
            <a:r>
              <a:rPr dirty="0"/>
              <a:t>Piece-wise polynomial regression - e.g. splines</a:t>
            </a:r>
          </a:p>
          <a:p>
            <a:pPr lvl="1"/>
            <a:r>
              <a:rPr dirty="0"/>
              <a:t>Used in </a:t>
            </a:r>
            <a:r>
              <a:rPr dirty="0">
                <a:hlinkClick r:id="rId2"/>
              </a:rPr>
              <a:t>PROFIT algorithm</a:t>
            </a:r>
            <a:endParaRPr dirty="0"/>
          </a:p>
          <a:p>
            <a:pPr lvl="1"/>
            <a:r>
              <a:rPr dirty="0"/>
              <a:t>A </a:t>
            </a:r>
            <a:r>
              <a:rPr b="1" dirty="0">
                <a:hlinkClick r:id="rId3"/>
              </a:rPr>
              <a:t>generalized additive model</a:t>
            </a:r>
            <a:endParaRPr b="1" dirty="0"/>
          </a:p>
          <a:p>
            <a:pPr lvl="0"/>
            <a:r>
              <a:rPr dirty="0">
                <a:hlinkClick r:id="rId4"/>
              </a:rPr>
              <a:t>Local polynomial regression</a:t>
            </a:r>
            <a:r>
              <a:rPr dirty="0"/>
              <a:t> - e.g. LOESS</a:t>
            </a:r>
          </a:p>
          <a:p>
            <a:pPr lvl="1"/>
            <a:r>
              <a:rPr dirty="0"/>
              <a:t>Used in </a:t>
            </a:r>
            <a:r>
              <a:rPr dirty="0" err="1"/>
              <a:t>Statsmodels</a:t>
            </a:r>
            <a:r>
              <a:rPr lang="en-US" dirty="0"/>
              <a:t> and R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Many (most?) real-world time series have </a:t>
                </a:r>
                <a:r>
                  <a:rPr b="1" dirty="0"/>
                  <a:t>seasonal effect</a:t>
                </a:r>
              </a:p>
              <a:p>
                <a:pPr lvl="0"/>
                <a:r>
                  <a:rPr dirty="0"/>
                  <a:t>A seasonal effect has a measurable effect that occurs periodically</a:t>
                </a:r>
              </a:p>
              <a:p>
                <a:pPr lvl="0"/>
                <a:r>
                  <a:rPr dirty="0"/>
                  <a:t>Examples of seasonal events include:</a:t>
                </a:r>
              </a:p>
              <a:p>
                <a:pPr lvl="1"/>
                <a:r>
                  <a:rPr dirty="0"/>
                  <a:t>Day of the week</a:t>
                </a:r>
              </a:p>
              <a:p>
                <a:pPr lvl="1"/>
                <a:r>
                  <a:rPr dirty="0"/>
                  <a:t>Last day of </a:t>
                </a:r>
                <a:r>
                  <a:rPr lang="en-US" dirty="0"/>
                  <a:t>a</a:t>
                </a:r>
                <a:r>
                  <a:rPr dirty="0"/>
                  <a:t> month</a:t>
                </a:r>
              </a:p>
              <a:p>
                <a:pPr lvl="1"/>
                <a:r>
                  <a:rPr dirty="0"/>
                  <a:t>Month of the year</a:t>
                </a:r>
              </a:p>
              <a:p>
                <a:pPr lvl="1"/>
                <a:r>
                  <a:rPr dirty="0"/>
                  <a:t>Annual holiday</a:t>
                </a:r>
              </a:p>
              <a:p>
                <a:pPr lvl="1"/>
                <a:r>
                  <a:rPr dirty="0"/>
                  <a:t>Option expiration date</a:t>
                </a:r>
                <a:r>
                  <a:rPr lang="en-US" dirty="0"/>
                  <a:t>s</a:t>
                </a:r>
                <a:endParaRPr dirty="0"/>
              </a:p>
              <a:p>
                <a:pPr lvl="1"/>
                <a:r>
                  <a:rPr dirty="0"/>
                  <a:t>Game day, e.g. Supper Bowl</a:t>
                </a:r>
              </a:p>
              <a:p>
                <a:pPr lvl="1"/>
                <a:r>
                  <a:rPr dirty="0"/>
                  <a:t>Orbits of planets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Time series with seasonal effects are non-stationary</a:t>
                </a:r>
              </a:p>
              <a:p>
                <a:pPr lvl="1"/>
                <a:r>
                  <a:rPr dirty="0"/>
                  <a:t>Mean and variance depends of sample window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  <a:blipFill>
                <a:blip r:embed="rId2"/>
                <a:stretch>
                  <a:fillRect l="-667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67748" cy="68883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267006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 of a 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sz="2000" dirty="0"/>
              <a:t>hite noise series with seasonal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seasonal behavior is periodic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series is </a:t>
            </a:r>
            <a:r>
              <a:rPr lang="en-US" sz="2000" b="1" dirty="0"/>
              <a:t>nonstationary!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DF74D-3DD0-469B-C319-21978B42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7" y="2754658"/>
            <a:ext cx="4572886" cy="23153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626B-52C8-5305-C509-EC2A40C5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121E-8461-CF4C-9D08-8BA0530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005155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38FE-DDBF-CA9D-06C9-9FE694FB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458862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ACF and PACF of time series with seasonal behavior shows periodic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</a:t>
            </a:r>
            <a:r>
              <a:rPr lang="en-US" sz="2000" dirty="0"/>
              <a:t>: ACF and PACF </a:t>
            </a:r>
            <a:r>
              <a:rPr sz="2000" dirty="0"/>
              <a:t>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sz="2000" dirty="0"/>
              <a:t>easonal </a:t>
            </a:r>
            <a:r>
              <a:rPr lang="en-US" sz="2000" dirty="0"/>
              <a:t>time series</a:t>
            </a:r>
            <a:r>
              <a:rPr sz="2000" dirty="0"/>
              <a:t> </a:t>
            </a:r>
            <a:r>
              <a:rPr lang="en-US" sz="2000" dirty="0"/>
              <a:t>gives </a:t>
            </a:r>
            <a:r>
              <a:rPr sz="2000" dirty="0"/>
              <a:t>periodic</a:t>
            </a:r>
            <a:r>
              <a:rPr lang="en-US" sz="2000" dirty="0"/>
              <a:t> behavior of ACF and PACF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 of ACF and PACF matches seasonal period in time series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Periodic behavior dies off slowly; seasonal time series is </a:t>
            </a:r>
            <a:r>
              <a:rPr lang="en-US" sz="2000" b="1" dirty="0"/>
              <a:t>nonstationary!</a:t>
            </a:r>
            <a:r>
              <a:rPr lang="en-US" sz="2000" dirty="0"/>
              <a:t>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B9A61-E21A-DA01-5AD9-55694BF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75" y="1171838"/>
            <a:ext cx="3839919" cy="37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8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50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How can we find seasonal periods of a time series? </a:t>
            </a:r>
            <a:endParaRPr dirty="0"/>
          </a:p>
          <a:p>
            <a:pPr lvl="0"/>
            <a:r>
              <a:rPr lang="en-US" dirty="0"/>
              <a:t>Can use domain knowledge </a:t>
            </a:r>
          </a:p>
          <a:p>
            <a:pPr lvl="1"/>
            <a:r>
              <a:rPr lang="en-US" dirty="0"/>
              <a:t>Past experience can guide analysis</a:t>
            </a:r>
          </a:p>
          <a:p>
            <a:pPr lvl="1"/>
            <a:r>
              <a:rPr lang="en-US" dirty="0"/>
              <a:t>Example, specific holiday or event day effects      </a:t>
            </a:r>
          </a:p>
          <a:p>
            <a:r>
              <a:rPr lang="en-US" dirty="0"/>
              <a:t>Can find periodic behavior with ACF</a:t>
            </a:r>
          </a:p>
          <a:p>
            <a:r>
              <a:rPr lang="en-US" dirty="0"/>
              <a:t>Periodic behavior can be at multiple periods</a:t>
            </a:r>
          </a:p>
          <a:p>
            <a:pPr lvl="1"/>
            <a:r>
              <a:rPr lang="en-US" dirty="0"/>
              <a:t>Example: solar energy generation series has annual period and daily period  </a:t>
            </a:r>
          </a:p>
          <a:p>
            <a:pPr lvl="1"/>
            <a:r>
              <a:rPr lang="en-US" dirty="0"/>
              <a:t>Example: sales of beer has annual period as well as scheduled event day effects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D941D-44BB-4F4D-D38E-C7E4DC14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429C-C3C1-E1C1-8841-D2C7E64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A6A5-1C04-2940-C59C-46CC7075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6279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Possible m</a:t>
            </a:r>
            <a:r>
              <a:rPr dirty="0"/>
              <a:t>odels </a:t>
            </a:r>
            <a:r>
              <a:rPr lang="en-US" dirty="0"/>
              <a:t>for</a:t>
            </a:r>
            <a:r>
              <a:rPr dirty="0"/>
              <a:t> seasonal effects</a:t>
            </a:r>
          </a:p>
          <a:p>
            <a:pPr lvl="0"/>
            <a:r>
              <a:rPr dirty="0"/>
              <a:t>Simple regression model</a:t>
            </a:r>
            <a:r>
              <a:rPr lang="en-US" dirty="0"/>
              <a:t> with c</a:t>
            </a:r>
            <a:r>
              <a:rPr dirty="0"/>
              <a:t>oefficient for each interval in period; </a:t>
            </a:r>
            <a:endParaRPr lang="en-US" dirty="0"/>
          </a:p>
          <a:p>
            <a:pPr lvl="1"/>
            <a:r>
              <a:rPr lang="en-US" dirty="0"/>
              <a:t>Example; </a:t>
            </a:r>
            <a:r>
              <a:rPr dirty="0"/>
              <a:t>12 coefficients for monthly effects</a:t>
            </a:r>
          </a:p>
          <a:p>
            <a:pPr lvl="1"/>
            <a:r>
              <a:rPr dirty="0"/>
              <a:t>But </a:t>
            </a:r>
            <a:r>
              <a:rPr lang="en-US" dirty="0"/>
              <a:t>OLS </a:t>
            </a:r>
            <a:r>
              <a:rPr dirty="0"/>
              <a:t>approach </a:t>
            </a:r>
            <a:r>
              <a:rPr lang="en-US" dirty="0"/>
              <a:t>ignores serial correlation </a:t>
            </a:r>
            <a:r>
              <a:rPr dirty="0"/>
              <a:t>lead</a:t>
            </a:r>
            <a:r>
              <a:rPr lang="en-US" dirty="0"/>
              <a:t>ing</a:t>
            </a:r>
            <a:r>
              <a:rPr dirty="0"/>
              <a:t> to high variance estimates of coefficients</a:t>
            </a:r>
          </a:p>
          <a:p>
            <a:pPr lvl="1"/>
            <a:r>
              <a:rPr lang="en-US" dirty="0"/>
              <a:t>Example; c</a:t>
            </a:r>
            <a:r>
              <a:rPr dirty="0"/>
              <a:t>oefficient for specific effect - e.g. date of holiday</a:t>
            </a:r>
          </a:p>
          <a:p>
            <a:pPr lvl="1"/>
            <a:r>
              <a:rPr dirty="0"/>
              <a:t>Good option for specific date behavior</a:t>
            </a:r>
          </a:p>
          <a:p>
            <a:pPr lvl="0"/>
            <a:r>
              <a:rPr dirty="0"/>
              <a:t>Basis function regression</a:t>
            </a:r>
          </a:p>
          <a:p>
            <a:pPr lvl="1"/>
            <a:r>
              <a:rPr dirty="0">
                <a:hlinkClick r:id="rId2"/>
              </a:rPr>
              <a:t>PROFIT algorithm</a:t>
            </a:r>
            <a:r>
              <a:rPr dirty="0"/>
              <a:t> uses Fourier basis functions</a:t>
            </a:r>
          </a:p>
          <a:p>
            <a:pPr lvl="1"/>
            <a:r>
              <a:rPr dirty="0"/>
              <a:t>A </a:t>
            </a:r>
            <a:r>
              <a:rPr b="1" dirty="0"/>
              <a:t>generalized additive model</a:t>
            </a:r>
          </a:p>
          <a:p>
            <a:pPr lvl="0"/>
            <a:r>
              <a:rPr lang="en-US" b="1" dirty="0"/>
              <a:t>S</a:t>
            </a:r>
            <a:r>
              <a:rPr b="1" dirty="0"/>
              <a:t>easonal difference</a:t>
            </a:r>
            <a:r>
              <a:rPr lang="en-US" dirty="0"/>
              <a:t> model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37770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Simple model for seasonal effects</a:t>
            </a:r>
          </a:p>
          <a:p>
            <a:pPr lvl="0"/>
            <a:r>
              <a:rPr dirty="0"/>
              <a:t>Goal, decompose the time series into its components</a:t>
            </a:r>
          </a:p>
          <a:p>
            <a:pPr lvl="0"/>
            <a:r>
              <a:rPr dirty="0"/>
              <a:t>The </a:t>
            </a:r>
            <a:r>
              <a:rPr b="1" dirty="0">
                <a:hlinkClick r:id="rId2"/>
              </a:rPr>
              <a:t>Seasonal Trend decomposition model using Loess (STL)</a:t>
            </a:r>
            <a:r>
              <a:rPr dirty="0"/>
              <a:t> model</a:t>
            </a:r>
          </a:p>
          <a:p>
            <a:pPr lvl="1"/>
            <a:r>
              <a:rPr dirty="0"/>
              <a:t>Uses a nonparametric nonlinear local regression model, LOESS, to decompose trend component</a:t>
            </a:r>
          </a:p>
          <a:p>
            <a:pPr lvl="1"/>
            <a:r>
              <a:rPr dirty="0"/>
              <a:t>Components are </a:t>
            </a:r>
            <a:r>
              <a:rPr b="1" dirty="0"/>
              <a:t>seasonal (S)</a:t>
            </a:r>
            <a:r>
              <a:rPr dirty="0"/>
              <a:t>, </a:t>
            </a:r>
            <a:r>
              <a:rPr b="1" dirty="0"/>
              <a:t>trend (T)</a:t>
            </a:r>
            <a:r>
              <a:rPr dirty="0"/>
              <a:t>, and the </a:t>
            </a:r>
            <a:r>
              <a:rPr b="1" dirty="0"/>
              <a:t>residual (R)</a:t>
            </a:r>
            <a:endParaRPr dirty="0"/>
          </a:p>
          <a:p>
            <a:pPr lvl="1"/>
            <a:r>
              <a:rPr dirty="0"/>
              <a:t>Additive decomposition model</a:t>
            </a:r>
          </a:p>
          <a:p>
            <a:pPr lvl="1"/>
            <a:r>
              <a:rPr dirty="0"/>
              <a:t>Multiplicative decomposition model</a:t>
            </a:r>
          </a:p>
          <a:p>
            <a:r>
              <a:rPr dirty="0"/>
              <a:t>MSTL adds modeling of </a:t>
            </a:r>
            <a:r>
              <a:rPr b="1" dirty="0"/>
              <a:t>multiple seasonal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</a:t>
            </a:r>
            <a:r>
              <a:rPr lang="en-US" dirty="0"/>
              <a:t> models</a:t>
            </a:r>
            <a:r>
              <a:rPr dirty="0"/>
              <a:t> assume </a:t>
            </a:r>
            <a:r>
              <a:rPr lang="en-US" dirty="0"/>
              <a:t>that </a:t>
            </a:r>
            <a:r>
              <a:rPr dirty="0"/>
              <a:t>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additive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sum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Used when seasonal effect is constant in time</a:t>
                </a:r>
              </a:p>
              <a:p>
                <a:pPr lvl="0"/>
                <a:r>
                  <a:rPr lang="en-US" dirty="0"/>
                  <a:t>Property of many p</a:t>
                </a:r>
                <a:r>
                  <a:rPr dirty="0"/>
                  <a:t>hysical process</a:t>
                </a:r>
                <a:endParaRPr lang="en-US" dirty="0"/>
              </a:p>
              <a:p>
                <a:pPr lvl="0"/>
                <a:r>
                  <a:rPr lang="en-US" dirty="0"/>
                  <a:t>Example: Seasonal effects of solar energy generation time series is constant in time - at least for a small number of years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Multiplicative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product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multiplicative form is can be hard to work with, so log</a:t>
                </a:r>
                <a:r>
                  <a:rPr lang="en-US" dirty="0"/>
                  <a:t>-</a:t>
                </a:r>
                <a:r>
                  <a:rPr dirty="0"/>
                  <a:t>transform to additive model</a:t>
                </a:r>
              </a:p>
              <a:p>
                <a:pPr lvl="0"/>
                <a:r>
                  <a:rPr dirty="0"/>
                  <a:t>Use when seasonal effect changes in time</a:t>
                </a:r>
              </a:p>
              <a:p>
                <a:pPr lvl="0"/>
                <a:r>
                  <a:rPr dirty="0"/>
                  <a:t>Example, economic time series</a:t>
                </a:r>
                <a:r>
                  <a:rPr lang="en-US" dirty="0"/>
                  <a:t> where seasonal effect increases as economic activity grows 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32262" y="825994"/>
                <a:ext cx="4686080" cy="40898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additive STL decomposition of time series with linear trend and seasonal effect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Original nonstationary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estimated trend is not a straight line; a result of noise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Model periodic behavior as constant with time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Residuals are relatively small and </a:t>
                </a:r>
                <a:r>
                  <a:rPr lang="en-US" sz="2000" b="1" dirty="0"/>
                  <a:t>homoscedastic</a:t>
                </a:r>
                <a:r>
                  <a:rPr lang="en-US" sz="2000" dirty="0"/>
                  <a:t>, e.g. stationary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lvl="1"/>
                <a:r>
                  <a:rPr lang="en-US" sz="185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trend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seasonal component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</a:t>
                </a:r>
                <a:endParaRPr sz="185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32262" y="825994"/>
                <a:ext cx="4686080" cy="4089860"/>
              </a:xfrm>
              <a:blipFill>
                <a:blip r:embed="rId2"/>
                <a:stretch>
                  <a:fillRect l="-1430" t="-745" b="-7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1_IntroductionToTimeSeries_files/figure-pptx/unnamed-chunk-11-2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281" y="1616825"/>
            <a:ext cx="4000719" cy="3204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853F98-9E18-2F30-E05F-9C8CB5B69861}"/>
              </a:ext>
            </a:extLst>
          </p:cNvPr>
          <p:cNvCxnSpPr>
            <a:cxnSpLocks/>
          </p:cNvCxnSpPr>
          <p:nvPr/>
        </p:nvCxnSpPr>
        <p:spPr>
          <a:xfrm>
            <a:off x="3928230" y="2019993"/>
            <a:ext cx="1512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B96EE-02D7-3290-9476-D60E06890214}"/>
              </a:ext>
            </a:extLst>
          </p:cNvPr>
          <p:cNvCxnSpPr>
            <a:cxnSpLocks/>
          </p:cNvCxnSpPr>
          <p:nvPr/>
        </p:nvCxnSpPr>
        <p:spPr>
          <a:xfrm>
            <a:off x="4663440" y="2464724"/>
            <a:ext cx="556953" cy="32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81A83-BBF7-7B65-9AB5-1DF34BAF0AE6}"/>
              </a:ext>
            </a:extLst>
          </p:cNvPr>
          <p:cNvCxnSpPr>
            <a:cxnSpLocks/>
          </p:cNvCxnSpPr>
          <p:nvPr/>
        </p:nvCxnSpPr>
        <p:spPr>
          <a:xfrm>
            <a:off x="4663440" y="3142213"/>
            <a:ext cx="527858" cy="430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71FF73-E7B6-B7CA-D3C9-8C80546FCE42}"/>
              </a:ext>
            </a:extLst>
          </p:cNvPr>
          <p:cNvCxnSpPr>
            <a:cxnSpLocks/>
          </p:cNvCxnSpPr>
          <p:nvPr/>
        </p:nvCxnSpPr>
        <p:spPr>
          <a:xfrm>
            <a:off x="4384964" y="3857105"/>
            <a:ext cx="806334" cy="4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Is there an alternative for dealing with trend and random walks?</a:t>
                </a:r>
              </a:p>
              <a:p>
                <a:pPr lvl="0"/>
                <a:r>
                  <a:rPr lang="en-US" dirty="0"/>
                  <a:t>Both random walks and trends are </a:t>
                </a:r>
                <a:r>
                  <a:rPr lang="en-US" b="1" dirty="0"/>
                  <a:t>integrative processes</a:t>
                </a:r>
                <a:endParaRPr lang="en-US" dirty="0"/>
              </a:p>
              <a:p>
                <a:pPr lvl="0"/>
                <a:r>
                  <a:rPr lang="en-US" b="1" dirty="0"/>
                  <a:t>Difference operators</a:t>
                </a:r>
                <a:r>
                  <a:rPr lang="en-US" dirty="0"/>
                  <a:t> are useful for both cases</a:t>
                </a:r>
              </a:p>
              <a:p>
                <a:pPr lvl="0"/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time difference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Difference operators can be of any order in principle</a:t>
                </a:r>
              </a:p>
              <a:p>
                <a:pPr lvl="1"/>
                <a:r>
                  <a:rPr lang="en-US" dirty="0"/>
                  <a:t>Typically only need first order differences</a:t>
                </a:r>
              </a:p>
              <a:p>
                <a:pPr lvl="0"/>
                <a:r>
                  <a:rPr lang="en-US" dirty="0"/>
                  <a:t>Differences can be non-seasonal or seasonal</a:t>
                </a:r>
              </a:p>
              <a:p>
                <a:pPr lvl="1"/>
                <a:r>
                  <a:rPr lang="en-US" dirty="0"/>
                  <a:t>Non-seasonal first order difference;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Seasonal first order difference;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period of seasonality</a:t>
                </a:r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Difference operator of span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computes a series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shorter than original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  <a:blipFill>
                <a:blip r:embed="rId2"/>
                <a:stretch>
                  <a:fillRect l="-963" t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47214" cy="59323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 first order difference operator applied to random walk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 with random walk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first order difference operator to the series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innovations look random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Need to verify statistical properties to see if this is a white noise series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  <a:blipFill>
                <a:blip r:embed="rId2"/>
                <a:stretch>
                  <a:fillRect l="-1348" t="-1040" b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511CB1B-A178-2595-B5BE-AD5F58C4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58" y="3097818"/>
            <a:ext cx="4016200" cy="1982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55C09-06AA-3CE4-F8F2-BD0C9125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826" y="1098736"/>
            <a:ext cx="4016200" cy="1968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5D6508-BD5C-62BC-9510-214FC066ACE2}"/>
              </a:ext>
            </a:extLst>
          </p:cNvPr>
          <p:cNvCxnSpPr>
            <a:cxnSpLocks/>
          </p:cNvCxnSpPr>
          <p:nvPr/>
        </p:nvCxnSpPr>
        <p:spPr>
          <a:xfrm>
            <a:off x="3624349" y="1982585"/>
            <a:ext cx="1354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0D741A-F063-9EA2-8FA3-B31BCA8CE779}"/>
              </a:ext>
            </a:extLst>
          </p:cNvPr>
          <p:cNvCxnSpPr>
            <a:cxnSpLocks/>
          </p:cNvCxnSpPr>
          <p:nvPr/>
        </p:nvCxnSpPr>
        <p:spPr>
          <a:xfrm>
            <a:off x="4127269" y="3649287"/>
            <a:ext cx="918557" cy="2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547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Example; statistical example properties of the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the ACF and PACF of the first order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Examine 95% confidence interval for ACF and PACF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plots indicate the difference series is white noise since no value statistically significant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  <a:blipFill>
                <a:blip r:embed="rId2"/>
                <a:stretch>
                  <a:fillRect l="-1312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E772B2-1DC8-A1D3-2967-9D3A142C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87" y="1177259"/>
            <a:ext cx="3910430" cy="37875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FAC4F-6E6B-BE07-3341-439EDD7AC704}"/>
              </a:ext>
            </a:extLst>
          </p:cNvPr>
          <p:cNvCxnSpPr>
            <a:cxnSpLocks/>
          </p:cNvCxnSpPr>
          <p:nvPr/>
        </p:nvCxnSpPr>
        <p:spPr>
          <a:xfrm flipV="1">
            <a:off x="4680065" y="2227811"/>
            <a:ext cx="1620982" cy="39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11D43-2762-0396-94AC-9A99B0865C53}"/>
              </a:ext>
            </a:extLst>
          </p:cNvPr>
          <p:cNvCxnSpPr>
            <a:cxnSpLocks/>
          </p:cNvCxnSpPr>
          <p:nvPr/>
        </p:nvCxnSpPr>
        <p:spPr>
          <a:xfrm>
            <a:off x="4680065" y="2622665"/>
            <a:ext cx="2971800" cy="125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69B8-7752-0C81-AC6D-47CAF7BF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457-BFE5-61BC-7A02-97CBED10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379228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C98D-367E-5420-312F-10818C8C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33552"/>
            <a:ext cx="8379228" cy="153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Example: s</a:t>
            </a:r>
            <a:r>
              <a:rPr sz="2000" dirty="0"/>
              <a:t>tatistical properties of the difference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Examine distribution of first order differences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Normal  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plots indicate the difference series is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57CCD-CC9A-0A1E-B3B0-5C2B559C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6" y="2743946"/>
            <a:ext cx="5079077" cy="2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9B22C-C140-4C59-FADF-58A4127D8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43D-DB19-7F36-F6BD-DAC48769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64E1C-3840-9974-2B26-5C5EB0BED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Seasonal difference operator removes seasonal component from time series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seasonal period  </a:t>
                </a:r>
                <a:endParaRPr lang="ar-AE" dirty="0"/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,  given by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64E1C-3840-9974-2B26-5C5EB0BED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  <a:blipFill>
                <a:blip r:embed="rId2"/>
                <a:stretch>
                  <a:fillRect l="-1111" t="-126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981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</a:t>
            </a:r>
            <a:r>
              <a:rPr b="1" dirty="0"/>
              <a:t>Stationary time series has statistical properties that are invariant in time</a:t>
            </a:r>
          </a:p>
          <a:p>
            <a:r>
              <a:rPr lang="en-US" dirty="0"/>
              <a:t>Properties of a second order stationary series  </a:t>
            </a:r>
          </a:p>
          <a:p>
            <a:r>
              <a:rPr lang="en-US" dirty="0"/>
              <a:t>First two moments of series are constant in time</a:t>
            </a:r>
          </a:p>
          <a:p>
            <a:pPr lvl="1"/>
            <a:r>
              <a:rPr lang="en-US" dirty="0"/>
              <a:t>Mean </a:t>
            </a:r>
          </a:p>
          <a:p>
            <a:pPr lvl="1"/>
            <a:r>
              <a:rPr lang="en-US" dirty="0"/>
              <a:t>Variance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Examples of seri</a:t>
            </a:r>
            <a:r>
              <a:rPr lang="en-US" dirty="0"/>
              <a:t>al</a:t>
            </a:r>
            <a:r>
              <a:rPr dirty="0"/>
              <a:t> correlation:</a:t>
            </a:r>
          </a:p>
          <a:p>
            <a:pPr lvl="0"/>
            <a:r>
              <a:rPr dirty="0"/>
              <a:t>Temperature forecasts, where the future values are correlated with the current values</a:t>
            </a:r>
          </a:p>
          <a:p>
            <a:pPr lvl="0"/>
            <a:r>
              <a:rPr dirty="0"/>
              <a:t>The opening price of a stock is correlated with the price at the previous close</a:t>
            </a:r>
          </a:p>
          <a:p>
            <a:pPr lvl="0"/>
            <a:r>
              <a:rPr dirty="0"/>
              <a:t>The daily sales volume of a product is correlated with the previous sales volume</a:t>
            </a:r>
          </a:p>
          <a:p>
            <a:pPr lvl="0"/>
            <a:r>
              <a:rPr dirty="0"/>
              <a:t>A medical patient’s blood pressure reading is correlated with the previous observations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4E380-9006-6F2C-F822-BFC173E3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EFA9-C775-2065-A603-14CA8829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1677-7C51-DF72-44B0-CD1C0BC7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dirty="0"/>
              <a:t>time series is </a:t>
            </a:r>
            <a:r>
              <a:rPr b="1" dirty="0"/>
              <a:t>not stationary </a:t>
            </a:r>
            <a:r>
              <a:rPr dirty="0"/>
              <a:t>if it has any of the following properties: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Random walk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Trend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Seasonality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Non-constant variance</a:t>
            </a:r>
          </a:p>
          <a:p>
            <a:pPr marL="342900" lvl="1" indent="0">
              <a:buNone/>
            </a:pPr>
            <a:r>
              <a:rPr b="1" i="1" dirty="0"/>
              <a:t>Note</a:t>
            </a:r>
            <a:r>
              <a:rPr b="1" dirty="0"/>
              <a:t>, a stationary series does not preclude the presence of serial correlations</a:t>
            </a:r>
            <a:r>
              <a:rPr lang="en-US" b="1" dirty="0"/>
              <a:t>!</a:t>
            </a:r>
          </a:p>
          <a:p>
            <a:pPr lvl="1"/>
            <a:r>
              <a:rPr dirty="0"/>
              <a:t>Do not confuse these points!</a:t>
            </a:r>
            <a:endParaRPr lang="en-US" dirty="0"/>
          </a:p>
          <a:p>
            <a:pPr lvl="1"/>
            <a:r>
              <a:rPr dirty="0"/>
              <a:t>Many time series models for serial correlation properties </a:t>
            </a:r>
            <a:r>
              <a:rPr lang="en-US" dirty="0"/>
              <a:t>assume</a:t>
            </a:r>
            <a:r>
              <a:rPr dirty="0"/>
              <a:t> stationarity</a:t>
            </a:r>
          </a:p>
        </p:txBody>
      </p:sp>
    </p:spTree>
    <p:extLst>
      <p:ext uri="{BB962C8B-B14F-4D97-AF65-F5344CB8AC3E}">
        <p14:creationId xmlns:p14="http://schemas.microsoft.com/office/powerpoint/2010/main" val="60215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</a:t>
                </a:r>
                <a:r>
                  <a:rPr lang="en-US" b="1" dirty="0"/>
                  <a:t>autoregressive model </a:t>
                </a:r>
                <a:r>
                  <a:rPr lang="en-US" dirty="0"/>
                  <a:t>for a time series process with white noise can be written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value at the current time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depends on the last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plus a noise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a linear model with coefficient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model has dependency only at first lag value </a:t>
                </a:r>
              </a:p>
              <a:p>
                <a:pPr lvl="0"/>
                <a:r>
                  <a:rPr lang="en-US" dirty="0"/>
                  <a:t>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Take the difference as 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Foregoing has a root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know as the </a:t>
                </a:r>
                <a:r>
                  <a:rPr lang="en-US" b="1" dirty="0"/>
                  <a:t>unit root</a:t>
                </a:r>
              </a:p>
              <a:p>
                <a:pPr lvl="0"/>
                <a:r>
                  <a:rPr lang="en-US" dirty="0"/>
                  <a:t>At the root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Gives rise to a random walk, which is completely stochastic and </a:t>
                </a:r>
                <a:r>
                  <a:rPr lang="en-US" b="1" dirty="0"/>
                  <a:t>not stationary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  <a:blipFill>
                <a:blip r:embed="rId2"/>
                <a:stretch>
                  <a:fillRect l="-1111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 random walk</a:t>
                </a:r>
                <a:r>
                  <a:rPr lang="en-US" dirty="0"/>
                  <a:t> at the unit root</a:t>
                </a:r>
                <a:r>
                  <a:rPr dirty="0"/>
                  <a:t> is stochastic and </a:t>
                </a:r>
                <a:r>
                  <a:rPr b="1" dirty="0"/>
                  <a:t>not stationary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Testing for unit route p</a:t>
                </a:r>
                <a:r>
                  <a:rPr dirty="0"/>
                  <a:t>rovides a basis for hypothesis tests of stationarity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ways to define a model for a stationary process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A </a:t>
                </a:r>
                <a:r>
                  <a:rPr lang="en-US" b="1" dirty="0"/>
                  <a:t>unit root test </a:t>
                </a:r>
                <a:r>
                  <a:rPr lang="en-US" dirty="0"/>
                  <a:t>on an AR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A </a:t>
                </a:r>
                <a:r>
                  <a:rPr lang="en-US" b="1" dirty="0"/>
                  <a:t>unit root test with a constant</a:t>
                </a:r>
              </a:p>
              <a:p>
                <a:pPr lvl="1"/>
                <a:r>
                  <a:rPr lang="en-US" dirty="0"/>
                  <a:t>Constant is initial value,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 a mean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Trend stationary process</a:t>
                </a:r>
                <a:r>
                  <a:rPr lang="en-US" dirty="0"/>
                  <a:t>, with or without a constant</a:t>
                </a:r>
              </a:p>
              <a:p>
                <a:pPr lvl="1"/>
                <a:r>
                  <a:rPr lang="en-US" dirty="0"/>
                  <a:t>Used to test if a process is </a:t>
                </a:r>
                <a:r>
                  <a:rPr lang="en-US" b="1" dirty="0"/>
                  <a:t>stationary about a deterministic trend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and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ways to determine if a time series is stationary</a:t>
            </a:r>
          </a:p>
          <a:p>
            <a:pPr marL="0" lvl="0" indent="0">
              <a:buNone/>
            </a:pPr>
            <a:r>
              <a:rPr dirty="0"/>
              <a:t>We will work with two of the many possible tests here: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2"/>
              </a:rPr>
              <a:t>Augmented Dicky-Fuller test</a:t>
            </a:r>
            <a:r>
              <a:rPr dirty="0"/>
              <a:t> or </a:t>
            </a:r>
            <a:r>
              <a:rPr b="1" dirty="0"/>
              <a:t>ADF</a:t>
            </a:r>
            <a:r>
              <a:rPr dirty="0"/>
              <a:t> test</a:t>
            </a:r>
          </a:p>
          <a:p>
            <a:pPr lvl="1"/>
            <a:r>
              <a:rPr dirty="0"/>
              <a:t>ADF tests are unit root tests of the significance a linear time series model</a:t>
            </a:r>
          </a:p>
          <a:p>
            <a:pPr lvl="1"/>
            <a:r>
              <a:rPr dirty="0"/>
              <a:t>Coefficients represent components of the time series, e.g. </a:t>
            </a:r>
            <a:r>
              <a:rPr lang="en-US" dirty="0"/>
              <a:t>constant, </a:t>
            </a:r>
            <a:r>
              <a:rPr dirty="0"/>
              <a:t>trend and lagged differences</a:t>
            </a:r>
          </a:p>
          <a:p>
            <a:pPr lvl="1"/>
            <a:r>
              <a:rPr dirty="0"/>
              <a:t>Null distribution is that the </a:t>
            </a:r>
            <a:r>
              <a:rPr b="1" dirty="0"/>
              <a:t>series is non-stationary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3"/>
              </a:rPr>
              <a:t>Kwiatkowski–Phillips–Schmidt–Shin (KPSS) test</a:t>
            </a:r>
            <a:r>
              <a:rPr dirty="0"/>
              <a:t> is a unit root test for stationarity</a:t>
            </a:r>
            <a:r>
              <a:rPr lang="en-US" dirty="0"/>
              <a:t> on a time series</a:t>
            </a:r>
            <a:endParaRPr dirty="0"/>
          </a:p>
          <a:p>
            <a:pPr lvl="1"/>
            <a:r>
              <a:rPr dirty="0"/>
              <a:t>Null hypothesis is that the </a:t>
            </a:r>
            <a:r>
              <a:rPr b="1" dirty="0"/>
              <a:t>time series is stationary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Don’t be confused by the different null hypotheses for these tests!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There is often a small difference between </a:t>
            </a:r>
            <a:r>
              <a:rPr lang="en-US" dirty="0"/>
              <a:t>a</a:t>
            </a:r>
            <a:r>
              <a:rPr dirty="0"/>
              <a:t> </a:t>
            </a:r>
            <a:r>
              <a:rPr lang="en-US" dirty="0"/>
              <a:t>nonstationary time series with a </a:t>
            </a:r>
            <a:r>
              <a:rPr dirty="0"/>
              <a:t>unit root</a:t>
            </a:r>
            <a:r>
              <a:rPr lang="en-US" dirty="0"/>
              <a:t> </a:t>
            </a:r>
            <a:r>
              <a:rPr dirty="0"/>
              <a:t>and a time series with a </a:t>
            </a:r>
            <a:r>
              <a:rPr b="1" dirty="0"/>
              <a:t>root close to unit</a:t>
            </a:r>
          </a:p>
          <a:p>
            <a:pPr lvl="0"/>
            <a:r>
              <a:rPr dirty="0"/>
              <a:t>Therefore, unit root tests are said to </a:t>
            </a:r>
            <a:r>
              <a:rPr b="1" dirty="0"/>
              <a:t>lack power</a:t>
            </a:r>
            <a:endParaRPr dirty="0"/>
          </a:p>
          <a:p>
            <a:pPr lvl="0"/>
            <a:r>
              <a:rPr dirty="0"/>
              <a:t>Lack of power means a hypothesis test may not be able to reject a hypothesis of non</a:t>
            </a:r>
            <a:r>
              <a:rPr lang="en-US" dirty="0"/>
              <a:t>-</a:t>
            </a:r>
            <a:r>
              <a:rPr dirty="0"/>
              <a:t>stationar</a:t>
            </a:r>
            <a:r>
              <a:rPr lang="en-US" dirty="0"/>
              <a:t>ity</a:t>
            </a:r>
            <a:endParaRPr dirty="0"/>
          </a:p>
          <a:p>
            <a:pPr lvl="0"/>
            <a:r>
              <a:rPr dirty="0"/>
              <a:t>In other cases, the opposite might be true</a:t>
            </a:r>
          </a:p>
          <a:p>
            <a:pPr lvl="0"/>
            <a:r>
              <a:rPr dirty="0"/>
              <a:t>It is best </a:t>
            </a:r>
            <a:r>
              <a:rPr lang="en-US" dirty="0"/>
              <a:t>to include </a:t>
            </a:r>
            <a:r>
              <a:rPr dirty="0"/>
              <a:t>a visual inspection of the properties of the time series as well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912822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191"/>
            <a:ext cx="6245388" cy="364062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White noise series, is </a:t>
            </a:r>
            <a:r>
              <a:rPr lang="en-US" b="1" dirty="0"/>
              <a:t>stationary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periodic behavior, is </a:t>
            </a:r>
            <a:r>
              <a:rPr lang="en-US" b="1" dirty="0"/>
              <a:t>nonstationary </a:t>
            </a:r>
            <a:r>
              <a:rPr lang="en-US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Random walk,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 and seasonal component, </a:t>
            </a:r>
            <a:r>
              <a:rPr lang="en-US" b="1" dirty="0"/>
              <a:t>nonstationary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FCD0B-7F08-60AB-F118-19A8458C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01" y="29953"/>
            <a:ext cx="1977575" cy="1025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5D300-846C-AEB8-FC18-6C355EDC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51" y="1047136"/>
            <a:ext cx="1996299" cy="101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5E1F1-9EF5-F4C9-37D8-9B365D64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62" y="2072340"/>
            <a:ext cx="2062170" cy="1010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40CFB-26FC-78AF-DA5F-1C529F3D9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247" y="3111964"/>
            <a:ext cx="2033085" cy="1025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EF2E2-7C56-53F4-D62A-71FF5E074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459" y="4092236"/>
            <a:ext cx="2033085" cy="99711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FE1ED-E987-05BB-6055-0401F3F0B0C3}"/>
              </a:ext>
            </a:extLst>
          </p:cNvPr>
          <p:cNvCxnSpPr>
            <a:cxnSpLocks/>
          </p:cNvCxnSpPr>
          <p:nvPr/>
        </p:nvCxnSpPr>
        <p:spPr>
          <a:xfrm flipV="1">
            <a:off x="5041669" y="1006191"/>
            <a:ext cx="1803862" cy="99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973548-B735-A8AE-990A-7BEDB5D18825}"/>
              </a:ext>
            </a:extLst>
          </p:cNvPr>
          <p:cNvCxnSpPr>
            <a:cxnSpLocks/>
          </p:cNvCxnSpPr>
          <p:nvPr/>
        </p:nvCxnSpPr>
        <p:spPr>
          <a:xfrm flipV="1">
            <a:off x="5598622" y="1687484"/>
            <a:ext cx="1103966" cy="644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54669-ABDF-30F4-C9D8-B08B9E82B42C}"/>
              </a:ext>
            </a:extLst>
          </p:cNvPr>
          <p:cNvCxnSpPr>
            <a:cxnSpLocks/>
          </p:cNvCxnSpPr>
          <p:nvPr/>
        </p:nvCxnSpPr>
        <p:spPr>
          <a:xfrm flipV="1">
            <a:off x="4655127" y="2571750"/>
            <a:ext cx="1953491" cy="540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7940BE-18C5-856C-18B2-40C88319B8B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60720" y="3528753"/>
            <a:ext cx="993527" cy="9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F709C-9F6C-7ACD-D3A8-8087E618846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11338" y="3944389"/>
            <a:ext cx="1256121" cy="6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8CF22-C1C2-AA09-9A47-A01CAD0E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3C44-5384-99A0-34E3-AEEF456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0609-7FC0-8C77-7925-A4C9380C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6A863BCD-E4C4-D753-6A8A-2E507D0F0AD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2FB3B55-BEC0-4974-CF5A-B0C9B92E19A6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B1EF7-2238-2829-8DA5-98C6D9320DEC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White noise series</a:t>
            </a:r>
          </a:p>
          <a:p>
            <a:r>
              <a:rPr lang="en-US" sz="2000" dirty="0"/>
              <a:t>ADF; reject hypothesis of nonstationary </a:t>
            </a:r>
          </a:p>
          <a:p>
            <a:r>
              <a:rPr lang="en-US" sz="2000" dirty="0"/>
              <a:t>KPSS test cannot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8C3C2-E913-A89B-6C4B-F58B4F79C209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1949335"/>
            <a:ext cx="2302457" cy="33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08133-32BF-202A-CB60-3AC68D10A050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1949335"/>
            <a:ext cx="486293" cy="73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99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DF7D-2F4F-6A22-982C-D9EBA9CB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2D84-3328-2F34-639A-EEF76F8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814A-2F56-2F8D-A779-058811A8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EBAA891-DA6A-C284-C758-DF4E47F9988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4402DBF-ACB5-87DA-95AA-A8530B0F841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0E8F6-8CD2-DE7C-E27F-FC9F86FE97C0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Periodic series</a:t>
            </a:r>
          </a:p>
          <a:p>
            <a:r>
              <a:rPr lang="en-US" sz="2000" dirty="0"/>
              <a:t>ADF; reject hypothesis of stationary </a:t>
            </a:r>
          </a:p>
          <a:p>
            <a:r>
              <a:rPr lang="en-US" sz="2000" dirty="0"/>
              <a:t>KPSS test cannot reject null hypothesis of stationary </a:t>
            </a:r>
          </a:p>
          <a:p>
            <a:r>
              <a:rPr lang="en-US" sz="2000" dirty="0"/>
              <a:t>Ambiguous result from low-power, so assume nonstationary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0984B-DE5D-37C0-BD2B-76F399C3723E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2090651"/>
            <a:ext cx="2227811" cy="24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5E553-E3A3-58F5-7AD3-E9EDD97BA8A1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177935"/>
            <a:ext cx="448886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0269" cy="339447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Time series analysis have a long history</a:t>
            </a:r>
            <a:endParaRPr lang="en-US" dirty="0"/>
          </a:p>
          <a:p>
            <a:r>
              <a:rPr lang="en-US" dirty="0"/>
              <a:t>T</a:t>
            </a:r>
            <a:r>
              <a:rPr dirty="0"/>
              <a:t>he serial dependency in time series data </a:t>
            </a:r>
            <a:r>
              <a:rPr lang="en-US" dirty="0"/>
              <a:t>was recognized long ago</a:t>
            </a:r>
          </a:p>
          <a:p>
            <a:r>
              <a:rPr dirty="0"/>
              <a:t>Joseph Fourier and Simeon Poisson worked on time series problems in the early 19th Century</a:t>
            </a:r>
          </a:p>
        </p:txBody>
      </p:sp>
      <p:pic>
        <p:nvPicPr>
          <p:cNvPr id="4" name="Picture 1" descr="../images/Fouri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1418" y="953192"/>
            <a:ext cx="2743894" cy="3348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55674" y="4186383"/>
            <a:ext cx="253538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Joseph Fourier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8922B-4C2C-8747-7F4D-830A99A4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A7A-DF85-8F7E-9824-A05F7272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8F59-4FDF-B125-2A8C-8206BA37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0BA5E420-3FA8-FE3B-CCEC-E28F3AD1592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ADD7F28-D16A-6279-5A6D-BBEE89346BF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000A5-E1DF-B3EC-33DD-D570BD401EEE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Random walk series</a:t>
            </a:r>
          </a:p>
          <a:p>
            <a:r>
              <a:rPr lang="en-US" sz="2000" dirty="0"/>
              <a:t>ADF; cannot reject hypothesis of nonstationary </a:t>
            </a:r>
          </a:p>
          <a:p>
            <a:r>
              <a:rPr lang="en-US" sz="2000" dirty="0"/>
              <a:t>KPSS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EF6AAE-43DB-AA43-C844-4EA6FF8FF160}"/>
              </a:ext>
            </a:extLst>
          </p:cNvPr>
          <p:cNvCxnSpPr>
            <a:cxnSpLocks/>
          </p:cNvCxnSpPr>
          <p:nvPr/>
        </p:nvCxnSpPr>
        <p:spPr>
          <a:xfrm flipH="1">
            <a:off x="4110644" y="2034540"/>
            <a:ext cx="2157152" cy="176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2F138-A98A-CE6D-3E01-71DF44819BE3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256905"/>
            <a:ext cx="419792" cy="714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4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EFD3-4D8D-2A7E-2E48-EA38D811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D4A3-38A0-7CE2-51A6-61235368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E735-5874-57C7-F6E7-3DD4CC18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83815B47-8A7C-C5B7-0AEE-5C4EF3EC22B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57F0B0A6-EE25-1413-DB7A-7F930DE7145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00D4D7-8AC8-F4AB-FD96-5116C237F735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Trend series</a:t>
            </a:r>
          </a:p>
          <a:p>
            <a:r>
              <a:rPr lang="en-US" sz="2000" dirty="0"/>
              <a:t>Compare results to non-trend models</a:t>
            </a:r>
          </a:p>
          <a:p>
            <a:r>
              <a:rPr lang="en-US" sz="2000" dirty="0"/>
              <a:t>ADF; reject hypothesis of trend-nonstationary </a:t>
            </a:r>
          </a:p>
          <a:p>
            <a:r>
              <a:rPr lang="en-US" sz="2000" dirty="0"/>
              <a:t>KPSS cannot reject null hypothesis of trend-stationary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8739B-29B1-6F8B-228B-1650294268B6}"/>
              </a:ext>
            </a:extLst>
          </p:cNvPr>
          <p:cNvCxnSpPr>
            <a:cxnSpLocks/>
          </p:cNvCxnSpPr>
          <p:nvPr/>
        </p:nvCxnSpPr>
        <p:spPr>
          <a:xfrm flipH="1">
            <a:off x="4081549" y="2897258"/>
            <a:ext cx="2231787" cy="656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366159-6384-7473-84C4-7FD78BEED5D3}"/>
              </a:ext>
            </a:extLst>
          </p:cNvPr>
          <p:cNvCxnSpPr>
            <a:cxnSpLocks/>
          </p:cNvCxnSpPr>
          <p:nvPr/>
        </p:nvCxnSpPr>
        <p:spPr>
          <a:xfrm flipH="1" flipV="1">
            <a:off x="6005945" y="3553691"/>
            <a:ext cx="307391" cy="183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645AF-BAAD-CB06-24D5-ECDE3416F898}"/>
              </a:ext>
            </a:extLst>
          </p:cNvPr>
          <p:cNvCxnSpPr>
            <a:cxnSpLocks/>
          </p:cNvCxnSpPr>
          <p:nvPr/>
        </p:nvCxnSpPr>
        <p:spPr>
          <a:xfrm flipH="1">
            <a:off x="4081549" y="2067339"/>
            <a:ext cx="2144684" cy="178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647B32-D8C2-1DAA-AA27-97BAAE144B93}"/>
              </a:ext>
            </a:extLst>
          </p:cNvPr>
          <p:cNvCxnSpPr>
            <a:cxnSpLocks/>
          </p:cNvCxnSpPr>
          <p:nvPr/>
        </p:nvCxnSpPr>
        <p:spPr>
          <a:xfrm flipH="1">
            <a:off x="5964383" y="2047195"/>
            <a:ext cx="303412" cy="178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78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26C8E-332A-4F6F-1842-FED9F70B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269D-3B6B-BA6A-9FA3-8EE737D7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1410-A303-CC86-6BFA-760C8BE5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096BBAF-A48B-1A4A-6675-292BF06B52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881CF10-E490-F0BF-CD31-0F714338BE8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567DBD-E1F9-3F71-E6E1-6E6EA19A1399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Seasonal series</a:t>
            </a:r>
          </a:p>
          <a:p>
            <a:r>
              <a:rPr lang="en-US" sz="2000" dirty="0"/>
              <a:t>ADF; cannot reject hypothesis of trend-nonstationary </a:t>
            </a:r>
          </a:p>
          <a:p>
            <a:r>
              <a:rPr lang="en-US" sz="2000" dirty="0"/>
              <a:t>KPSS; cannot reject null hypothesis of trend-stationary </a:t>
            </a:r>
          </a:p>
          <a:p>
            <a:r>
              <a:rPr lang="en-US" sz="2000" dirty="0"/>
              <a:t>An </a:t>
            </a:r>
            <a:r>
              <a:rPr lang="en-US" sz="2000" b="1" dirty="0"/>
              <a:t>incorrect inference</a:t>
            </a:r>
            <a:r>
              <a:rPr lang="en-US" sz="2000" dirty="0"/>
              <a:t>, perhaps result of noise and low power of test!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829E3A-85F4-21E5-F548-8DF8EB639A4A}"/>
              </a:ext>
            </a:extLst>
          </p:cNvPr>
          <p:cNvCxnSpPr>
            <a:cxnSpLocks/>
          </p:cNvCxnSpPr>
          <p:nvPr/>
        </p:nvCxnSpPr>
        <p:spPr>
          <a:xfrm flipH="1">
            <a:off x="4081549" y="2397318"/>
            <a:ext cx="2369127" cy="136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DC12CE-8772-0D18-CB9C-32A8A9D70257}"/>
              </a:ext>
            </a:extLst>
          </p:cNvPr>
          <p:cNvCxnSpPr>
            <a:cxnSpLocks/>
          </p:cNvCxnSpPr>
          <p:nvPr/>
        </p:nvCxnSpPr>
        <p:spPr>
          <a:xfrm flipH="1">
            <a:off x="5964383" y="3217025"/>
            <a:ext cx="673330" cy="540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53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060"/>
            <a:ext cx="8229600" cy="40074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Predictable nonstationary components</a:t>
            </a:r>
          </a:p>
          <a:p>
            <a:pPr lvl="1"/>
            <a:r>
              <a:rPr dirty="0"/>
              <a:t>Trend</a:t>
            </a:r>
          </a:p>
          <a:p>
            <a:pPr lvl="1"/>
            <a:r>
              <a:rPr dirty="0"/>
              <a:t>S</a:t>
            </a:r>
            <a:r>
              <a:rPr lang="en-US" dirty="0"/>
              <a:t>ea</a:t>
            </a:r>
            <a:r>
              <a:rPr dirty="0"/>
              <a:t>sonal components</a:t>
            </a:r>
            <a:endParaRPr lang="en-US" dirty="0"/>
          </a:p>
          <a:p>
            <a:r>
              <a:rPr lang="en-US" dirty="0"/>
              <a:t>Autocorrelation and partial autocorrelation</a:t>
            </a:r>
          </a:p>
          <a:p>
            <a:pPr lvl="1"/>
            <a:r>
              <a:rPr lang="en-US" dirty="0"/>
              <a:t>Measures of serial correlation</a:t>
            </a:r>
          </a:p>
          <a:p>
            <a:pPr lvl="1"/>
            <a:r>
              <a:rPr lang="en-US" dirty="0"/>
              <a:t>Independent of stationarity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properties</a:t>
            </a:r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45793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Modern history of time series analysis started with George </a:t>
            </a:r>
            <a:r>
              <a:rPr dirty="0" err="1"/>
              <a:t>Udny</a:t>
            </a:r>
            <a:r>
              <a:rPr dirty="0"/>
              <a:t> Yule (1927) and Gilbert Walker (1931)</a:t>
            </a:r>
          </a:p>
          <a:p>
            <a:pPr lvl="0"/>
            <a:r>
              <a:rPr dirty="0"/>
              <a:t>Yule worked on sunspot time series</a:t>
            </a:r>
          </a:p>
          <a:p>
            <a:pPr lvl="0"/>
            <a:r>
              <a:rPr dirty="0"/>
              <a:t>Walker was attempting to forecast the tropical monsoon cycle</a:t>
            </a:r>
          </a:p>
          <a:p>
            <a:pPr lvl="0"/>
            <a:r>
              <a:rPr dirty="0"/>
              <a:t>Developed the </a:t>
            </a:r>
            <a:r>
              <a:rPr b="1" dirty="0"/>
              <a:t>autoregressive (AR)</a:t>
            </a:r>
            <a:r>
              <a:rPr dirty="0"/>
              <a:t> model to account for serial correlation of values</a:t>
            </a:r>
          </a:p>
          <a:p>
            <a:pPr lvl="0"/>
            <a:r>
              <a:rPr dirty="0"/>
              <a:t>The AR model is foundation of modern time series models</a:t>
            </a:r>
          </a:p>
        </p:txBody>
      </p:sp>
      <p:pic>
        <p:nvPicPr>
          <p:cNvPr id="4" name="Picture 1" descr="../images/George_Udny_Y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0389" y="1181862"/>
            <a:ext cx="2702098" cy="3333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14506" y="4515429"/>
            <a:ext cx="322949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Yule, time series pioneer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53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Mathematical prodigy, Norbert Weiner, invented filters for stochastic time series processes, starting in the 1920s</a:t>
            </a:r>
          </a:p>
          <a:p>
            <a:pPr lvl="0"/>
            <a:r>
              <a:rPr dirty="0"/>
              <a:t>Weiner’s filter theory is the basis of many time series filter methods</a:t>
            </a:r>
          </a:p>
          <a:p>
            <a:pPr lvl="0"/>
            <a:r>
              <a:rPr dirty="0"/>
              <a:t>Predictive filters for noisy signals; not discussed here</a:t>
            </a:r>
          </a:p>
          <a:p>
            <a:pPr lvl="0"/>
            <a:r>
              <a:rPr dirty="0"/>
              <a:t>Weiner process model for random walks is widely used</a:t>
            </a:r>
          </a:p>
        </p:txBody>
      </p:sp>
      <p:pic>
        <p:nvPicPr>
          <p:cNvPr id="4" name="Picture 1" descr="../images/Norbert_wien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7177" y="859566"/>
            <a:ext cx="2392219" cy="3311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409114" y="4295379"/>
            <a:ext cx="273488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Norbert Weiner: </a:t>
            </a:r>
            <a:endParaRPr lang="en-US" dirty="0"/>
          </a:p>
          <a:p>
            <a:pPr marL="0" lvl="0" indent="0" algn="ctr">
              <a:buNone/>
            </a:pPr>
            <a:r>
              <a:rPr dirty="0"/>
              <a:t>Invented time series filters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38749" cy="339447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 dirty="0"/>
              <a:t>Extended the AR model to include </a:t>
            </a:r>
            <a:r>
              <a:rPr b="1" dirty="0"/>
              <a:t>moving average (MA)</a:t>
            </a:r>
            <a:r>
              <a:rPr dirty="0"/>
              <a:t> terms</a:t>
            </a:r>
          </a:p>
          <a:p>
            <a:pPr lvl="0"/>
            <a:r>
              <a:rPr dirty="0"/>
              <a:t>Included </a:t>
            </a:r>
            <a:r>
              <a:rPr lang="en-US" dirty="0"/>
              <a:t>a</a:t>
            </a:r>
            <a:r>
              <a:rPr dirty="0"/>
              <a:t> </a:t>
            </a:r>
            <a:r>
              <a:rPr b="1" dirty="0"/>
              <a:t>integrative term</a:t>
            </a:r>
            <a:r>
              <a:rPr dirty="0"/>
              <a:t> to create the </a:t>
            </a:r>
            <a:r>
              <a:rPr b="1" dirty="0"/>
              <a:t>ARIMA</a:t>
            </a:r>
            <a:r>
              <a:rPr dirty="0"/>
              <a:t> model</a:t>
            </a:r>
          </a:p>
          <a:p>
            <a:pPr lvl="0"/>
            <a:r>
              <a:rPr dirty="0"/>
              <a:t>The ARIMA model is our focus</a:t>
            </a:r>
          </a:p>
        </p:txBody>
      </p:sp>
      <p:pic>
        <p:nvPicPr>
          <p:cNvPr id="4" name="Picture 1" descr="../images/GeorgeEPBox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5044" y="876992"/>
            <a:ext cx="2188325" cy="3066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35532" y="3852025"/>
            <a:ext cx="198882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EP Box created general time series model</a:t>
            </a:r>
          </a:p>
        </p:txBody>
      </p:sp>
      <p:pic>
        <p:nvPicPr>
          <p:cNvPr id="6" name="Picture 1" descr="../images/BoxJenkin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6458" y="961044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7106458" y="4076700"/>
            <a:ext cx="179647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Seminal time series analysis 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3681</Words>
  <Application>Microsoft Office PowerPoint</Application>
  <PresentationFormat>On-screen Show (16:9)</PresentationFormat>
  <Paragraphs>470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Cambria Math</vt:lpstr>
      <vt:lpstr>Office Theme</vt:lpstr>
      <vt:lpstr>Properties of Time Series</vt:lpstr>
      <vt:lpstr>Why Are Time Series Important?</vt:lpstr>
      <vt:lpstr>Why Are Time Series Useful?</vt:lpstr>
      <vt:lpstr>Why Are Time Series Data Different?</vt:lpstr>
      <vt:lpstr>Why Are Time Series Data Different</vt:lpstr>
      <vt:lpstr>Short History of Time Series Analysis</vt:lpstr>
      <vt:lpstr>Short History of Time Series Analysis</vt:lpstr>
      <vt:lpstr>Short History of Time Series Analysis</vt:lpstr>
      <vt:lpstr>Short History of Time Series Analysis</vt:lpstr>
      <vt:lpstr>21st Century Time Series Analysis</vt:lpstr>
      <vt:lpstr>Software for Time Series Analysis</vt:lpstr>
      <vt:lpstr>Fundamentals of Time Series</vt:lpstr>
      <vt:lpstr>Time Series Representation</vt:lpstr>
      <vt:lpstr>White Noise Series</vt:lpstr>
      <vt:lpstr>White Noise Series</vt:lpstr>
      <vt:lpstr>White Noise Series</vt:lpstr>
      <vt:lpstr>Introduction to Stationary Time Series</vt:lpstr>
      <vt:lpstr>Stationary Time Series</vt:lpstr>
      <vt:lpstr>Autocorrelation Properties of White Noise Series</vt:lpstr>
      <vt:lpstr>Autocorrelation Properties of White Noise Series</vt:lpstr>
      <vt:lpstr>Autocorrelation Properties of White Noise Series</vt:lpstr>
      <vt:lpstr>Autocorrelation Properties of White Noise Series</vt:lpstr>
      <vt:lpstr>Hypothesis Test of Autocorrelation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Time Series With Trend</vt:lpstr>
      <vt:lpstr>Time Series With Trend</vt:lpstr>
      <vt:lpstr>Time Series With Trend</vt:lpstr>
      <vt:lpstr>Time Series With Trend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Decomposition</vt:lpstr>
      <vt:lpstr>Time Series Decomposition</vt:lpstr>
      <vt:lpstr>Time Series Decomposition</vt:lpstr>
      <vt:lpstr>Time Series Decomposition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cp:lastModifiedBy>Stephen Elston</cp:lastModifiedBy>
  <cp:revision>132</cp:revision>
  <dcterms:created xsi:type="dcterms:W3CDTF">2024-08-16T02:36:24Z</dcterms:created>
  <dcterms:modified xsi:type="dcterms:W3CDTF">2024-11-06T02:09:45Z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