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smodels.org/dev/examples/notebooks/generated/statespace_seasonal.html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smodels.org/dev/examples/notebooks/generated/statespace_sarimax_stata.html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Exponential_smoothing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statsmodels.org/stable/examples/notebooks/generated/exponential_smoothing.html" TargetMode="External" /><Relationship Id="rId3" Type="http://schemas.openxmlformats.org/officeDocument/2006/relationships/image" Target="../media/image8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texts.com/fpp2/" TargetMode="External" /><Relationship Id="rId3" Type="http://schemas.openxmlformats.org/officeDocument/2006/relationships/hyperlink" Target="https://robjhyndman.com/hyndsight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Forecasting with Time 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11/20/2023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understand the AR model?</a:t>
                </a:r>
              </a:p>
              <a:p>
                <a:pPr lvl="0"/>
                <a:r>
                  <a:rPr/>
                  <a:t>Consider an AR(2) model</a:t>
                </a:r>
                <a:br/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weighted sum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previous values plus an error term</a:t>
                </a:r>
              </a:p>
            </p:txBody>
          </p:sp>
        </mc:Choice>
      </mc:AlternateContent>
      <p:pic>
        <p:nvPicPr>
          <p:cNvPr descr="../images/AR_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Illustration of the AR(2) model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understand the AR model?</a:t>
                </a:r>
              </a:p>
              <a:p>
                <a:pPr lvl="0"/>
                <a:r>
                  <a:rPr/>
                  <a:t>Model matrix of AR(2)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 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AR model is a </a:t>
                </a:r>
                <a:r>
                  <a:rPr b="1"/>
                  <a:t>linear model!</a:t>
                </a:r>
              </a:p>
              <a:p>
                <a:pPr lvl="0"/>
                <a:r>
                  <a:rPr/>
                  <a:t>For coefficient vector, </a:t>
                </a:r>
                <a14:m>
                  <m:oMath xmlns:m="http://schemas.openxmlformats.org/officeDocument/2006/math">
                    <m:r>
                      <m:t>Φ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solve linear system: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Φ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rewrite the AR(1) model in terms of exceptions: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The AR model is unstable for the roots of the polynomial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ϕ</m:t>
                    </m:r>
                  </m:oMath>
                </a14:m>
                <a:br/>
              </a:p>
              <a:p>
                <a:pPr lvl="0"/>
                <a:r>
                  <a:rPr/>
                  <a:t>Is a stable AR process if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br/>
              </a:p>
              <a:p>
                <a:pPr lvl="0"/>
                <a:r>
                  <a:rPr/>
                  <a:t>Violation of this condition leads to an unstable model!</a:t>
                </a:r>
                <a:br/>
              </a:p>
              <a:p>
                <a:pPr lvl="0"/>
                <a:r>
                  <a:rPr/>
                  <a:t>AR(1) model with unit root is a random walk with the </a:t>
                </a:r>
                <a14:m>
                  <m:oMath xmlns:m="http://schemas.openxmlformats.org/officeDocument/2006/math"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t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 of AR(2) time series with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1.0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0.75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0.25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/>
                <a:r>
                  <a:rPr/>
                  <a:t>Time series looks a bit random</a:t>
                </a:r>
                <a:br/>
              </a:p>
              <a:p>
                <a:pPr lvl="0"/>
                <a:r>
                  <a:rPr/>
                  <a:t>But, notice the statistical properties; ACF, PACF</a:t>
                </a:r>
                <a:br/>
              </a:p>
              <a:p>
                <a:pPr lvl="0"/>
                <a:r>
                  <a:rPr/>
                  <a:t>PACF has 2 non-zero lag values, so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Is the time series stationary? True
## Is the time series invertable? True</a:t>
                </a:r>
              </a:p>
            </p:txBody>
          </p:sp>
        </mc:Choice>
      </mc:AlternateContent>
      <p:pic>
        <p:nvPicPr>
          <p:cNvPr descr="12_IntroductionToTimeSeriesForecasting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 model summary for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0.75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0.25</m:t>
                        </m:r>
                      </m:e>
                    </m:d>
                  </m:oMath>
                </a14:m>
                <a:r>
                  <a:rPr/>
                  <a:t> model:</a:t>
                </a:r>
              </a:p>
              <a:p>
                <a:pPr lvl="0"/>
                <a:r>
                  <a:rPr/>
                  <a:t>Both AR coefficients are statistically significant</a:t>
                </a:r>
                <a:br/>
              </a:p>
              <a:p>
                <a:pPr lvl="0"/>
                <a:r>
                  <a:rPr/>
                  <a:t>Variance term is statistically significant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ARIMA(2, 0, 0)   Log Likelihood                -152.398
## Date:                Sat, 17 Aug 2024   AIC                            312.795
## Time:                        07:38:13   BIC                            323.945
## Sample:                    01-31-2005   HQIC                           317.323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-0.0299      0.035     -0.862      0.389      -0.098       0.038
## ar.L1         -0.8445      0.079    -10.688      0.000      -0.999      -0.690
## ar.L2         -0.4922      0.091     -5.419      0.000      -0.670      -0.314
## sigma2         0.7366      0.105      7.021      0.000       0.531       0.942
## ===================================================================================
## Ljung-Box (L1) (Q):                   0.00   Jarque-Bera (JB):                 0.32
## Prob(Q):                              0.98   Prob(JB):                         0.85
## Heteroskedasticity (H):               0.69   Skew:                            -0.06
## Prob(H) (two-sided):                  0.24   Kurtosis:                         2.77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moving average</a:t>
                </a:r>
                <a:r>
                  <a:rPr/>
                  <a:t> model of order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, uses the last q error terms or shocks: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An MA process has the following properties:</a:t>
                </a:r>
              </a:p>
              <a:p>
                <a:pPr lvl="1"/>
                <a:r>
                  <a:rPr/>
                  <a:t>For autocorrelation, </a:t>
                </a:r>
                <a14:m>
                  <m:oMath xmlns:m="http://schemas.openxmlformats.org/officeDocument/2006/math"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always</a:t>
                </a:r>
                <a:br/>
              </a:p>
              <a:p>
                <a:pPr lvl="1"/>
                <a:r>
                  <a:rPr/>
                  <a:t>Number of </a:t>
                </a:r>
                <a14:m>
                  <m:oMath xmlns:m="http://schemas.openxmlformats.org/officeDocument/2006/math"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q</m:t>
                    </m:r>
                  </m:oMath>
                </a14:m>
                <a:br/>
              </a:p>
              <a:p>
                <a:pPr lvl="1"/>
                <a:r>
                  <a:rPr/>
                  <a:t>Shocks die off quickly in MA processes</a:t>
                </a:r>
                <a:br/>
              </a:p>
              <a:p>
                <a:pPr lvl="0"/>
                <a:r>
                  <a:rPr/>
                  <a:t>MA model assumes stationary time series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moving average</a:t>
                </a:r>
                <a:r>
                  <a:rPr/>
                  <a:t> model of order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, uses the last q error terms or shocks: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⋯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understand the MA model?</a:t>
                </a:r>
              </a:p>
              <a:p>
                <a:pPr lvl="0"/>
                <a:r>
                  <a:rPr/>
                  <a:t>Model matrix of MA(2)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 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 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MA model is a </a:t>
                </a:r>
                <a:r>
                  <a:rPr b="1"/>
                  <a:t>nonlinear model!</a:t>
                </a:r>
                <a:r>
                  <a:rPr/>
                  <a:t>; must compute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at each time step</a:t>
                </a:r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q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s are </a:t>
                </a:r>
                <a:r>
                  <a:rPr b="1"/>
                  <a:t>unobservable</a:t>
                </a:r>
                <a:r>
                  <a:rPr/>
                  <a:t>!</a:t>
                </a:r>
              </a:p>
              <a:p>
                <a:pPr lvl="0"/>
                <a:r>
                  <a:rPr/>
                  <a:t>So, fitting requires </a:t>
                </a:r>
                <a:r>
                  <a:rPr b="1"/>
                  <a:t>nonlinear iteratively rewieighted least squares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 of an MA(1) model with coefficients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0.75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time series looks fairly random</a:t>
                </a:r>
                <a:br/>
              </a:p>
              <a:p>
                <a:pPr lvl="0"/>
                <a:r>
                  <a:rPr/>
                  <a:t>The ACF has 1 statistically significant nonzero lag value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Is the time series stationary? True
## Is the time series invertable? True</a:t>
                </a:r>
              </a:p>
            </p:txBody>
          </p:sp>
        </mc:Choice>
      </mc:AlternateContent>
      <p:pic>
        <p:nvPicPr>
          <p:cNvPr descr="12_IntroductionToTimeSeriesForecasting_files/figure-pptx/unnamed-chunk-3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 model summary for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0.75</m:t>
                        </m:r>
                      </m:e>
                    </m:d>
                  </m:oMath>
                </a14:m>
                <a:r>
                  <a:rPr/>
                  <a:t> model:</a:t>
                </a:r>
              </a:p>
              <a:p>
                <a:pPr lvl="0"/>
                <a:r>
                  <a:rPr/>
                  <a:t>The MA coefficient is statistically significant</a:t>
                </a:r>
                <a:br/>
              </a:p>
              <a:p>
                <a:pPr lvl="0"/>
                <a:r>
                  <a:rPr/>
                  <a:t>Notice that true value is within the confidence interval</a:t>
                </a:r>
              </a:p>
              <a:p>
                <a:pPr lvl="0"/>
                <a:r>
                  <a:rPr/>
                  <a:t>Confidence interval is wide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ARIMA(0, 0, 1)   Log Likelihood                -162.751
## Date:                Sat, 17 Aug 2024   AIC                            331.502
## Time:                        07:38:14   BIC                            339.864
## Sample:                    01-31-2005   HQIC                           334.898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 0.0214      0.015      1.395      0.163      -0.009       0.051
## ma.L1         -0.8303      0.049    -17.024      0.000      -0.926      -0.735
## sigma2         0.8736      0.126      6.936      0.000       0.627       1.120
## ===================================================================================
## Ljung-Box (L1) (Q):                   0.11   Jarque-Bera (JB):                 1.59
## Prob(Q):                              0.74   Prob(JB):                         0.45
## Heteroskedasticity (H):               1.12   Skew:                             0.21
## Prob(H) (two-sided):                  0.71   Kurtosis:                         2.63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often time-ordered</a:t>
            </a:r>
          </a:p>
          <a:p>
            <a:pPr lvl="0"/>
            <a:r>
              <a:rPr/>
              <a:t>Estimates 30% of data science problems include time series data</a:t>
            </a:r>
          </a:p>
          <a:p>
            <a:pPr lvl="0"/>
            <a:r>
              <a:rPr/>
              <a:t>Must use specific time series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Autoregressive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combine AR and MA terms to create the </a:t>
                </a:r>
                <a:r>
                  <a:rPr b="1"/>
                  <a:t>autoregressive moving average (ARMA)</a:t>
                </a:r>
                <a:r>
                  <a:rPr/>
                  <a:t> model of order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⋯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Fit ARMA model by solving a nonlinear equatioin: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⋯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Can write as polynomial equation in terms of coefficient vectors </a:t>
                </a:r>
                <a14:m>
                  <m:oMath xmlns:m="http://schemas.openxmlformats.org/officeDocument/2006/math">
                    <m:r>
                      <m:t>Φ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⋯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Φ</m:t>
                          </m:r>
                        </m:e>
                      </m:d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/>
                <a:r>
                  <a:rPr/>
                  <a:t>ARMA model assumes stationary time series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integrative model addresses certain non-stationary components of a time series</a:t>
            </a:r>
          </a:p>
          <a:p>
            <a:pPr lvl="0"/>
            <a:r>
              <a:rPr/>
              <a:t>Random walks</a:t>
            </a:r>
            <a:br/>
          </a:p>
          <a:p>
            <a:pPr lvl="0"/>
            <a:r>
              <a:rPr/>
              <a:t>Trends</a:t>
            </a:r>
            <a:br/>
          </a:p>
          <a:p>
            <a:pPr lvl="0"/>
            <a:r>
              <a:rPr/>
              <a:t>Based on difference operator</a:t>
            </a:r>
          </a:p>
          <a:p>
            <a:pPr lvl="1"/>
            <a:r>
              <a:rPr/>
              <a:t>Typically first order difference</a:t>
            </a:r>
            <a:br/>
          </a:p>
          <a:p>
            <a:pPr lvl="1"/>
            <a:r>
              <a:rPr/>
              <a:t>Seasonal and non-seasonal differences</a:t>
            </a:r>
            <a:br/>
          </a:p>
          <a:p>
            <a:pPr lvl="1"/>
            <a:r>
              <a:rPr/>
              <a:t>Is deterministic, no model coefficient to estimate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autoregressive integrative moving average (ARIMA)</a:t>
            </a:r>
            <a:r>
              <a:rPr/>
              <a:t> model includes AR, integrative and MA terms</a:t>
            </a:r>
          </a:p>
          <a:p>
            <a:pPr lvl="0"/>
            <a:r>
              <a:rPr/>
              <a:t>The order of an ARIMA is specified as (p,d,q)</a:t>
            </a:r>
          </a:p>
          <a:p>
            <a:pPr lvl="1"/>
            <a:r>
              <a:rPr/>
              <a:t>p is the AR order</a:t>
            </a:r>
            <a:br/>
          </a:p>
          <a:p>
            <a:pPr lvl="1"/>
            <a:r>
              <a:rPr/>
              <a:t>d is the order of differencing</a:t>
            </a:r>
            <a:br/>
          </a:p>
          <a:p>
            <a:pPr lvl="1"/>
            <a:r>
              <a:rPr/>
              <a:t>q is the MA order</a:t>
            </a:r>
            <a:br/>
          </a:p>
          <a:p>
            <a:pPr lvl="0"/>
            <a:r>
              <a:rPr/>
              <a:t>The integrative term helps transforms trend and random walks to stationary process</a:t>
            </a:r>
            <a:br/>
          </a:p>
          <a:p>
            <a:pPr lvl="0"/>
            <a:r>
              <a:rPr/>
              <a:t>Does not account for seasonal effect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autoregressive integrative moving average (ARIMA)</a:t>
                </a:r>
                <a:r>
                  <a:rPr/>
                  <a:t> model includes AR, integrative and MA terms</a:t>
                </a:r>
              </a:p>
              <a:p>
                <a:pPr lvl="0"/>
                <a:r>
                  <a:rPr/>
                  <a:t>Formulate an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model</a:t>
                </a:r>
                <a:br/>
              </a:p>
              <a:p>
                <a:pPr lvl="0"/>
                <a:r>
                  <a:rPr/>
                  <a:t>Start with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R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Take the first difference of the observations,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to find the formulation of the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model.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Applied same algebra to finding polynomial formulations for higher order ARIMA models.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possible seasonal models</a:t>
            </a:r>
          </a:p>
          <a:p>
            <a:pPr lvl="0"/>
            <a:r>
              <a:rPr/>
              <a:t>Seasonal effects can be periodic or single event (e.g. holiday, game day, etc.)</a:t>
            </a:r>
            <a:br/>
          </a:p>
          <a:p>
            <a:pPr lvl="0"/>
            <a:r>
              <a:rPr/>
              <a:t>Linear regression model to find effect for each time step in period</a:t>
            </a:r>
            <a:br/>
          </a:p>
          <a:p>
            <a:pPr lvl="0"/>
            <a:r>
              <a:rPr/>
              <a:t>STL decomposition</a:t>
            </a:r>
            <a:br/>
          </a:p>
          <a:p>
            <a:pPr lvl="0"/>
            <a:r>
              <a:rPr/>
              <a:t>Fourier decomposition</a:t>
            </a:r>
          </a:p>
          <a:p>
            <a:pPr lvl="1"/>
            <a:r>
              <a:rPr/>
              <a:t>Flexible</a:t>
            </a:r>
            <a:br/>
          </a:p>
          <a:p>
            <a:pPr lvl="1"/>
            <a:r>
              <a:rPr/>
              <a:t>Accommodates multiple periods of seasonality</a:t>
            </a:r>
            <a:br/>
          </a:p>
          <a:p>
            <a:pPr lvl="1"/>
            <a:r>
              <a:rPr/>
              <a:t>Used by PROFIT model, </a:t>
            </a:r>
            <a:r>
              <a:rPr>
                <a:hlinkClick r:id="rId2"/>
              </a:rPr>
              <a:t>Statsmodels</a:t>
            </a:r>
            <a:r>
              <a:rPr/>
              <a:t> and others</a:t>
            </a:r>
          </a:p>
          <a:p>
            <a:pPr lvl="0"/>
            <a:r>
              <a:rPr/>
              <a:t>SARIMAX, the S term</a:t>
            </a:r>
            <a:br/>
          </a:p>
          <a:p>
            <a:pPr lvl="0"/>
            <a:r>
              <a:rPr/>
              <a:t>Each model requires:</a:t>
            </a:r>
          </a:p>
          <a:p>
            <a:pPr lvl="1"/>
            <a:r>
              <a:rPr/>
              <a:t>Known period of the cycle or time of seasonal event</a:t>
            </a:r>
            <a:br/>
          </a:p>
          <a:p>
            <a:pPr lvl="1"/>
            <a:r>
              <a:rPr/>
              <a:t>Additive or logarithmic transformation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SARIMAX model adds seasonal and exogenous terms</a:t>
            </a:r>
          </a:p>
          <a:p>
            <a:pPr lvl="0"/>
            <a:r>
              <a:rPr/>
              <a:t>ARIMA terms are same, (p,d,q)</a:t>
            </a:r>
            <a:br/>
          </a:p>
          <a:p>
            <a:pPr lvl="0"/>
            <a:r>
              <a:rPr/>
              <a:t>Seasonal terms:</a:t>
            </a:r>
          </a:p>
          <a:p>
            <a:pPr lvl="1"/>
            <a:r>
              <a:rPr/>
              <a:t>ARIMA seasonal model, order (P,D,Q,S)</a:t>
            </a:r>
            <a:br/>
          </a:p>
          <a:p>
            <a:pPr lvl="1"/>
            <a:r>
              <a:rPr/>
              <a:t>Must specify period, S, seasonal difference order, D</a:t>
            </a:r>
          </a:p>
          <a:p>
            <a:pPr lvl="0"/>
            <a:r>
              <a:rPr/>
              <a:t>Order of SARIMAX model is specified as (p,d,q)(P,D,Q,S)</a:t>
            </a:r>
            <a:br/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Statsmodels State Space User Guide</a:t>
            </a:r>
            <a:r>
              <a:rPr/>
              <a:t> for more details and examples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SARIMA model can be formulated as an additive or a multiplicative model of the components of a non-seasonal ARIMA model and the seasonal ARIMA model</a:t>
                </a:r>
              </a:p>
              <a:p>
                <a:pPr lvl="0"/>
                <a:r>
                  <a:rPr/>
                  <a:t>Additive model can be expressed: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q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S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:r>
                  <a:rPr/>
                  <a:t>Multiplicative model can be expressed: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q</m:t>
                            </m:r>
                          </m:e>
                        </m:d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S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:r>
                  <a:rPr/>
                  <a:t>Example, a multiplicative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</m:e>
                    </m:d>
                  </m:oMath>
                </a14:m>
                <a:r>
                  <a:rPr/>
                  <a:t>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ϕ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Φ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S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S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Continue same algebra to find the polynomial of any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</m:e>
                    </m:d>
                  </m:oMath>
                </a14:m>
                <a:r>
                  <a:rPr/>
                  <a:t> order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SARIMAX model (with no exogenous variables) is formulated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ϕ</m:t>
                              </m:r>
                            </m:e>
                          </m:acc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Y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p>
                        </m:e>
                      </m:d>
                      <m:sSup>
                        <m:e>
                          <m:r>
                            <m:rPr>
                              <m:sty m:val="p"/>
                            </m:rPr>
                            <m:t>∇</m:t>
                          </m:r>
                        </m:e>
                        <m:sup>
                          <m:r>
                            <m:t>d</m:t>
                          </m:r>
                        </m:sup>
                      </m:sSup>
                      <m:sSup>
                        <m:e>
                          <m:r>
                            <m:rPr>
                              <m:sty m:val="p"/>
                            </m:rPr>
                            <m:t>∇</m:t>
                          </m:r>
                        </m:e>
                        <m:sup>
                          <m:r>
                            <m:t>D</m:t>
                          </m:r>
                        </m:sup>
                      </m:sSup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Q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Y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ϕ</m:t>
                            </m:r>
                          </m:e>
                        </m:acc>
                      </m:e>
                      <m:sub>
                        <m:r>
                          <m:t>P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*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are the AR polynomials non-seasonal and seasonal terms</a:t>
                </a:r>
                <a:br/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q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Q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*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are the MA polynomials non-seasonal and seasonal terms</a:t>
                </a:r>
                <a:br/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p"/>
                          </m:rPr>
                          <m:t>∇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p"/>
                          </m:rPr>
                          <m:t>∇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are the non-seasonal and seasonal differencing operators</a:t>
                </a:r>
                <a:br/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trend term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SARIMAX model can include exogenous variables,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leading to a new system of equations”:</a:t>
                </a:r>
              </a:p>
              <a:p>
                <a:pPr lvl="0" indent="0" marL="0">
                  <a:buNone/>
                </a:pPr>
                <a:r>
                  <a:rPr/>
                  <a:t>$$
y_t = \beta_t x_t + \mu_t \\
\phi_p(Y) \tilde{\phi}_P(Y^*) \nabla^d \nabla^D \mu_t =  A(t) + \theta_p(Y) \tilde{\theta}_P(Y^*)
$$</a:t>
                </a:r>
              </a:p>
              <a:p>
                <a:pPr lvl="0"/>
                <a:r>
                  <a:rPr/>
                  <a:t>Time series model for latent variable,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br/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acts as the intercept term for the regression model for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br/>
              </a:p>
              <a:p>
                <a:pPr lvl="0"/>
                <a:r>
                  <a:rPr/>
                  <a:t>The coefficient vector,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, contains the </a:t>
                </a:r>
                <a:r>
                  <a:rPr b="1"/>
                  <a:t>effect sizes</a:t>
                </a:r>
                <a:r>
                  <a:rPr/>
                  <a:t> for the exogenous variables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time steps in the future</a:t>
                </a:r>
              </a:p>
              <a:p>
                <a:pPr lvl="0"/>
                <a:r>
                  <a:rPr/>
                  <a:t>Use the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Example, compute a forecast for a stationary time series with an ARIMA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 model</a:t>
                </a:r>
                <a:br/>
              </a:p>
              <a:p>
                <a:pPr lvl="0"/>
                <a:r>
                  <a:rPr/>
                  <a:t>Recursively apply a one step ahead forecast</a:t>
                </a:r>
              </a:p>
              <a:p>
                <a:pPr lvl="0"/>
                <a:r>
                  <a:rPr/>
                  <a:t>For the forecasted value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we have no estimated error: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H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H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H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“It’s tough to make predictions, especially about the future!”</a:t>
            </a:r>
          </a:p>
          <a:p>
            <a:pPr lvl="0" indent="0" marL="0">
              <a:buNone/>
            </a:pPr>
            <a:r>
              <a:rPr/>
              <a:t>Karl Kristian Steincke, Danish politician, ca 1937</a:t>
            </a:r>
          </a:p>
          <a:p>
            <a:pPr lvl="0"/>
            <a:r>
              <a:rPr b="1"/>
              <a:t>Demand forecasting:</a:t>
            </a:r>
            <a:r>
              <a:rPr/>
              <a:t> Electricity production, Internet bandwidth, Traffic management, Inventory management, sales forecasting</a:t>
            </a:r>
            <a:br/>
          </a:p>
          <a:p>
            <a:pPr lvl="0"/>
            <a:r>
              <a:rPr b="1"/>
              <a:t>Medicine:</a:t>
            </a:r>
            <a:r>
              <a:rPr/>
              <a:t> Time dependent treatment effects, EKG, EEG</a:t>
            </a:r>
            <a:br/>
          </a:p>
          <a:p>
            <a:pPr lvl="0"/>
            <a:r>
              <a:rPr b="1"/>
              <a:t>Engineering and Science:</a:t>
            </a:r>
            <a:r>
              <a:rPr/>
              <a:t> Signal analysis, Analysis of physical processes</a:t>
            </a:r>
            <a:br/>
          </a:p>
          <a:p>
            <a:pPr lvl="0"/>
            <a:r>
              <a:rPr b="1"/>
              <a:t>Capital markets and economics:</a:t>
            </a:r>
            <a:r>
              <a:rPr/>
              <a:t> Seasonal unemployment, Price/return series, Risk analysis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time steps in the future</a:t>
                </a:r>
              </a:p>
              <a:p>
                <a:pPr lvl="0"/>
                <a:r>
                  <a:rPr/>
                  <a:t>Example, make a forecast with an ARIMA(2,1,1)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Model the one step ahead forecast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Two step ahead forecast is computed using a recursive relationship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Two step ahead forecast is computed using a recursive relationship</a:t>
                </a:r>
              </a:p>
              <a:p>
                <a:pPr lvl="0"/>
                <a:r>
                  <a:rPr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/>
                  <a:t>Replace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the last known residual as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Take recursion one more step, set error terms,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Continue this recursion for as many time steps as desired</a:t>
                </a:r>
              </a:p>
              <a:p>
                <a:pPr lvl="0"/>
                <a:r>
                  <a:rPr/>
                  <a:t>Same algebra used to work out the forecasting axolynomial of higher order ARIMA model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evaluate time series models?</a:t>
                </a:r>
              </a:p>
              <a:p>
                <a:pPr lvl="0"/>
                <a:r>
                  <a:rPr b="1"/>
                  <a:t>Confidence intervals</a:t>
                </a:r>
              </a:p>
              <a:p>
                <a:pPr lvl="1"/>
                <a:r>
                  <a:rPr/>
                  <a:t>Fit to observations</a:t>
                </a:r>
                <a:br/>
              </a:p>
              <a:p>
                <a:pPr lvl="1"/>
                <a:r>
                  <a:rPr/>
                  <a:t>Forecasts</a:t>
                </a:r>
                <a:br/>
              </a:p>
              <a:p>
                <a:pPr lvl="0"/>
                <a:r>
                  <a:rPr/>
                  <a:t>RMSE; compare forecast to actual values</a:t>
                </a:r>
              </a:p>
              <a:p>
                <a:pPr lvl="1"/>
                <a:r>
                  <a:rPr/>
                  <a:t>Fit to observations</a:t>
                </a:r>
                <a:br/>
              </a:p>
              <a:p>
                <a:pPr lvl="1"/>
                <a:r>
                  <a:rPr/>
                  <a:t>Forecasts</a:t>
                </a:r>
                <a:br/>
              </a:p>
              <a:p>
                <a:pPr lvl="0"/>
                <a:r>
                  <a:rPr/>
                  <a:t>Could use log-likelihood;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θ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 </m:t>
                    </m:r>
                    <m:r>
                      <m:t>p</m:t>
                    </m:r>
                    <m:r>
                      <m:t>a</m:t>
                    </m:r>
                    <m:r>
                      <m:t>r</m:t>
                    </m:r>
                    <m:r>
                      <m:t>a</m:t>
                    </m:r>
                    <m:r>
                      <m:t>m</m:t>
                    </m:r>
                    <m:r>
                      <m:t>e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s</m:t>
                    </m:r>
                  </m:oMath>
                </a14:m>
                <a:br/>
              </a:p>
              <a:p>
                <a:pPr lvl="1"/>
                <a:r>
                  <a:rPr/>
                  <a:t>Use </a:t>
                </a:r>
                <a:r>
                  <a:rPr b="1"/>
                  <a:t>score function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t> 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i</m:t>
                        </m:r>
                        <m:r>
                          <m:t>k</m:t>
                        </m:r>
                        <m:r>
                          <m:t>e</m:t>
                        </m:r>
                        <m:r>
                          <m:t>l</m:t>
                        </m:r>
                        <m:r>
                          <m:t>i</m:t>
                        </m:r>
                        <m:r>
                          <m:t>h</m:t>
                        </m:r>
                        <m:r>
                          <m:t>o</m:t>
                        </m:r>
                        <m:r>
                          <m:t>o</m:t>
                        </m:r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t> 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θ</m:t>
                            </m:r>
                          </m:e>
                        </m:d>
                      </m:e>
                    </m:d>
                  </m:oMath>
                </a14:m>
                <a:br/>
              </a:p>
              <a:p>
                <a:pPr lvl="1"/>
                <a:r>
                  <a:rPr/>
                  <a:t>But, score decreases with model complexity</a:t>
                </a:r>
                <a:br/>
              </a:p>
              <a:p>
                <a:pPr lvl="0"/>
                <a:r>
                  <a:rPr/>
                  <a:t>Need to adjust for number of model parameters</a:t>
                </a:r>
              </a:p>
              <a:p>
                <a:pPr lvl="1"/>
                <a:r>
                  <a:rPr/>
                  <a:t>We always prefer simpler models; fewer parameters to learn</a:t>
                </a:r>
                <a:br/>
              </a:p>
              <a:p>
                <a:pPr lvl="1"/>
                <a:r>
                  <a:rPr b="1"/>
                  <a:t>Akaki Information Criteria (AIC)</a:t>
                </a:r>
                <a:br/>
              </a:p>
              <a:p>
                <a:pPr lvl="1"/>
                <a:r>
                  <a:rPr b="1"/>
                  <a:t>Bayes Information Criteria (BIC)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When presented with any forecast, the first question should be ‘what are the errors’?</a:t>
                </a:r>
              </a:p>
              <a:p>
                <a:pPr lvl="0"/>
                <a:r>
                  <a:rPr/>
                  <a:t>Forecast are a </a:t>
                </a:r>
                <a:r>
                  <a:rPr b="1"/>
                  <a:t>extrapolations</a:t>
                </a:r>
                <a:r>
                  <a:rPr/>
                  <a:t> of the model into the future</a:t>
                </a:r>
              </a:p>
              <a:p>
                <a:pPr lvl="0"/>
                <a:r>
                  <a:rPr/>
                  <a:t>Cannot use the residuals,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Errors themselves must reflect the uncertainty beyond the range of available observations</a:t>
                </a:r>
              </a:p>
              <a:p>
                <a:pPr lvl="0"/>
                <a:r>
                  <a:rPr/>
                  <a:t>The forecast is a </a:t>
                </a:r>
                <a:r>
                  <a:rPr b="1"/>
                  <a:t>point estimate</a:t>
                </a:r>
                <a:r>
                  <a:rPr/>
                  <a:t>, which has a </a:t>
                </a:r>
                <a:r>
                  <a:rPr b="1"/>
                  <a:t>confidence interval</a:t>
                </a:r>
                <a:r>
                  <a:rPr/>
                  <a:t>. There are several ways which are commoinly used to compute confidence intervals: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which are commonly used to compute confidence intervals:</a:t>
            </a:r>
          </a:p>
          <a:p>
            <a:pPr lvl="0"/>
            <a:r>
              <a:rPr b="1"/>
              <a:t>Theoretical sampling distribution:</a:t>
            </a:r>
          </a:p>
          <a:p>
            <a:pPr lvl="1"/>
            <a:r>
              <a:rPr/>
              <a:t>Compute confidence intervals from a theoretical sampling distribution</a:t>
            </a:r>
            <a:br/>
          </a:p>
          <a:p>
            <a:pPr lvl="1"/>
            <a:r>
              <a:rPr/>
              <a:t>Deriving a suitable distribution can be difficult</a:t>
            </a:r>
            <a:br/>
          </a:p>
          <a:p>
            <a:pPr lvl="1"/>
            <a:r>
              <a:rPr/>
              <a:t>Actual sampling distribution is invariably different</a:t>
            </a:r>
          </a:p>
          <a:p>
            <a:pPr lvl="0"/>
            <a:r>
              <a:rPr b="1"/>
              <a:t>Bootstrap resampling:</a:t>
            </a:r>
          </a:p>
          <a:p>
            <a:pPr lvl="1"/>
            <a:r>
              <a:rPr/>
              <a:t>Use bootstrap resampling to compute a non-parametric sampling distribution</a:t>
            </a:r>
            <a:br/>
          </a:p>
          <a:p>
            <a:pPr lvl="1"/>
            <a:r>
              <a:rPr/>
              <a:t>Bootstrap resampling of time series requires specific sampling methods</a:t>
            </a:r>
            <a:br/>
          </a:p>
          <a:p>
            <a:pPr lvl="1"/>
            <a:r>
              <a:rPr/>
              <a:t>Confidence intervals are computed from emperical sampling distribution</a:t>
            </a:r>
          </a:p>
          <a:p>
            <a:pPr lvl="0"/>
            <a:r>
              <a:rPr b="1"/>
              <a:t>Back-testing:</a:t>
            </a:r>
          </a:p>
          <a:p>
            <a:pPr lvl="1"/>
            <a:r>
              <a:rPr/>
              <a:t>Time series model is trained on a training portion of the data</a:t>
            </a:r>
            <a:br/>
          </a:p>
          <a:p>
            <a:pPr lvl="1"/>
            <a:r>
              <a:rPr/>
              <a:t>Forecasts are made some time steps ahead, and errors calculated</a:t>
            </a:r>
            <a:br/>
          </a:p>
          <a:p>
            <a:pPr lvl="1"/>
            <a:r>
              <a:rPr/>
              <a:t>Move the training and forecast windows</a:t>
            </a:r>
            <a:br/>
          </a:p>
          <a:p>
            <a:pPr lvl="1"/>
            <a:r>
              <a:rPr/>
              <a:t>Sampling distribution and the confidence intervals are computed</a:t>
            </a:r>
            <a:br/>
          </a:p>
          <a:p>
            <a:pPr lvl="1"/>
            <a:r>
              <a:rPr/>
              <a:t>Compute RMSE, MAE, etc. from the back test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Akaki Information criteria, AIC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m:t>2</m:t>
                    </m:r>
                    <m:r>
                      <m:t> </m:t>
                    </m:r>
                    <m:r>
                      <m:t>k</m:t>
                    </m:r>
                  </m:oMath>
                </a14:m>
                <a:br/>
              </a:p>
              <a:p>
                <a:pPr lvl="0"/>
                <a:r>
                  <a:rPr/>
                  <a:t>Model with lowest AIC is best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Bayes Information criteria, BIC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br/>
              </a:p>
              <a:p>
                <a:pPr lvl="0"/>
                <a:r>
                  <a:rPr/>
                  <a:t>BIC adjusts for number of samples used to learn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model parameters</a:t>
                </a:r>
                <a:br/>
              </a:p>
              <a:p>
                <a:pPr lvl="0"/>
                <a:r>
                  <a:rPr/>
                  <a:t>Model with lowest BIC is best</a:t>
                </a:r>
                <a:br/>
              </a:p>
              <a:p>
                <a:pPr lvl="0"/>
                <a:r>
                  <a:rPr/>
                  <a:t>BIC is often preferred to AIC for time series models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Can compare and select models using BIC or AIC</a:t>
                </a:r>
              </a:p>
              <a:p>
                <a:pPr lvl="0"/>
                <a:r>
                  <a:rPr/>
                  <a:t>Backwards step-wise model selection</a:t>
                </a:r>
              </a:p>
              <a:p>
                <a:pPr lvl="1" indent="-342900" marL="685800">
                  <a:buAutoNum type="arabicPeriod"/>
                </a:pPr>
                <a:r>
                  <a:rPr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</m:e>
                    </m:d>
                  </m:oMath>
                </a14:m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Fit (learn) the model parameters</a:t>
                </a:r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compute the BIC, and if reduced consider this a better model</a:t>
                </a:r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Reduce the order of one of the model components</a:t>
                </a:r>
                <a:br/>
              </a:p>
              <a:p>
                <a:pPr lvl="1" indent="-342900" marL="685800">
                  <a:buAutoNum type="arabicPeriod"/>
                </a:pPr>
                <a:r>
                  <a:rPr/>
                  <a:t>Repeat steps 2, 3 and 4 until no further improvement</a:t>
                </a:r>
                <a:br/>
              </a:p>
              <a:p>
                <a:pPr lvl="0"/>
                <a:r>
                  <a:rPr/>
                  <a:t>Tips for comparing models:</a:t>
                </a:r>
              </a:p>
              <a:p>
                <a:pPr lvl="1"/>
                <a:r>
                  <a:rPr/>
                  <a:t>BIC and AIC are approximations; small changes (3rd or 4th decimal) are not important</a:t>
                </a:r>
                <a:br/>
              </a:p>
              <a:p>
                <a:pPr lvl="1"/>
                <a:r>
                  <a:rPr/>
                  <a:t>If close tie for best model pick the simpler (lower order) case</a:t>
                </a:r>
                <a:br/>
              </a:p>
              <a:p>
                <a:pPr lvl="1"/>
                <a:r>
                  <a:rPr/>
                  <a:t>Often best to consider integrative terms,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, separately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3 time series of Australian production</a:t>
            </a:r>
          </a:p>
        </p:txBody>
      </p:sp>
      <p:pic>
        <p:nvPicPr>
          <p:cNvPr descr="12_IntroductionToTimeSeriesForecasting_files/figure-pptx/unnamed-chunk-5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12_IntroductionToTimeSeriesForecasting_files/figure-pptx/unnamed-chunk-6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must account for time series behavior</a:t>
            </a:r>
          </a:p>
          <a:p>
            <a:pPr lvl="0"/>
            <a:r>
              <a:rPr/>
              <a:t>Most statistical and machine learning assume data samples are </a:t>
            </a:r>
            <a:r>
              <a:rPr b="1"/>
              <a:t>independent identically distributed (iid)</a:t>
            </a:r>
          </a:p>
          <a:p>
            <a:pPr lvl="0"/>
            <a:r>
              <a:rPr/>
              <a:t>But, this is not the case for time series data</a:t>
            </a:r>
          </a:p>
          <a:p>
            <a:pPr lvl="0"/>
            <a:r>
              <a:rPr/>
              <a:t>Time series values are correlated in time</a:t>
            </a:r>
          </a:p>
          <a:p>
            <a:pPr lvl="0"/>
            <a:r>
              <a:rPr/>
              <a:t>Time series data exhibit </a:t>
            </a:r>
            <a:r>
              <a:rPr b="1"/>
              <a:t>Serial correlation</a:t>
            </a:r>
          </a:p>
          <a:p>
            <a:pPr lvl="1"/>
            <a:r>
              <a:rPr/>
              <a:t>Serial correlation of values</a:t>
            </a:r>
            <a:br/>
          </a:p>
          <a:p>
            <a:pPr lvl="1"/>
            <a:r>
              <a:rPr/>
              <a:t>Serial correlation of errors</a:t>
            </a:r>
            <a:br/>
          </a:p>
          <a:p>
            <a:pPr lvl="1"/>
            <a:r>
              <a:rPr/>
              <a:t>Violate iid assumptions of many statistical and ML Models</a:t>
            </a:r>
            <a:br/>
            <a:r>
              <a:rPr/>
              <a:t>`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SARIMAX model to find the best ARIMA fit of log(electric 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Log_electric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CBE.elec_log[:</a:t>
            </a:r>
            <a:r>
              <a:rPr>
                <a:solidFill>
                  <a:srgbClr val="4070A0"/>
                </a:solidFill>
                <a:latin typeface="Courier"/>
              </a:rPr>
              <a:t>'1989-12-31'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pm.auto_arima(Log_electric,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start_q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max_p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max_q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seasonal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trace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information_criterion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'bic'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error_action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'ignore'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to know if an order does not work</a:t>
            </a:r>
            <a:br/>
            <a:r>
              <a:rPr>
                <a:latin typeface="Courier"/>
              </a:rPr>
              <a:t>                             suppress_warnings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convergence warnings</a:t>
            </a:r>
            <a:br/>
            <a:r>
              <a:rPr>
                <a:latin typeface="Courier"/>
              </a:rPr>
              <a:t>                             stepwise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set to stepwise</a:t>
            </a:r>
          </a:p>
          <a:p>
            <a:pPr lvl="0" indent="0">
              <a:buNone/>
            </a:pPr>
            <a:r>
              <a:rPr>
                <a:latin typeface="Courier"/>
              </a:rPr>
              <a:t>## Performing stepwise search to minimize bic
##  ARIMA(1,1,1)(0,1,1)[12]             : BIC=-1794.344, Time=0.78 sec
##  ARIMA(0,1,0)(0,1,0)[12]             : BIC=-1572.064, Time=0.05 sec
##  ARIMA(1,1,0)(1,1,0)[12]             : BIC=-1696.320, Time=0.37 sec
##  ARIMA(0,1,1)(0,1,1)[12]             : BIC=-1800.249, Time=0.88 sec
##  ARIMA(0,1,1)(0,1,0)[12]             : BIC=-1699.081, Time=0.07 sec
##  ARIMA(0,1,1)(1,1,1)[12]             : BIC=-1800.515, Time=0.96 sec
##  ARIMA(0,1,1)(1,1,0)[12]             : BIC=-1742.451, Time=0.22 sec
##  ARIMA(0,1,1)(2,1,1)[12]             : BIC=-1797.601, Time=2.93 sec
##  ARIMA(0,1,1)(1,1,2)[12]             : BIC=-1797.846, Time=3.50 sec
##  ARIMA(0,1,1)(0,1,2)[12]             : BIC=inf, Time=2.00 sec
##  ARIMA(0,1,1)(2,1,0)[12]             : BIC=-1770.861, Time=0.67 sec
##  ARIMA(0,1,1)(2,1,2)[12]             : BIC=-1791.556, Time=3.21 sec
##  ARIMA(0,1,0)(1,1,1)[12]             : BIC=inf, Time=0.53 sec
##  ARIMA(1,1,1)(1,1,1)[12]             : BIC=-1794.616, Time=1.26 sec
##  ARIMA(0,1,2)(1,1,1)[12]             : BIC=-1794.617, Time=0.87 sec
##  ARIMA(1,1,0)(1,1,1)[12]             : BIC=-1767.828, Time=0.91 sec
##  ARIMA(1,1,2)(1,1,1)[12]             : BIC=-1788.695, Time=1.34 sec
##  ARIMA(0,1,1)(1,1,1)[12] intercept   : BIC=-1792.517, Time=1.26 sec
## 
## Best model:  ARIMA(0,1,1)(1,1,1)[12]          
## Total fit time: 21.816 seconds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SARIMAX model of order (0.1.1)(0,1,2,12) for monthly electric production series</a:t>
            </a:r>
          </a:p>
          <a:p>
            <a:pPr lvl="0"/>
            <a:r>
              <a:rPr/>
              <a:t>Model selected by backwards step-wise method</a:t>
            </a:r>
            <a:br/>
          </a:p>
          <a:p>
            <a:pPr lvl="0"/>
            <a:r>
              <a:rPr/>
              <a:t>First order model integrative term and MA(1)</a:t>
            </a:r>
            <a:br/>
          </a:p>
          <a:p>
            <a:pPr lvl="0"/>
            <a:r>
              <a:rPr/>
              <a:t>First order model integrative term and MA(1) for period 12 seasonality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         SARIMAX Results                                      
## ==========================================================================================
## Dep. Variable:                                  y   No. Observations:                  384
## Model:             SARIMAX(0, 1, 1)x(1, 1, 1, 12)   Log Likelihood                 912.090
## Date:                            Sat, 17 Aug 2024   AIC                          -1816.180
## Time:                                    07:38:38   BIC                          -1800.515
## Sample:                                01-31-1958   HQIC                         -1809.958
##                                      - 12-31-1989                                         
## Covariance Type:            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ma.L1         -0.6389      0.039    -16.433      0.000      -0.715      -0.563
## ar.S.L12       0.1787      0.087      2.051      0.040       0.008       0.350
## ma.S.L12      -0.7912      0.061    -13.075      0.000      -0.910      -0.673
## sigma2         0.0004   2.66e-05     15.729      0.000       0.000       0.000
## ===================================================================================
## Ljung-Box (L1) (Q):                   0.00   Jarque-Bera (JB):                 9.96
## Prob(Q):                              0.97   Prob(JB):                         0.01
## Heteroskedasticity (H):               1.01   Skew:                            -0.22
## Prob(H) (two-sided):                  0.95   Kurtosis:                         3.67
## ===================================================================================
## 
## Warnings:
## [1] Covariance matrix calculated using the outer product of gradients (complex-step).
## """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Predictions for the last 12 months of the time series</a:t>
            </a:r>
          </a:p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pd.Series(best_model.predict(n_periods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pd.date_range(start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'1990-12-31'</a:t>
            </a:r>
            <a:r>
              <a:rPr>
                <a:latin typeface="Courier"/>
              </a:rPr>
              <a:t>, freq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12_IntroductionToTimeSeriesForecasting_files/figure-pptx/unnamed-chunk-10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Residuals of the predictions</a:t>
            </a:r>
          </a:p>
          <a:p>
            <a:pPr lvl="0" indent="0">
              <a:buNone/>
            </a:pPr>
            <a:r>
              <a:rPr>
                <a:latin typeface="Courier"/>
              </a:rPr>
              <a:t>residuals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:]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prediction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plt.subplots(nrows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ss.probplot(residuals, plot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12_IntroductionToTimeSeriesForecasting_files/figure-pptx/unnamed-chunk-11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PROFIT model from Meta Research is a </a:t>
            </a:r>
            <a:r>
              <a:rPr b="1"/>
              <a:t>deterministic model</a:t>
            </a:r>
            <a:r>
              <a:rPr/>
              <a:t> well suited for some business forecasting</a:t>
            </a:r>
          </a:p>
          <a:p>
            <a:pPr lvl="0"/>
            <a:r>
              <a:rPr/>
              <a:t>Uses a sophisticated piece-wise linear trend model</a:t>
            </a:r>
          </a:p>
          <a:p>
            <a:pPr lvl="1"/>
            <a:r>
              <a:rPr/>
              <a:t>Trend computed between breakpoints</a:t>
            </a:r>
            <a:br/>
          </a:p>
          <a:p>
            <a:pPr lvl="1"/>
            <a:r>
              <a:rPr/>
              <a:t>Breakpoints found with Bayesian model</a:t>
            </a:r>
            <a:br/>
          </a:p>
          <a:p>
            <a:pPr lvl="1"/>
            <a:r>
              <a:rPr/>
              <a:t>Complex trend model </a:t>
            </a:r>
            <a:r>
              <a:rPr b="1"/>
              <a:t>confounded by random walks</a:t>
            </a:r>
          </a:p>
          <a:p>
            <a:pPr lvl="0"/>
            <a:r>
              <a:rPr/>
              <a:t>Multi-seasonal component modeled modeled by Fourier decomposition</a:t>
            </a:r>
          </a:p>
          <a:p>
            <a:pPr lvl="1"/>
            <a:r>
              <a:rPr/>
              <a:t>Multiple harmonics per seasonal period</a:t>
            </a:r>
            <a:br/>
          </a:p>
          <a:p>
            <a:pPr lvl="1"/>
            <a:r>
              <a:rPr/>
              <a:t>Flexible modeling of complex seasonal patterns</a:t>
            </a:r>
          </a:p>
          <a:p>
            <a:pPr lvl="0"/>
            <a:r>
              <a:rPr/>
              <a:t>Supports exogenous variables</a:t>
            </a:r>
          </a:p>
          <a:p>
            <a:pPr lvl="0"/>
            <a:r>
              <a:rPr/>
              <a:t>PROFIT model assumes residual is non-informative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PROFIT model from Meta Research is a </a:t>
            </a:r>
            <a:r>
              <a:rPr b="1"/>
              <a:t>deterministic model</a:t>
            </a:r>
            <a:r>
              <a:rPr/>
              <a:t> well suited for some business forecasting</a:t>
            </a:r>
          </a:p>
          <a:p>
            <a:pPr lvl="0"/>
            <a:r>
              <a:rPr/>
              <a:t>PROFIT model </a:t>
            </a:r>
            <a:r>
              <a:rPr b="1"/>
              <a:t>assumes residual is non-informative</a:t>
            </a:r>
          </a:p>
          <a:p>
            <a:pPr lvl="1"/>
            <a:r>
              <a:rPr/>
              <a:t>ACF and PACF must have no significant nonzero lags</a:t>
            </a:r>
          </a:p>
          <a:p>
            <a:pPr lvl="0"/>
            <a:r>
              <a:rPr/>
              <a:t>If significant ACF and PACF use SARIMAX</a:t>
            </a:r>
          </a:p>
          <a:p>
            <a:pPr lvl="1"/>
            <a:r>
              <a:rPr/>
              <a:t>Uses information in stationary residual</a:t>
            </a:r>
            <a:br/>
          </a:p>
          <a:p>
            <a:pPr lvl="1"/>
            <a:r>
              <a:rPr/>
              <a:t>Gives </a:t>
            </a:r>
            <a:r>
              <a:rPr b="1"/>
              <a:t>superior results for time series with stochastic components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models must account for serial correlation</a:t>
            </a:r>
          </a:p>
          <a:p>
            <a:pPr lvl="0"/>
            <a:r>
              <a:rPr/>
              <a:t>e.g. ARIMA and SARIMAX</a:t>
            </a:r>
            <a:br/>
          </a:p>
          <a:p>
            <a:pPr lvl="0"/>
            <a:r>
              <a:rPr/>
              <a:t>AR components for serial correlation of values</a:t>
            </a:r>
            <a:br/>
          </a:p>
          <a:p>
            <a:pPr lvl="0"/>
            <a:r>
              <a:rPr/>
              <a:t>MA components for serial correlation of errors</a:t>
            </a:r>
            <a:br/>
          </a:p>
          <a:p>
            <a:pPr lvl="0"/>
            <a:r>
              <a:rPr/>
              <a:t>Integrative components for random walk and trend, I</a:t>
            </a:r>
          </a:p>
          <a:p>
            <a:pPr lvl="0"/>
            <a:r>
              <a:rPr/>
              <a:t>Seasonal, (P,D,Q,S)</a:t>
            </a:r>
            <a:br/>
          </a:p>
          <a:p>
            <a:pPr lvl="0"/>
            <a:r>
              <a:rPr/>
              <a:t>Exogenous variables, 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and model comparison</a:t>
            </a:r>
          </a:p>
          <a:p>
            <a:pPr lvl="0"/>
            <a:r>
              <a:rPr/>
              <a:t>RMSE</a:t>
            </a:r>
            <a:br/>
          </a:p>
          <a:p>
            <a:pPr lvl="0"/>
            <a:r>
              <a:rPr/>
              <a:t>AIC and BIC, penalize score function for model complexity</a:t>
            </a:r>
            <a:br/>
          </a:p>
          <a:p>
            <a:pPr lvl="0"/>
            <a:r>
              <a:rPr/>
              <a:t>Use BIC (or AIC) to perform backwards step-wise model selection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Exponential Smoothing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rPr/>
                  <a:t> are simple and widely used</a:t>
                </a:r>
              </a:p>
              <a:p>
                <a:pPr lvl="0"/>
                <a:r>
                  <a:rPr/>
                  <a:t>Consider the simple first order model</a:t>
                </a:r>
                <a:br/>
              </a:p>
              <a:p>
                <a:pPr lvl="0"/>
                <a:r>
                  <a:rPr/>
                  <a:t>Set initial conditions: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The smoothed update is:</a:t>
                </a:r>
              </a:p>
              <a:p>
                <a:pPr lvl="0" indent="0" marL="0">
                  <a:buNone/>
                </a:pPr>
                <a:r>
                  <a:rPr/>
                  <a:t>$$ s_t = \alpha y_t + (1-\alpha) s_{t-1}\\ 
= s_{t-1} \alpha(y_t - s_{t-1}),\\ 
t \gt 0 $$</a:t>
                </a:r>
              </a:p>
              <a:p>
                <a:pPr lvl="0"/>
                <a:r>
                  <a:rPr/>
                  <a:t>And, the smoothing coefficient is,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  <a:br/>
              </a:p>
              <a:p>
                <a:pPr lvl="0"/>
                <a:r>
                  <a:rPr/>
                  <a:t>But, model only works if no trend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Exponential Smoothing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Decay and exponential smoothing</a:t>
                </a:r>
              </a:p>
              <a:p>
                <a:pPr lvl="0"/>
                <a:r>
                  <a:rPr/>
                  <a:t>We can understand the smoothing parameter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in terms of a </a:t>
                </a:r>
                <a:r>
                  <a:rPr b="1"/>
                  <a:t>decay constant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Δ</m:t>
                                  </m:r>
                                  <m:r>
                                    <m:t>T</m:t>
                                  </m:r>
                                </m:num>
                                <m:den>
                                  <m:r>
                                    <m:t>τ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An innovation or shock has an effect for all future time</a:t>
                </a:r>
                <a:br/>
              </a:p>
              <a:p>
                <a:pPr lvl="0"/>
                <a:r>
                  <a:rPr/>
                  <a:t>Effect decays exponentially with time,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t>T</m:t>
                    </m:r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Fundamental elements of time series</a:t>
            </a:r>
          </a:p>
          <a:p>
            <a:pPr lvl="0"/>
            <a:r>
              <a:rPr/>
              <a:t>Fundamental components which cannot be predicted</a:t>
            </a:r>
          </a:p>
          <a:p>
            <a:pPr lvl="1"/>
            <a:r>
              <a:rPr/>
              <a:t>White noise</a:t>
            </a:r>
            <a:br/>
          </a:p>
          <a:p>
            <a:pPr lvl="1"/>
            <a:r>
              <a:rPr/>
              <a:t>Random walks</a:t>
            </a:r>
            <a:br/>
          </a:p>
          <a:p>
            <a:pPr lvl="0"/>
            <a:r>
              <a:rPr/>
              <a:t>Autocorrelation and partial autocorrelation</a:t>
            </a:r>
          </a:p>
          <a:p>
            <a:pPr lvl="0"/>
            <a:r>
              <a:rPr/>
              <a:t>Trend</a:t>
            </a:r>
            <a:br/>
          </a:p>
          <a:p>
            <a:pPr lvl="0"/>
            <a:r>
              <a:rPr/>
              <a:t>Seasonal components</a:t>
            </a:r>
            <a:br/>
          </a:p>
          <a:p>
            <a:pPr lvl="0"/>
            <a:r>
              <a:rPr/>
              <a:t>Differencing to transform to stationarity</a:t>
            </a:r>
          </a:p>
          <a:p>
            <a:pPr lvl="1"/>
            <a:r>
              <a:rPr/>
              <a:t>Seasonal differencing</a:t>
            </a:r>
            <a:br/>
          </a:p>
          <a:p>
            <a:pPr lvl="1"/>
            <a:r>
              <a:rPr/>
              <a:t>Non-seasonal differencing</a:t>
            </a:r>
            <a:br/>
          </a:p>
          <a:p>
            <a:pPr lvl="0"/>
            <a:r>
              <a:rPr/>
              <a:t>Stationarity properties</a:t>
            </a:r>
          </a:p>
          <a:p>
            <a:pPr lvl="1"/>
            <a:r>
              <a:rPr/>
              <a:t>augmented Dicky-Fuller test</a:t>
            </a:r>
          </a:p>
          <a:p>
            <a:pPr lvl="1"/>
            <a:r>
              <a:rPr/>
              <a:t>KPSS test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Exponential Smoothing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Can extend exponential smoothing model to accommodate trend</a:t>
                </a:r>
              </a:p>
              <a:p>
                <a:pPr lvl="0"/>
                <a:r>
                  <a:rPr/>
                  <a:t>Algorithm known as </a:t>
                </a:r>
                <a:r>
                  <a:rPr b="1"/>
                  <a:t>double exponential smoothing</a:t>
                </a:r>
                <a:r>
                  <a:rPr/>
                  <a:t> or </a:t>
                </a:r>
                <a:r>
                  <a:rPr b="1"/>
                  <a:t>Holt-Winters double exponential smoothing</a:t>
                </a:r>
                <a:br/>
              </a:p>
              <a:p>
                <a:pPr lvl="0"/>
                <a:r>
                  <a:rPr/>
                  <a:t>Update smoothed values and slope at each time step</a:t>
                </a:r>
                <a:br/>
              </a:p>
              <a:p>
                <a:pPr lvl="0"/>
                <a:r>
                  <a:rPr/>
                  <a:t>Start with initial values</a:t>
                </a:r>
              </a:p>
              <a:p>
                <a:pPr lvl="0" indent="0" marL="0">
                  <a:buNone/>
                </a:pPr>
                <a:r>
                  <a:rPr/>
                  <a:t>$$s_1 = y_1\\
b_1 = y_2 - y_1$$</a:t>
                </a:r>
              </a:p>
              <a:p>
                <a:pPr lvl="0"/>
                <a:r>
                  <a:rPr/>
                  <a:t>Update relationships for both smoothed value and slope</a:t>
                </a:r>
              </a:p>
              <a:p>
                <a:pPr lvl="0" indent="0" marL="0">
                  <a:buNone/>
                </a:pPr>
                <a:r>
                  <a:rPr/>
                  <a:t>$$s_t = \alpha y_t + (1-\alpha) (s_{t-1} + b_{t-1})\\
b_t = \beta(s_t - s_{t-1}) + (1 - \beta)b_{t-1}$$</a:t>
                </a:r>
              </a:p>
              <a:p>
                <a:pPr lvl="0"/>
                <a:r>
                  <a:rPr/>
                  <a:t>Additional slope smoothing hyperparameter,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β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  <a:br/>
              </a:p>
              <a:p>
                <a:pPr lvl="0"/>
                <a:r>
                  <a:rPr/>
                  <a:t>Use </a:t>
                </a:r>
                <a:r>
                  <a:rPr b="1"/>
                  <a:t>third order</a:t>
                </a:r>
                <a:r>
                  <a:rPr/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Exponential Smoothing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smoothing models are useful for forecasting</a:t>
                </a:r>
              </a:p>
              <a:p>
                <a:pPr lvl="0"/>
                <a:r>
                  <a:rPr/>
                  <a:t>Forecast dependent on the choice of smoothing parameters</a:t>
                </a:r>
                <a:br/>
              </a:p>
              <a:p>
                <a:pPr lvl="0"/>
                <a:r>
                  <a:rPr/>
                  <a:t>Can forecast with first, second, third order models</a:t>
                </a:r>
                <a:br/>
              </a:p>
              <a:p>
                <a:pPr lvl="0"/>
                <a:r>
                  <a:rPr/>
                  <a:t>For second order model (with trend) the forecast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steps ahead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m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Third order update include seasonal terms</a:t>
                </a:r>
              </a:p>
              <a:p>
                <a:pPr lvl="0"/>
                <a:r>
                  <a:rPr/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Exponential Smoothing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 of smoothing trend plus white noise series</a:t>
                </a:r>
              </a:p>
              <a:p>
                <a:pPr lvl="0"/>
                <a:r>
                  <a:rPr/>
                  <a:t>Decreasing the smoothing parameter,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 increases smoothing</a:t>
                </a:r>
                <a:br/>
              </a:p>
              <a:p>
                <a:pPr lvl="0"/>
                <a:r>
                  <a:rPr/>
                  <a:t>Additionally, smooth trend</a:t>
                </a:r>
                <a:br/>
              </a:p>
              <a:p>
                <a:pPr lvl="0"/>
                <a:r>
                  <a:rPr/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</mc:AlternateContent>
      <p:pic>
        <p:nvPicPr>
          <p:cNvPr descr="12_IntroductionToTimeSeriesForecasting_files/figure-pptx/unnamed-chunk-12-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Forecasting</a:t>
            </a:r>
            <a:r>
              <a:rPr/>
              <a:t> is the goal of much of time series analysis</a:t>
            </a:r>
          </a:p>
          <a:p>
            <a:pPr lvl="0"/>
            <a:r>
              <a:rPr/>
              <a:t>ARIMA and SARIMAX models; time series linear models</a:t>
            </a:r>
            <a:br/>
          </a:p>
          <a:p>
            <a:pPr lvl="0"/>
            <a:r>
              <a:rPr/>
              <a:t>For comprehensive introduction see </a:t>
            </a:r>
            <a:r>
              <a:rPr>
                <a:hlinkClick r:id="rId2"/>
              </a:rPr>
              <a:t>Forecasting: Principles and Practice, Hyndman and Athanaosopoulos, 3rd edition, 2018</a:t>
            </a:r>
            <a:r>
              <a:rPr/>
              <a:t>, available as book or free online</a:t>
            </a:r>
            <a:br/>
          </a:p>
          <a:p>
            <a:pPr lvl="0"/>
            <a:r>
              <a:rPr>
                <a:hlinkClick r:id="rId3"/>
              </a:rPr>
              <a:t>Rob Hyndman’s blog</a:t>
            </a:r>
            <a:r>
              <a:rPr/>
              <a:t> is a source of many interesting ideas and example in time series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Tine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ARIMA model</a:t>
            </a:r>
            <a:r>
              <a:rPr/>
              <a:t> is composed three components:</a:t>
            </a:r>
          </a:p>
          <a:p>
            <a:pPr lvl="0"/>
            <a:r>
              <a:rPr b="1"/>
              <a:t>Autoregressive component (AR)</a:t>
            </a:r>
            <a:r>
              <a:rPr/>
              <a:t> accounts for partial autocorrelation</a:t>
            </a:r>
          </a:p>
          <a:p>
            <a:pPr lvl="1"/>
            <a:r>
              <a:rPr/>
              <a:t>Serial correlation of observatons</a:t>
            </a:r>
            <a:br/>
          </a:p>
          <a:p>
            <a:pPr lvl="0"/>
            <a:r>
              <a:rPr b="1"/>
              <a:t>Integrative component (I)</a:t>
            </a:r>
            <a:r>
              <a:rPr/>
              <a:t> accounts random walks and trend</a:t>
            </a:r>
            <a:br/>
          </a:p>
          <a:p>
            <a:pPr lvl="0"/>
            <a:r>
              <a:rPr b="1"/>
              <a:t>Moving Average (MA)</a:t>
            </a:r>
            <a:r>
              <a:rPr/>
              <a:t> accounts for autocorrelation</a:t>
            </a:r>
          </a:p>
          <a:p>
            <a:pPr lvl="1"/>
            <a:r>
              <a:rPr/>
              <a:t>Serial correlation of model error</a:t>
            </a:r>
            <a:br/>
          </a:p>
          <a:p>
            <a:pPr lvl="0"/>
            <a:r>
              <a:rPr b="1"/>
              <a:t>SARIMAX</a:t>
            </a:r>
            <a:r>
              <a:rPr/>
              <a:t> model adds:</a:t>
            </a:r>
          </a:p>
          <a:p>
            <a:pPr lvl="1"/>
            <a:r>
              <a:rPr b="1"/>
              <a:t>Seasonal components (S)</a:t>
            </a:r>
            <a:br/>
          </a:p>
          <a:p>
            <a:pPr lvl="1"/>
            <a:r>
              <a:rPr b="1"/>
              <a:t>Exogenous variables (X)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types of time series models</a:t>
            </a:r>
          </a:p>
          <a:p>
            <a:pPr lvl="0"/>
            <a:r>
              <a:rPr b="1"/>
              <a:t>SARIMA</a:t>
            </a:r>
            <a:r>
              <a:rPr/>
              <a:t>: seasonal autoregressive integrative moving average, adds seasonal components</a:t>
            </a:r>
          </a:p>
          <a:p>
            <a:pPr lvl="1"/>
            <a:r>
              <a:rPr b="1"/>
              <a:t>seasonal AR</a:t>
            </a:r>
            <a:r>
              <a:rPr/>
              <a:t> accounts for serial correlation of seasonal values</a:t>
            </a:r>
            <a:br/>
          </a:p>
          <a:p>
            <a:pPr lvl="1"/>
            <a:r>
              <a:rPr b="1"/>
              <a:t>seasonal I</a:t>
            </a:r>
            <a:r>
              <a:rPr/>
              <a:t> component accounts for random walk and trend of seasonal components</a:t>
            </a:r>
            <a:br/>
          </a:p>
          <a:p>
            <a:pPr lvl="1"/>
            <a:r>
              <a:rPr b="1"/>
              <a:t>seasonal MA</a:t>
            </a:r>
            <a:r>
              <a:rPr/>
              <a:t> accounts for seasonal serial correlation of errors</a:t>
            </a:r>
          </a:p>
          <a:p>
            <a:pPr lvl="0"/>
            <a:r>
              <a:rPr b="1"/>
              <a:t>SARIMAX:</a:t>
            </a:r>
            <a:r>
              <a:rPr/>
              <a:t> seasonal autoregressive integrative moving average with </a:t>
            </a:r>
            <a:r>
              <a:rPr b="1"/>
              <a:t>exogenous variables</a:t>
            </a:r>
          </a:p>
          <a:p>
            <a:pPr lvl="1"/>
            <a:r>
              <a:rPr/>
              <a:t>Add effect of external factors</a:t>
            </a:r>
            <a:br/>
          </a:p>
          <a:p>
            <a:pPr lvl="1"/>
            <a:r>
              <a:rPr/>
              <a:t>Example; effect of specific holiday</a:t>
            </a:r>
            <a:br/>
          </a:p>
          <a:p>
            <a:pPr lvl="1"/>
            <a:r>
              <a:rPr/>
              <a:t>Example; effect arising from factors not incorporated in endogenous variable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Autoregressive model</a:t>
                </a:r>
                <a:r>
                  <a:rPr/>
                  <a:t> relates past observed values to the current value</a:t>
                </a:r>
              </a:p>
              <a:p>
                <a:pPr lvl="0"/>
                <a:r>
                  <a:rPr/>
                  <a:t>An autoregressive model of order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  <a:r>
                  <a:rPr/>
                  <a:t>, uses the last p observations: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An AR process has the following properties: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always</a:t>
                </a:r>
                <a:br/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br/>
              </a:p>
              <a:p>
                <a:pPr lvl="1"/>
                <a:r>
                  <a:rPr/>
                  <a:t>Number of nonzero PACF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</m:oMath>
                </a14:m>
                <a:br/>
              </a:p>
              <a:p>
                <a:pPr lvl="1"/>
                <a:r>
                  <a:rPr/>
                  <a:t>A shock at any time will affect the result as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br/>
              </a:p>
              <a:p>
                <a:pPr lvl="0"/>
                <a:r>
                  <a:rPr/>
                  <a:t>AR model assume stationary time series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dcterms:created xsi:type="dcterms:W3CDTF">2024-08-17T14:38:43Z</dcterms:created>
  <dcterms:modified xsi:type="dcterms:W3CDTF">2024-08-17T14:38:43Z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