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6" r:id="rId2"/>
    <p:sldId id="257" r:id="rId3"/>
    <p:sldId id="258" r:id="rId4"/>
    <p:sldId id="259" r:id="rId5"/>
    <p:sldId id="260" r:id="rId6"/>
    <p:sldId id="261" r:id="rId7"/>
    <p:sldId id="302" r:id="rId8"/>
    <p:sldId id="262" r:id="rId9"/>
    <p:sldId id="264" r:id="rId10"/>
    <p:sldId id="265" r:id="rId11"/>
    <p:sldId id="30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304" r:id="rId28"/>
    <p:sldId id="282" r:id="rId29"/>
    <p:sldId id="284" r:id="rId30"/>
    <p:sldId id="285" r:id="rId31"/>
    <p:sldId id="30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5" d="100"/>
          <a:sy n="105" d="100"/>
        </p:scale>
        <p:origin x="418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gital_twin" TargetMode="External"/><Relationship Id="rId2" Type="http://schemas.openxmlformats.org/officeDocument/2006/relationships/hyperlink" Target="https://en.wikipedia.org/wiki/Monte_Carlo_metho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2924739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Sampling and Simulation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Sampling of a population is done from an unknown </a:t>
                </a:r>
                <a:r>
                  <a:rPr sz="2000" b="1" dirty="0"/>
                  <a:t>population distribution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sz="2000" dirty="0"/>
              </a:p>
              <a:p>
                <a:pPr lvl="0"/>
                <a:r>
                  <a:rPr sz="2000" dirty="0"/>
                  <a:t>Any statistic,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sz="2000" dirty="0"/>
                  <a:t>, we compute for the generating process is based on a sample,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acc>
                  </m:oMath>
                </a14:m>
                <a:endParaRPr sz="2000" dirty="0"/>
              </a:p>
              <a:p>
                <a:pPr lvl="0"/>
                <a:r>
                  <a:rPr sz="2000" dirty="0"/>
                  <a:t>The statistic is an approximation, of a </a:t>
                </a:r>
                <a:r>
                  <a:rPr sz="2000" b="1" dirty="0"/>
                  <a:t>population parameter</a:t>
                </a:r>
              </a:p>
              <a:p>
                <a:pPr lvl="1"/>
                <a:r>
                  <a:rPr lang="en-US" sz="2000" dirty="0"/>
                  <a:t>T</a:t>
                </a:r>
                <a:r>
                  <a:rPr sz="2000" dirty="0"/>
                  <a:t>he </a:t>
                </a:r>
                <a:r>
                  <a:rPr sz="2000" b="1" dirty="0"/>
                  <a:t>population mean</a:t>
                </a:r>
                <a:r>
                  <a:rPr sz="2000" dirty="0"/>
                  <a:t> is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sz="2000" dirty="0"/>
              </a:p>
              <a:p>
                <a:pPr lvl="1"/>
                <a:r>
                  <a:rPr sz="2000" dirty="0"/>
                  <a:t>Whereas, the </a:t>
                </a:r>
                <a:r>
                  <a:rPr sz="2000" b="1" dirty="0"/>
                  <a:t>sample estimate</a:t>
                </a:r>
                <a:r>
                  <a:rPr sz="20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  <a:blipFill>
                <a:blip r:embed="rId2"/>
                <a:stretch>
                  <a:fillRect l="-741" t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Sampling of a population is done from an unknown </a:t>
                </a:r>
                <a:r>
                  <a:rPr b="1" dirty="0"/>
                  <a:t>population distribution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If we continue to take random samples from the population and compute estimates of a statistic, we generate a </a:t>
                </a:r>
                <a:r>
                  <a:rPr b="1" dirty="0"/>
                  <a:t>sampling distribution</a:t>
                </a:r>
              </a:p>
              <a:p>
                <a:pPr lvl="1"/>
                <a:r>
                  <a:rPr dirty="0"/>
                  <a:t>Hypothetical concept of the sampling distribution is a foundation of </a:t>
                </a:r>
                <a:r>
                  <a:rPr b="1" dirty="0"/>
                  <a:t>frequentist statistics</a:t>
                </a:r>
              </a:p>
              <a:p>
                <a:pPr lvl="1"/>
                <a:r>
                  <a:rPr dirty="0"/>
                  <a:t>Example, we could continue to sample the population and compute sample means,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b="1" dirty="0"/>
                  <a:t>Frequentist statistics</a:t>
                </a:r>
                <a:r>
                  <a:rPr dirty="0"/>
                  <a:t> built on the idea of randomly resampling the population distribution and recomputing a statistic</a:t>
                </a:r>
              </a:p>
              <a:p>
                <a:pPr lvl="1"/>
                <a:r>
                  <a:rPr dirty="0"/>
                  <a:t>In the frequentist world, statistical inferences are performed on the sampling distribution</a:t>
                </a:r>
              </a:p>
              <a:p>
                <a:pPr lvl="1"/>
                <a:r>
                  <a:rPr dirty="0"/>
                  <a:t>Sampling process must not bias the estimates of the statistic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  <a:blipFill>
                <a:blip r:embed="rId2"/>
                <a:stretch>
                  <a:fillRect l="-741" t="-1719" b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36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5873"/>
                <a:ext cx="8229600" cy="90497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Sampling of a population is done from an unknown </a:t>
                </a:r>
                <a:r>
                  <a:rPr b="1" dirty="0"/>
                  <a:t>population distribution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Any statistic,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dirty="0"/>
                  <a:t>, we compute for the generating process is an approximation for the population,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</m:acc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5873"/>
                <a:ext cx="8229600" cy="904973"/>
              </a:xfrm>
              <a:blipFill>
                <a:blip r:embed="rId2"/>
                <a:stretch>
                  <a:fillRect l="-667" t="-8725" r="-889" b="-8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SamplingDistribuio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15572" y="1914382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734992" y="4720818"/>
            <a:ext cx="8229600" cy="37252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Sampling distribution of unknown population parameter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weak law of large numbers</a:t>
                </a:r>
                <a:r>
                  <a:rPr lang="en-US" dirty="0"/>
                  <a:t> is a theorem that states that </a:t>
                </a:r>
                <a:r>
                  <a:rPr lang="en-US" b="1" dirty="0"/>
                  <a:t>statistics of independent unbiased random samples converge to the population values as more samples are used</a:t>
                </a:r>
              </a:p>
              <a:p>
                <a:pPr lvl="0"/>
                <a:r>
                  <a:rPr lang="en-US" dirty="0"/>
                  <a:t>Example, for a population distribution,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sample mean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‾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Then by the weak law of large numbers: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This result is reassuring, the larger the sample the more the statistic converges to the population parameter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389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</a:t>
            </a:r>
            <a:r>
              <a:rPr lang="en-US" dirty="0"/>
              <a:t> weak</a:t>
            </a:r>
            <a:r>
              <a:rPr dirty="0"/>
              <a:t> law of large numbers is foundational to statistics</a:t>
            </a:r>
          </a:p>
          <a:p>
            <a:pPr lvl="0"/>
            <a:r>
              <a:rPr dirty="0"/>
              <a:t>We rely on the law of large numbers whenever we work with samples</a:t>
            </a:r>
          </a:p>
          <a:p>
            <a:pPr lvl="0"/>
            <a:r>
              <a:rPr dirty="0"/>
              <a:t>Assume that </a:t>
            </a:r>
            <a:r>
              <a:rPr b="1" dirty="0"/>
              <a:t>larger samples are more representatives of the population we are sampling</a:t>
            </a:r>
          </a:p>
          <a:p>
            <a:pPr lvl="0"/>
            <a:r>
              <a:rPr dirty="0"/>
              <a:t>Is foundation of sampling theory, plus modern computational methods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dirty="0"/>
              <a:t>imulation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dirty="0"/>
              <a:t>ootstrap resampling</a:t>
            </a:r>
            <a:endParaRPr lang="en-US" dirty="0"/>
          </a:p>
          <a:p>
            <a:pPr lvl="1"/>
            <a:r>
              <a:rPr dirty="0"/>
              <a:t>Monte Carlo methods</a:t>
            </a:r>
            <a:endParaRPr lang="en-US" dirty="0"/>
          </a:p>
          <a:p>
            <a:pPr lvl="1"/>
            <a:r>
              <a:rPr lang="en-US" dirty="0"/>
              <a:t>Etc.</a:t>
            </a:r>
            <a:endParaRPr dirty="0"/>
          </a:p>
          <a:p>
            <a:pPr lvl="0"/>
            <a:r>
              <a:rPr dirty="0"/>
              <a:t>If the real world did not follow this theorem, then much of statistics (along with much of science and technology) would have to be rethought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weak law of large numbers has a long history</a:t>
            </a:r>
          </a:p>
          <a:p>
            <a:pPr lvl="0"/>
            <a:r>
              <a:t>Jacob Bernoulli posthumously published the first proof for the Binomial distribution in 1713</a:t>
            </a:r>
          </a:p>
          <a:p>
            <a:pPr lvl="0"/>
            <a:r>
              <a:t>Law of large numbers is sometimes referred to as </a:t>
            </a:r>
            <a:r>
              <a:rPr b="1"/>
              <a:t>Bernoulli’s theorem</a:t>
            </a:r>
          </a:p>
          <a:p>
            <a:pPr lvl="0"/>
            <a:r>
              <a:t>A more general proof was published by Poisson in 1837.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62708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Sampling and the Law of Large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54951" cy="351829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400" dirty="0"/>
                  <a:t>A simple example: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 of fair coin flips (0,1) = (T,H) converges to the expected value with more flips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 converges to the expected value of 0.5 for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5000</m:t>
                    </m:r>
                  </m:oMath>
                </a14:m>
                <a:endParaRPr sz="24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54951" cy="3518297"/>
              </a:xfrm>
              <a:blipFill>
                <a:blip r:embed="rId2"/>
                <a:stretch>
                  <a:fillRect l="-1963" t="-1386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BrenoulliSa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51259" y="1593448"/>
            <a:ext cx="3604806" cy="21610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1159"/>
            <a:ext cx="3578506" cy="173620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 simple example</a:t>
            </a:r>
            <a:r>
              <a:rPr lang="en-US" dirty="0"/>
              <a:t>:</a:t>
            </a:r>
            <a:r>
              <a:rPr dirty="0"/>
              <a:t> </a:t>
            </a:r>
            <a:r>
              <a:rPr lang="en-US" dirty="0"/>
              <a:t>M</a:t>
            </a:r>
            <a:r>
              <a:rPr dirty="0"/>
              <a:t>ean of fair coin flips (0,1) = (T,H) converges to the expected value with more flips</a:t>
            </a:r>
          </a:p>
        </p:txBody>
      </p:sp>
      <p:pic>
        <p:nvPicPr>
          <p:cNvPr id="4" name="Picture 1" descr="../images/LLN_Bernoulli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5798" y="950730"/>
            <a:ext cx="4912032" cy="364389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718613" y="4594623"/>
            <a:ext cx="4313497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Convergence of mean estimates for fair coin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T</a:t>
            </a:r>
            <a:r>
              <a:rPr dirty="0"/>
              <a:t>he Central Limit Theorem (CLT)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Law of large number is almost too obvious, but the CLT is tricky!</a:t>
                </a:r>
              </a:p>
              <a:p>
                <a:pPr lvl="0"/>
                <a:r>
                  <a:rPr lang="en-US" dirty="0"/>
                  <a:t>Law of large number applied to any statistic, but the CLT applies only to the </a:t>
                </a:r>
                <a:r>
                  <a:rPr lang="en-US" b="1" dirty="0"/>
                  <a:t>mean</a:t>
                </a:r>
              </a:p>
              <a:p>
                <a:pPr lvl="0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representing the population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allowed to have </a:t>
                </a:r>
                <a:r>
                  <a:rPr lang="en-US" b="1" dirty="0"/>
                  <a:t>any distribution</a:t>
                </a:r>
                <a:r>
                  <a:rPr lang="en-US" dirty="0"/>
                  <a:t> (not limited to normal), and 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be your </a:t>
                </a:r>
                <a:r>
                  <a:rPr lang="en-US" b="1" dirty="0"/>
                  <a:t>true population mean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dirty="0"/>
                  <a:t>true population standard deviation</a:t>
                </a:r>
              </a:p>
              <a:p>
                <a:pPr lvl="1"/>
                <a:r>
                  <a:rPr lang="en-US" dirty="0"/>
                  <a:t>Given sample size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thee sampling distribution of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ar-A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g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</a:t>
            </a:r>
            <a:r>
              <a:rPr dirty="0"/>
              <a:t>mportance of</a:t>
            </a:r>
            <a:r>
              <a:rPr lang="en-US" dirty="0"/>
              <a:t> the</a:t>
            </a:r>
            <a:r>
              <a:rPr dirty="0"/>
              <a:t> CLT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CLT is a sort of guarantee</a:t>
                </a:r>
              </a:p>
              <a:p>
                <a:pPr lvl="0"/>
                <a:r>
                  <a:rPr lang="en-US" dirty="0"/>
                  <a:t>Sampling distribution of mean estimates do not depend on the population distribution the sample was drawn from</a:t>
                </a:r>
              </a:p>
              <a:p>
                <a:pPr lvl="0"/>
                <a:r>
                  <a:rPr lang="en-US" b="1" dirty="0"/>
                  <a:t>Standard deviation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converges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ar-A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g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Only depends on the population’s mean and variance, and on the sample size</a:t>
                </a:r>
              </a:p>
              <a:p>
                <a:pPr lvl="0"/>
                <a:r>
                  <a:rPr lang="en-US" dirty="0"/>
                  <a:t>CLT is the basis for hypothesis testing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444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0"/>
                <a:r>
                  <a:rPr lang="en-US" dirty="0"/>
                  <a:t>Axioms of probability; for discrete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Expectation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00976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Example of CLT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739342"/>
            <a:ext cx="3389452" cy="10571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Start with a mixture of Normal distributions</a:t>
            </a:r>
          </a:p>
        </p:txBody>
      </p:sp>
      <p:pic>
        <p:nvPicPr>
          <p:cNvPr id="3" name="Picture 1" descr="04_SamplingAndSimul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8933" y="1513872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66252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Example CLT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415251"/>
            <a:ext cx="2725837" cy="2022873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200" dirty="0"/>
              <a:t>Sample distribution of the mean of mixture of </a:t>
            </a:r>
            <a:r>
              <a:rPr sz="2200" dirty="0" err="1"/>
              <a:t>Normal</a:t>
            </a:r>
            <a:r>
              <a:rPr lang="en-US" sz="2200" dirty="0" err="1"/>
              <a:t>s</a:t>
            </a:r>
            <a:r>
              <a:rPr sz="2200" dirty="0"/>
              <a:t> is Normally distributed!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B773B-0675-97A1-B249-661211C4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53" y="2454990"/>
            <a:ext cx="5861747" cy="2634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E2B57F-D3AE-AE68-A3C1-23DDAF642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6325"/>
                <a:ext cx="8229600" cy="133892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Sample distribution of the mean of mixture of </a:t>
                </a:r>
                <a:r>
                  <a:rPr dirty="0" err="1"/>
                  <a:t>Normals</a:t>
                </a:r>
                <a:r>
                  <a:rPr dirty="0"/>
                  <a:t> is Normally distributed!</a:t>
                </a:r>
              </a:p>
              <a:p>
                <a:pPr lvl="0"/>
                <a:r>
                  <a:rPr dirty="0"/>
                  <a:t>Repetitively random sample the population,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Compute the mean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 for each sample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E2B57F-D3AE-AE68-A3C1-23DDAF642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6325"/>
                <a:ext cx="8229600" cy="1338926"/>
              </a:xfrm>
              <a:blipFill>
                <a:blip r:embed="rId3"/>
                <a:stretch>
                  <a:fillRect l="-963" t="-7763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Standard Error and Convergence for a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7664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we sampled from a Normal distribution, the sample means converges to the population mean</a:t>
                </a:r>
              </a:p>
              <a:p>
                <a:pPr lvl="0"/>
                <a:r>
                  <a:rPr lang="en-US" dirty="0"/>
                  <a:t>What can we say about the expected error of the mean estimate as the number of samples increases?</a:t>
                </a:r>
              </a:p>
              <a:p>
                <a:pPr lvl="1"/>
                <a:r>
                  <a:rPr lang="en-US" dirty="0"/>
                  <a:t>Population has standard deviation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measure is known as the </a:t>
                </a:r>
                <a:r>
                  <a:rPr lang="en-US" b="1" dirty="0"/>
                  <a:t>standard error</a:t>
                </a:r>
                <a:r>
                  <a:rPr lang="en-US" dirty="0"/>
                  <a:t> of the sample mean</a:t>
                </a:r>
              </a:p>
              <a:p>
                <a:pPr lvl="1"/>
                <a:r>
                  <a:rPr lang="en-US" dirty="0"/>
                  <a:t>By the CLT the standard error is defined: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Standard error decreases as the square root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Example, if you wish to halve the error, you will need to sample four times as many values.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76649"/>
              </a:xfrm>
              <a:blipFill>
                <a:blip r:embed="rId2"/>
                <a:stretch>
                  <a:fillRect l="-741" t="-2488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Standard Error and Convergence for a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As we sampled from a Normal distribution, the sample means converges to the population mean</a:t>
                </a:r>
              </a:p>
              <a:p>
                <a:pPr lvl="0"/>
                <a:r>
                  <a:rPr dirty="0"/>
                  <a:t>For the mean </a:t>
                </a:r>
                <a:r>
                  <a:rPr lang="en-US" dirty="0"/>
                  <a:t>sample </a:t>
                </a:r>
                <a:r>
                  <a:rPr dirty="0"/>
                  <a:t>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define the uncertainty in terms of </a:t>
                </a:r>
                <a:r>
                  <a:rPr b="1" dirty="0"/>
                  <a:t>confidence intervals</a:t>
                </a:r>
              </a:p>
              <a:p>
                <a:pPr lvl="0"/>
                <a:r>
                  <a:rPr dirty="0"/>
                  <a:t>For 95% confidence interval: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95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‾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96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Convergence and Standard Errors for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8562"/>
            <a:ext cx="4342435" cy="164360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Example: </a:t>
            </a:r>
            <a:r>
              <a:rPr dirty="0"/>
              <a:t>Mean estimates for realizations of standard Normal distribution with 95% confidence intervals</a:t>
            </a:r>
          </a:p>
        </p:txBody>
      </p:sp>
      <p:pic>
        <p:nvPicPr>
          <p:cNvPr id="4" name="Picture 1" descr="../images/MeanConvergenceS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23726" y="1105726"/>
            <a:ext cx="3781063" cy="36679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091650" y="4741673"/>
            <a:ext cx="509479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Convergance of mean estimates with standard errors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are a great number of possible sampling methods.</a:t>
            </a:r>
          </a:p>
          <a:p>
            <a:pPr lvl="0"/>
            <a:r>
              <a:t>Some of the most commonly used methods</a:t>
            </a:r>
          </a:p>
          <a:p>
            <a:pPr lvl="0"/>
            <a:r>
              <a:rPr b="1"/>
              <a:t>Bernoulli sampling</a:t>
            </a:r>
            <a:r>
              <a:t>, a foundation of random sampling</a:t>
            </a:r>
          </a:p>
          <a:p>
            <a:pPr lvl="0"/>
            <a:r>
              <a:rPr b="1"/>
              <a:t>Stratified sampling</a:t>
            </a:r>
            <a:r>
              <a:t>, when groups with different characteristics must be sampled</a:t>
            </a:r>
          </a:p>
          <a:p>
            <a:pPr lvl="0"/>
            <a:r>
              <a:rPr b="1"/>
              <a:t>Cluster sampling</a:t>
            </a:r>
            <a:r>
              <a:t>, to reduce cost of sampling</a:t>
            </a:r>
          </a:p>
          <a:p>
            <a:pPr lvl="0"/>
            <a:r>
              <a:rPr b="1"/>
              <a:t>Systematic sampling and convenience sampling</a:t>
            </a:r>
            <a:r>
              <a:t>, a slippery slope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b="1" dirty="0"/>
                  <a:t>Bernoulli sampling</a:t>
                </a:r>
                <a:r>
                  <a:rPr dirty="0"/>
                  <a:t> is a widely used foundational random sampling strategy</a:t>
                </a:r>
              </a:p>
              <a:p>
                <a:pPr lvl="0"/>
                <a:r>
                  <a:rPr dirty="0"/>
                  <a:t>Bernoulli sampling has the following properties:</a:t>
                </a:r>
              </a:p>
              <a:p>
                <a:pPr lvl="0"/>
                <a:r>
                  <a:rPr dirty="0"/>
                  <a:t>A </a:t>
                </a:r>
                <a:r>
                  <a:rPr b="1" dirty="0"/>
                  <a:t>single random sample</a:t>
                </a:r>
                <a:r>
                  <a:rPr dirty="0"/>
                  <a:t> of the population is created</a:t>
                </a:r>
              </a:p>
              <a:p>
                <a:pPr lvl="0"/>
                <a:r>
                  <a:rPr dirty="0"/>
                  <a:t>A particular value in the population is sampled based on the outcome of a Bernoulli trial with fixed probability of success,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1111"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Bernoulli sampling</a:t>
            </a:r>
            <a:r>
              <a:rPr dirty="0"/>
              <a:t> is a widely used foundational random sampling strategy</a:t>
            </a:r>
          </a:p>
          <a:p>
            <a:pPr lvl="0"/>
            <a:r>
              <a:rPr dirty="0"/>
              <a:t>Example, a company sells a product by weight</a:t>
            </a:r>
          </a:p>
          <a:p>
            <a:pPr lvl="1"/>
            <a:r>
              <a:rPr dirty="0"/>
              <a:t>To ensure the quality of a packaging process so few packages are underweight</a:t>
            </a:r>
            <a:endParaRPr lang="en-US" dirty="0"/>
          </a:p>
          <a:p>
            <a:pPr lvl="1"/>
            <a:r>
              <a:rPr lang="en-US" dirty="0"/>
              <a:t>Population is all packages from the past, presence and future</a:t>
            </a:r>
            <a:endParaRPr dirty="0"/>
          </a:p>
          <a:p>
            <a:pPr lvl="1"/>
            <a:r>
              <a:rPr dirty="0"/>
              <a:t>Impractical to empty and weight the contents of every package</a:t>
            </a:r>
          </a:p>
          <a:p>
            <a:pPr lvl="1"/>
            <a:r>
              <a:rPr dirty="0"/>
              <a:t>Random Bernoulli sample packages from the production line and weigh contents with say p=0.0001, or 1 out of 10,000</a:t>
            </a:r>
          </a:p>
          <a:p>
            <a:pPr lvl="1"/>
            <a:r>
              <a:rPr dirty="0"/>
              <a:t>Statistical inferences are made from sample</a:t>
            </a:r>
          </a:p>
        </p:txBody>
      </p:sp>
    </p:spTree>
    <p:extLst>
      <p:ext uri="{BB962C8B-B14F-4D97-AF65-F5344CB8AC3E}">
        <p14:creationId xmlns:p14="http://schemas.microsoft.com/office/powerpoint/2010/main" val="244481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6078637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Bernoulli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6078637" cy="3518297"/>
              </a:xfrm>
            </p:spPr>
            <p:txBody>
              <a:bodyPr/>
              <a:lstStyle/>
              <a:p>
                <a:pPr lvl="0"/>
                <a:r>
                  <a:rPr lang="en-US" sz="2200" dirty="0"/>
                  <a:t>Example </a:t>
                </a:r>
                <a:r>
                  <a:rPr sz="2200" dirty="0"/>
                  <a:t>with synthetic data</a:t>
                </a:r>
                <a:r>
                  <a:rPr lang="en-US" sz="2200" dirty="0"/>
                  <a:t>:</a:t>
                </a:r>
                <a:r>
                  <a:rPr sz="2200" dirty="0"/>
                  <a:t> </a:t>
                </a:r>
                <a:endParaRPr lang="en-US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Generate population of 10000 samples from the standard Normal distribution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realizations are randomly divided into 4 groups with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ar-AE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200" dirty="0"/>
                  <a:t>The probability of a sample being in a group is not uniform, and sums to 1.0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6078637" cy="3518297"/>
              </a:xfrm>
              <a:blipFill>
                <a:blip r:embed="rId2"/>
                <a:stretch>
                  <a:fillRect l="-1304" t="-1213" r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StratifiedSa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870700" y="457843"/>
            <a:ext cx="2273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35072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Bernoulli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539763" cy="351829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The population of 10000 samples from the standard Normal distribution</a:t>
                </a:r>
              </a:p>
              <a:p>
                <a:pPr lvl="0"/>
                <a:r>
                  <a:rPr sz="2000" dirty="0"/>
                  <a:t>The mean of each group should be close to 0.0:</a:t>
                </a: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sz="2000" dirty="0"/>
                  <a:t>The sample is divided between 4 groups</a:t>
                </a: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sz="2000" dirty="0"/>
                  <a:t>Probability of sample from given group,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  <m:r>
                      <a:rPr sz="2000">
                        <a:latin typeface="Cambria Math" panose="02040503050406030204" pitchFamily="18" charset="0"/>
                      </a:rPr>
                      <m:t>.</m:t>
                    </m:r>
                    <m:r>
                      <a:rPr sz="2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sz="2000" dirty="0"/>
                  <a:t>Summary statistics are computed for each group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539763" cy="3518297"/>
              </a:xfrm>
              <a:blipFill>
                <a:blip r:embed="rId2"/>
                <a:stretch>
                  <a:fillRect l="-1893" t="-1040" r="-344" b="-7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BernoulliMea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96964" y="1270000"/>
            <a:ext cx="51054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lvl="0"/>
                <a:r>
                  <a:rPr dirty="0"/>
                  <a:t>The Categorical distribution - Discrete multi-variate distribution</a:t>
                </a:r>
              </a:p>
              <a:p>
                <a:pPr lvl="1"/>
                <a:r>
                  <a:rPr dirty="0"/>
                  <a:t>For outcome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dirty="0"/>
                  <a:t> we </a:t>
                </a:r>
                <a:r>
                  <a:rPr b="1" dirty="0"/>
                  <a:t>one hot encode</a:t>
                </a:r>
                <a:r>
                  <a:rPr dirty="0"/>
                  <a:t> the results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dirty="0"/>
              </a:p>
              <a:p>
                <a:pPr lvl="1"/>
                <a:r>
                  <a:rPr dirty="0"/>
                  <a:t>For a single trial the probabilities of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 possible outcomes are expressed: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𝛱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1"/>
                <a:r>
                  <a:rPr dirty="0"/>
                  <a:t>Probability mass function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Multivariate Normal distribution, parameterized by </a:t>
                </a:r>
                <a:r>
                  <a:rPr b="1" dirty="0"/>
                  <a:t>n-dimensional vector of locations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</m:acc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dimensional </a:t>
                </a:r>
                <a:r>
                  <a:rPr b="1" dirty="0"/>
                  <a:t>covariance matrix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d>
                              <m:dPr>
                                <m:begChr m:val="|"/>
                                <m:endChr m:val="|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</m:d>
                          </m:e>
                        </m:rad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𝚺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Group</a:t>
            </a:r>
            <a:r>
              <a:rPr lang="en-US" dirty="0"/>
              <a:t>ed</a:t>
            </a:r>
            <a:r>
              <a:rPr dirty="0"/>
              <a:t> data is quite common in application</a:t>
            </a:r>
          </a:p>
          <a:p>
            <a:pPr marL="0" lvl="0" indent="0">
              <a:buNone/>
            </a:pPr>
            <a:r>
              <a:rPr dirty="0"/>
              <a:t>A few examples include:</a:t>
            </a:r>
          </a:p>
          <a:p>
            <a:r>
              <a:rPr dirty="0"/>
              <a:t>Pooling opinion by county and income group, where income groups and counties have significant differences in population</a:t>
            </a:r>
          </a:p>
          <a:p>
            <a:r>
              <a:rPr dirty="0"/>
              <a:t>Testing a drug which may have different effectiveness by sex and ethnic group</a:t>
            </a:r>
          </a:p>
          <a:p>
            <a:r>
              <a:rPr dirty="0"/>
              <a:t>Spectral characteristics of stars by type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149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What is a sampling strategy for grouped or stratified data?</a:t>
            </a:r>
          </a:p>
          <a:p>
            <a:pPr lvl="0"/>
            <a:r>
              <a:rPr b="1" dirty="0"/>
              <a:t>Stratified sampling</a:t>
            </a:r>
            <a:r>
              <a:rPr dirty="0"/>
              <a:t> strategies are used when data are organized in </a:t>
            </a:r>
            <a:r>
              <a:rPr b="1" dirty="0"/>
              <a:t>strata</a:t>
            </a:r>
          </a:p>
          <a:p>
            <a:pPr lvl="0"/>
            <a:r>
              <a:rPr b="1" dirty="0"/>
              <a:t>Simple Idea:</a:t>
            </a:r>
            <a:r>
              <a:rPr dirty="0"/>
              <a:t> independently sample an equal numbers of cases from each strata</a:t>
            </a:r>
          </a:p>
          <a:p>
            <a:pPr lvl="0"/>
            <a:r>
              <a:rPr dirty="0"/>
              <a:t>The simplest version of stratified sampling creates an </a:t>
            </a:r>
            <a:r>
              <a:rPr b="1" dirty="0"/>
              <a:t>equal-size Bernoulli sample</a:t>
            </a:r>
            <a:r>
              <a:rPr dirty="0"/>
              <a:t> from each strata</a:t>
            </a:r>
          </a:p>
        </p:txBody>
      </p:sp>
    </p:spTree>
    <p:extLst>
      <p:ext uri="{BB962C8B-B14F-4D97-AF65-F5344CB8AC3E}">
        <p14:creationId xmlns:p14="http://schemas.microsoft.com/office/powerpoint/2010/main" val="1955896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149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What is a sampling strategy for grouped or stratified data?</a:t>
            </a:r>
          </a:p>
          <a:p>
            <a:pPr lvl="0"/>
            <a:r>
              <a:rPr dirty="0"/>
              <a:t>In many cases, nested samples are required</a:t>
            </a:r>
          </a:p>
          <a:p>
            <a:r>
              <a:rPr lang="en-US" dirty="0"/>
              <a:t>E</a:t>
            </a:r>
            <a:r>
              <a:rPr dirty="0"/>
              <a:t>xample, a top level sample can be grouped by zip code, a geographic strata</a:t>
            </a:r>
          </a:p>
          <a:p>
            <a:r>
              <a:rPr dirty="0"/>
              <a:t>Within each zip code, people are then sampled by income bracket strata</a:t>
            </a:r>
          </a:p>
          <a:p>
            <a:r>
              <a:rPr dirty="0"/>
              <a:t>Equal sized Bernoulli samples are collected at the lowest level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8619" y="1435100"/>
            <a:ext cx="3389452" cy="305519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Example: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 4 groups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400" dirty="0"/>
              <a:t>Bernoulli sample 100 from each group 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sz="2400" dirty="0"/>
              <a:t>ompute summary statistics</a:t>
            </a:r>
            <a:r>
              <a:rPr lang="en-US" sz="2400" dirty="0"/>
              <a:t> for each group</a:t>
            </a:r>
            <a:endParaRPr sz="2400" dirty="0"/>
          </a:p>
        </p:txBody>
      </p:sp>
      <p:pic>
        <p:nvPicPr>
          <p:cNvPr id="3" name="Picture 1" descr="../images/StratifiedMea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19798" y="1435100"/>
            <a:ext cx="51054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3738CA0-3427-E8FE-9A3E-DF474ABE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8791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When sampling is expensive, a strategy is required to reduce the cost</a:t>
            </a:r>
          </a:p>
          <a:p>
            <a:pPr lvl="0"/>
            <a:r>
              <a:rPr dirty="0"/>
              <a:t>Examples of expensive to collect data:</a:t>
            </a:r>
          </a:p>
          <a:p>
            <a:pPr lvl="1"/>
            <a:r>
              <a:rPr dirty="0"/>
              <a:t>Surveys of customers at a chain of stores</a:t>
            </a:r>
          </a:p>
          <a:p>
            <a:pPr lvl="1"/>
            <a:r>
              <a:rPr dirty="0"/>
              <a:t>Door to door survey of homeowners</a:t>
            </a:r>
          </a:p>
          <a:p>
            <a:pPr lvl="1"/>
            <a:r>
              <a:rPr dirty="0"/>
              <a:t>Sampling wildlife populations in a dispersed habitat</a:t>
            </a:r>
          </a:p>
          <a:p>
            <a:r>
              <a:rPr dirty="0"/>
              <a:t>Population can be divided into randomly selected clusters: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dirty="0"/>
              <a:t>Define the clusters for the population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dirty="0"/>
              <a:t>Randomly select the required number of clusters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dirty="0"/>
              <a:t>Sample from selected clusters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dirty="0"/>
              <a:t>Optionally, stratify the sample within each cluster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46070" cy="70575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Cluster Sampling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92820"/>
            <a:ext cx="3008313" cy="3201803"/>
          </a:xfrm>
        </p:spPr>
        <p:txBody>
          <a:bodyPr/>
          <a:lstStyle/>
          <a:p>
            <a:pPr lvl="0"/>
            <a:r>
              <a:rPr lang="en-US" sz="2000" dirty="0"/>
              <a:t>Example: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10 store locations</a:t>
            </a:r>
            <a:r>
              <a:rPr sz="2000" dirty="0"/>
              <a:t> 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Random sample</a:t>
            </a:r>
            <a:r>
              <a:rPr sz="2000" dirty="0"/>
              <a:t> store locations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2000" dirty="0"/>
              <a:t>Bernoulli sample customers at these locations</a:t>
            </a:r>
            <a:r>
              <a:rPr dirty="0"/>
              <a:t>.</a:t>
            </a:r>
          </a:p>
        </p:txBody>
      </p:sp>
      <p:pic>
        <p:nvPicPr>
          <p:cNvPr id="3" name="Picture 1" descr="../images/ClusterMea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203200"/>
            <a:ext cx="5067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Cluster Sampling</a:t>
            </a:r>
          </a:p>
        </p:txBody>
      </p:sp>
      <p:pic>
        <p:nvPicPr>
          <p:cNvPr id="3" name="Picture 1" descr="../images/ClusterSampl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7CCFD99-ADD7-E9CC-4DEB-3EF573209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466127"/>
            <a:ext cx="3008313" cy="3128496"/>
          </a:xfrm>
        </p:spPr>
        <p:txBody>
          <a:bodyPr/>
          <a:lstStyle/>
          <a:p>
            <a:pPr lvl="0"/>
            <a:r>
              <a:rPr lang="en-US" sz="2000" dirty="0"/>
              <a:t>Example: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10 store locations</a:t>
            </a:r>
            <a:r>
              <a:rPr sz="2000" dirty="0"/>
              <a:t> 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Random sample</a:t>
            </a:r>
            <a:r>
              <a:rPr sz="2000" dirty="0"/>
              <a:t> store locations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2000" dirty="0"/>
              <a:t>Bernoulli sample customers at these locations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Systematic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Convenience and systematic sampling</a:t>
            </a:r>
            <a:r>
              <a:rPr dirty="0"/>
              <a:t> are a slippery slope toward biased inferences</a:t>
            </a:r>
          </a:p>
          <a:p>
            <a:pPr lvl="0"/>
            <a:r>
              <a:rPr dirty="0"/>
              <a:t>Systematic sampling </a:t>
            </a:r>
            <a:r>
              <a:rPr b="1" dirty="0"/>
              <a:t>lacks randomization</a:t>
            </a:r>
          </a:p>
          <a:p>
            <a:pPr lvl="0"/>
            <a:r>
              <a:rPr dirty="0"/>
              <a:t>Convenience sampling selects the cases that are easiest to obtain</a:t>
            </a:r>
          </a:p>
          <a:p>
            <a:pPr lvl="1"/>
            <a:r>
              <a:rPr dirty="0"/>
              <a:t>Commonly cited example known as </a:t>
            </a:r>
            <a:r>
              <a:rPr b="1" dirty="0"/>
              <a:t>database sampling</a:t>
            </a:r>
            <a:endParaRPr dirty="0"/>
          </a:p>
          <a:p>
            <a:pPr lvl="1"/>
            <a:r>
              <a:rPr dirty="0"/>
              <a:t>Example, the first N rows resulting from a database query</a:t>
            </a:r>
          </a:p>
          <a:p>
            <a:pPr lvl="1"/>
            <a:r>
              <a:rPr dirty="0"/>
              <a:t>Example, every k-</a:t>
            </a:r>
            <a:r>
              <a:rPr dirty="0" err="1"/>
              <a:t>th</a:t>
            </a:r>
            <a:r>
              <a:rPr dirty="0"/>
              <a:t> case of the population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Few More Thoughts on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There are many practical aspects of sampling.</a:t>
            </a:r>
          </a:p>
          <a:p>
            <a:pPr lvl="0"/>
            <a:r>
              <a:rPr dirty="0"/>
              <a:t>Random sampling is essential to the underlying assumptions of statistical inference</a:t>
            </a:r>
          </a:p>
          <a:p>
            <a:pPr lvl="0"/>
            <a:r>
              <a:rPr dirty="0"/>
              <a:t>Whenever you are planning to sample data, make sure you have a clear sampling plan</a:t>
            </a:r>
          </a:p>
          <a:p>
            <a:pPr lvl="0"/>
            <a:r>
              <a:rPr dirty="0"/>
              <a:t>Know the number of clusters, strata, </a:t>
            </a:r>
            <a:r>
              <a:rPr lang="en-US" dirty="0"/>
              <a:t>and </a:t>
            </a:r>
            <a:r>
              <a:rPr dirty="0"/>
              <a:t>samples in advance</a:t>
            </a:r>
          </a:p>
          <a:p>
            <a:pPr lvl="0"/>
            <a:r>
              <a:rPr dirty="0"/>
              <a:t>Don’t just stop sampling when your desired result is achieved!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 to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878"/>
            <a:ext cx="8229600" cy="380035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 dirty="0">
                <a:hlinkClick r:id="rId2"/>
              </a:rPr>
              <a:t>Monte Carlo s</a:t>
            </a:r>
            <a:r>
              <a:rPr b="1" dirty="0">
                <a:hlinkClick r:id="rId2"/>
              </a:rPr>
              <a:t>imulation</a:t>
            </a:r>
            <a:r>
              <a:rPr lang="en-US" b="1" dirty="0">
                <a:hlinkClick r:id="rId2"/>
              </a:rPr>
              <a:t>s</a:t>
            </a:r>
            <a:r>
              <a:rPr b="1" dirty="0">
                <a:hlinkClick r:id="rId2"/>
              </a:rPr>
              <a:t> </a:t>
            </a:r>
            <a:r>
              <a:rPr dirty="0"/>
              <a:t>enable data scientists to study the behavior of stochastic processes with complex probability distributions</a:t>
            </a:r>
          </a:p>
          <a:p>
            <a:pPr lvl="0"/>
            <a:r>
              <a:rPr dirty="0"/>
              <a:t>M</a:t>
            </a:r>
            <a:r>
              <a:rPr lang="en-US" dirty="0"/>
              <a:t>any</a:t>
            </a:r>
            <a:r>
              <a:rPr dirty="0"/>
              <a:t> real-world processes have complex distributions of </a:t>
            </a:r>
            <a:r>
              <a:rPr lang="en-US" dirty="0"/>
              <a:t>observed</a:t>
            </a:r>
            <a:r>
              <a:rPr dirty="0"/>
              <a:t> values</a:t>
            </a:r>
          </a:p>
          <a:p>
            <a:pPr lvl="1"/>
            <a:r>
              <a:rPr dirty="0"/>
              <a:t>Simulation is a practical approach to understanding complex processes</a:t>
            </a:r>
          </a:p>
          <a:p>
            <a:pPr lvl="0"/>
            <a:r>
              <a:rPr dirty="0"/>
              <a:t>Two main purposes of simulation can be summarized as:</a:t>
            </a:r>
          </a:p>
          <a:p>
            <a:pPr lvl="1"/>
            <a:r>
              <a:rPr b="1" dirty="0"/>
              <a:t>Testing models:</a:t>
            </a:r>
            <a:r>
              <a:rPr dirty="0"/>
              <a:t> If data simulated from the model do not resemble the original data, something is likely wrong</a:t>
            </a:r>
          </a:p>
          <a:p>
            <a:pPr lvl="1"/>
            <a:r>
              <a:rPr b="1" dirty="0"/>
              <a:t>Understand processes with complex probability distributions:</a:t>
            </a:r>
            <a:r>
              <a:rPr dirty="0"/>
              <a:t> In these cases, simulation provides a powerful and flexible computational technique to understand behavior</a:t>
            </a:r>
            <a:endParaRPr lang="en-US" dirty="0"/>
          </a:p>
          <a:p>
            <a:r>
              <a:rPr lang="en-US" dirty="0"/>
              <a:t>Complex Monte Carlo simulations are a key component of </a:t>
            </a:r>
            <a:r>
              <a:rPr lang="en-US" b="1" dirty="0">
                <a:hlinkClick r:id="rId3"/>
              </a:rPr>
              <a:t>Digital twin models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dirty="0"/>
                  <a:t>Conditional probability</a:t>
                </a:r>
              </a:p>
              <a:p>
                <a:pPr lvl="1"/>
                <a:r>
                  <a:rPr dirty="0"/>
                  <a:t>One random variable depends on another</a:t>
                </a:r>
              </a:p>
              <a:p>
                <a:pPr lvl="1"/>
                <a:r>
                  <a:rPr dirty="0"/>
                  <a:t>But not commutable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⇎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Mutually exclusivity </a:t>
                </a:r>
              </a:p>
              <a:p>
                <a:pPr lvl="0"/>
                <a:r>
                  <a:rPr dirty="0"/>
                  <a:t>Independence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8436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As cheap computational power has become ubiquitous, </a:t>
            </a:r>
            <a:r>
              <a:rPr lang="en-US" dirty="0"/>
              <a:t>Monte Carlo </a:t>
            </a:r>
            <a:r>
              <a:rPr dirty="0"/>
              <a:t>simulation has become a widely used technique</a:t>
            </a:r>
          </a:p>
          <a:p>
            <a:pPr lvl="0"/>
            <a:r>
              <a:rPr dirty="0"/>
              <a:t>Simulations compute a large number of cases, or realizations</a:t>
            </a:r>
          </a:p>
          <a:p>
            <a:pPr lvl="1"/>
            <a:r>
              <a:rPr dirty="0"/>
              <a:t>The computing cost of each realization must be low in any practical simulation</a:t>
            </a:r>
          </a:p>
          <a:p>
            <a:pPr lvl="1"/>
            <a:r>
              <a:rPr dirty="0"/>
              <a:t>Realizations are drawn </a:t>
            </a:r>
            <a:r>
              <a:rPr lang="en-US" dirty="0"/>
              <a:t>by </a:t>
            </a:r>
            <a:r>
              <a:rPr lang="en-US" b="1" dirty="0"/>
              <a:t>Monte Carlo sample</a:t>
            </a:r>
            <a:r>
              <a:rPr b="1" dirty="0"/>
              <a:t> probability distributions </a:t>
            </a:r>
            <a:r>
              <a:rPr dirty="0"/>
              <a:t>of the process model</a:t>
            </a:r>
          </a:p>
          <a:p>
            <a:pPr lvl="0"/>
            <a:r>
              <a:rPr dirty="0"/>
              <a:t>In many cases, realizations are computed </a:t>
            </a:r>
            <a:r>
              <a:rPr lang="en-US" dirty="0"/>
              <a:t>by sampling </a:t>
            </a:r>
            <a:r>
              <a:rPr dirty="0"/>
              <a:t>conditional probability distributions</a:t>
            </a:r>
          </a:p>
          <a:p>
            <a:pPr lvl="1"/>
            <a:r>
              <a:rPr dirty="0"/>
              <a:t>The final or posterior distribution of the process is comprised of these realizations</a:t>
            </a:r>
            <a:endParaRPr lang="en-US" dirty="0"/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You can find a short tutorial on Monte Carlo simulation </a:t>
            </a:r>
            <a:r>
              <a:rPr lang="en-US" sz="1900" dirty="0">
                <a:solidFill>
                  <a:schemeClr val="accent6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19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Representation as a Directed Acyclic Graphical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When creating a simulation with multiple conditionally dependent variables it is useful to draw a directed graph; a </a:t>
            </a:r>
            <a:r>
              <a:rPr b="1" dirty="0"/>
              <a:t>directed acyclic graphical model or DAG</a:t>
            </a:r>
          </a:p>
          <a:p>
            <a:pPr lvl="0"/>
            <a:r>
              <a:rPr dirty="0"/>
              <a:t>The graph </a:t>
            </a:r>
            <a:r>
              <a:rPr lang="en-US" dirty="0"/>
              <a:t>representation </a:t>
            </a:r>
            <a:r>
              <a:rPr dirty="0"/>
              <a:t>show</a:t>
            </a:r>
            <a:r>
              <a:rPr lang="en-US" dirty="0"/>
              <a:t>s</a:t>
            </a:r>
            <a:r>
              <a:rPr dirty="0"/>
              <a:t> independent</a:t>
            </a:r>
            <a:r>
              <a:rPr lang="en-US" dirty="0"/>
              <a:t> and</a:t>
            </a:r>
            <a:r>
              <a:rPr dirty="0"/>
              <a:t> conditionally dependent </a:t>
            </a:r>
            <a:r>
              <a:rPr lang="en-US" dirty="0"/>
              <a:t>variables</a:t>
            </a:r>
          </a:p>
          <a:p>
            <a:pPr lvl="0"/>
            <a:r>
              <a:rPr lang="en-US" dirty="0"/>
              <a:t>S</a:t>
            </a:r>
            <a:r>
              <a:rPr dirty="0"/>
              <a:t>hapes represent </a:t>
            </a:r>
            <a:r>
              <a:rPr lang="en-US" dirty="0"/>
              <a:t>different </a:t>
            </a:r>
            <a:r>
              <a:rPr dirty="0"/>
              <a:t>type</a:t>
            </a:r>
            <a:r>
              <a:rPr lang="en-US" dirty="0"/>
              <a:t>s</a:t>
            </a:r>
            <a:r>
              <a:rPr dirty="0"/>
              <a:t> of nodes</a:t>
            </a:r>
          </a:p>
          <a:p>
            <a:pPr lvl="0"/>
            <a:r>
              <a:rPr b="1" dirty="0"/>
              <a:t>Directed edges</a:t>
            </a:r>
            <a:r>
              <a:rPr dirty="0"/>
              <a:t> show the dependency structure of the distributions</a:t>
            </a:r>
          </a:p>
          <a:p>
            <a:pPr lvl="1"/>
            <a:r>
              <a:rPr dirty="0"/>
              <a:t>Arrows point to </a:t>
            </a:r>
            <a:r>
              <a:rPr b="1" dirty="0"/>
              <a:t>child nodes</a:t>
            </a:r>
            <a:r>
              <a:rPr dirty="0"/>
              <a:t> which are dependent on </a:t>
            </a:r>
            <a:r>
              <a:rPr b="1" dirty="0"/>
              <a:t>parent nodes</a:t>
            </a:r>
            <a:endParaRPr dirty="0"/>
          </a:p>
          <a:p>
            <a:pPr lvl="1"/>
            <a:r>
              <a:rPr dirty="0"/>
              <a:t>Child node is </a:t>
            </a:r>
            <a:r>
              <a:rPr b="1" dirty="0"/>
              <a:t>conditional</a:t>
            </a:r>
            <a:r>
              <a:rPr dirty="0"/>
              <a:t> on parent nodes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Representation as a Directed Acyclic Graphical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2791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b="1" dirty="0"/>
              <a:t>directed acyclic graphical model or DAG</a:t>
            </a:r>
            <a:r>
              <a:rPr lang="en-US" dirty="0"/>
              <a:t> is an intuitive representation of a Monte Carlo simulation model</a:t>
            </a:r>
            <a:endParaRPr b="1" dirty="0"/>
          </a:p>
          <a:p>
            <a:pPr lvl="0"/>
            <a:r>
              <a:rPr b="1" dirty="0"/>
              <a:t>Probability distributions</a:t>
            </a:r>
            <a:r>
              <a:rPr dirty="0"/>
              <a:t> are shown as </a:t>
            </a:r>
            <a:r>
              <a:rPr b="1" dirty="0"/>
              <a:t>ellipses</a:t>
            </a:r>
          </a:p>
          <a:p>
            <a:pPr lvl="1"/>
            <a:r>
              <a:rPr dirty="0"/>
              <a:t>Distributions have </a:t>
            </a:r>
            <a:r>
              <a:rPr b="1" dirty="0"/>
              <a:t>parameters</a:t>
            </a:r>
            <a:r>
              <a:rPr dirty="0"/>
              <a:t> which must be estimated</a:t>
            </a:r>
          </a:p>
          <a:p>
            <a:pPr lvl="0"/>
            <a:r>
              <a:rPr b="1" dirty="0"/>
              <a:t>Decision variables</a:t>
            </a:r>
            <a:r>
              <a:rPr dirty="0"/>
              <a:t> are </a:t>
            </a:r>
            <a:r>
              <a:rPr b="1" dirty="0"/>
              <a:t>deterministic </a:t>
            </a:r>
            <a:r>
              <a:rPr dirty="0"/>
              <a:t>and</a:t>
            </a:r>
            <a:r>
              <a:rPr lang="en-US" dirty="0"/>
              <a:t> </a:t>
            </a:r>
            <a:r>
              <a:rPr dirty="0"/>
              <a:t>shown as </a:t>
            </a:r>
            <a:r>
              <a:rPr b="1" dirty="0"/>
              <a:t>rectangles</a:t>
            </a:r>
          </a:p>
          <a:p>
            <a:pPr lvl="1"/>
            <a:r>
              <a:rPr dirty="0"/>
              <a:t>Setting decision variables can be performed either manually or automatically</a:t>
            </a:r>
          </a:p>
          <a:p>
            <a:pPr lvl="0"/>
            <a:r>
              <a:rPr b="1" dirty="0"/>
              <a:t>Utility nodes</a:t>
            </a:r>
            <a:r>
              <a:rPr dirty="0"/>
              <a:t>, </a:t>
            </a:r>
            <a:r>
              <a:rPr lang="en-US" dirty="0"/>
              <a:t>e.g. </a:t>
            </a:r>
            <a:r>
              <a:rPr dirty="0"/>
              <a:t>profit in this case, are shown as </a:t>
            </a:r>
            <a:r>
              <a:rPr b="1" dirty="0"/>
              <a:t>diamonds</a:t>
            </a:r>
          </a:p>
          <a:p>
            <a:pPr lvl="1"/>
            <a:r>
              <a:rPr dirty="0"/>
              <a:t>Nodes represent a </a:t>
            </a:r>
            <a:r>
              <a:rPr b="1" dirty="0"/>
              <a:t>utility function</a:t>
            </a:r>
            <a:r>
              <a:rPr dirty="0"/>
              <a:t> given the dependencies in the graph</a:t>
            </a:r>
          </a:p>
          <a:p>
            <a:pPr lvl="1"/>
            <a:r>
              <a:rPr dirty="0"/>
              <a:t>Utility calculations are </a:t>
            </a:r>
            <a:r>
              <a:rPr b="1" dirty="0"/>
              <a:t>deterministic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Sandwich Shop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9715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 sandwich shop simulation can be represented by a DAG</a:t>
            </a:r>
          </a:p>
        </p:txBody>
      </p:sp>
      <p:pic>
        <p:nvPicPr>
          <p:cNvPr id="4" name="Picture 1" descr="../images/Simulation_Directed_Graph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6754" y="1460384"/>
            <a:ext cx="5231604" cy="30846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519100" y="4525333"/>
            <a:ext cx="552691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Directed graph of the distributions for profit simulation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Sandwich Shop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453"/>
            <a:ext cx="8229600" cy="369618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Interpreting the DAG</a:t>
            </a:r>
          </a:p>
          <a:p>
            <a:pPr lvl="0"/>
            <a:r>
              <a:rPr dirty="0"/>
              <a:t>The DAG is a shorthand description of the simulation model</a:t>
            </a:r>
          </a:p>
          <a:p>
            <a:pPr lvl="0"/>
            <a:r>
              <a:rPr dirty="0"/>
              <a:t>Nodes with no dependency are </a:t>
            </a:r>
            <a:r>
              <a:rPr b="1" dirty="0"/>
              <a:t>independent distributions</a:t>
            </a:r>
          </a:p>
          <a:p>
            <a:pPr lvl="1"/>
            <a:r>
              <a:rPr dirty="0"/>
              <a:t>Parameters must be known or estimated</a:t>
            </a:r>
          </a:p>
          <a:p>
            <a:pPr lvl="1"/>
            <a:r>
              <a:rPr dirty="0"/>
              <a:t>Can be useful to vary the parameters</a:t>
            </a:r>
          </a:p>
          <a:p>
            <a:pPr lvl="0"/>
            <a:r>
              <a:rPr b="1" dirty="0"/>
              <a:t>Child</a:t>
            </a:r>
            <a:r>
              <a:rPr dirty="0"/>
              <a:t> distributions are </a:t>
            </a:r>
            <a:r>
              <a:rPr b="1" dirty="0"/>
              <a:t>conditional</a:t>
            </a:r>
            <a:r>
              <a:rPr dirty="0"/>
              <a:t> on their </a:t>
            </a:r>
            <a:r>
              <a:rPr b="1" dirty="0"/>
              <a:t>parents</a:t>
            </a:r>
          </a:p>
          <a:p>
            <a:pPr lvl="1"/>
            <a:r>
              <a:rPr dirty="0"/>
              <a:t>Parameters must be known or estimated</a:t>
            </a:r>
          </a:p>
          <a:p>
            <a:pPr lvl="1"/>
            <a:r>
              <a:rPr dirty="0"/>
              <a:t>Resulting distribution can be quite complex</a:t>
            </a:r>
          </a:p>
          <a:p>
            <a:pPr lvl="0"/>
            <a:r>
              <a:rPr b="1" dirty="0"/>
              <a:t>Decision variables</a:t>
            </a:r>
            <a:r>
              <a:rPr dirty="0"/>
              <a:t> </a:t>
            </a:r>
            <a:r>
              <a:rPr b="1" dirty="0"/>
              <a:t>deterministically</a:t>
            </a:r>
            <a:r>
              <a:rPr dirty="0"/>
              <a:t> change the model parameters</a:t>
            </a:r>
          </a:p>
          <a:p>
            <a:pPr lvl="0"/>
            <a:r>
              <a:rPr b="1" dirty="0"/>
              <a:t>Utility node</a:t>
            </a:r>
            <a:r>
              <a:rPr lang="en-US" b="1" dirty="0"/>
              <a:t>s</a:t>
            </a:r>
            <a:r>
              <a:rPr dirty="0"/>
              <a:t> use a fixed </a:t>
            </a:r>
            <a:r>
              <a:rPr b="1" dirty="0"/>
              <a:t>deterministic</a:t>
            </a:r>
            <a:r>
              <a:rPr dirty="0"/>
              <a:t> </a:t>
            </a:r>
            <a:r>
              <a:rPr b="1" dirty="0"/>
              <a:t>formula</a:t>
            </a:r>
            <a:r>
              <a:rPr dirty="0"/>
              <a:t> to compute the value for each realization of the simulation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Tips on Building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Creating, testing and debugging simulation software can be tricky given the stochastic nature of simulation</a:t>
            </a:r>
          </a:p>
          <a:p>
            <a:pPr lvl="0"/>
            <a:r>
              <a:rPr dirty="0"/>
              <a:t>Build your simulation as a series of small, easily tested, chunks</a:t>
            </a:r>
          </a:p>
          <a:p>
            <a:pPr lvl="0"/>
            <a:r>
              <a:rPr dirty="0"/>
              <a:t>Test each small functional unit individually, including at least testing some typical cases, as well as boundary or extreme cases</a:t>
            </a:r>
          </a:p>
          <a:p>
            <a:pPr lvl="0"/>
            <a:r>
              <a:rPr dirty="0"/>
              <a:t>Test your overall simulation each time you add a new functional component </a:t>
            </a:r>
            <a:r>
              <a:rPr dirty="0">
                <a:solidFill>
                  <a:srgbClr val="C00000"/>
                </a:solidFill>
              </a:rPr>
              <a:t>- </a:t>
            </a:r>
            <a:r>
              <a:rPr b="1" dirty="0">
                <a:solidFill>
                  <a:srgbClr val="C00000"/>
                </a:solidFill>
              </a:rPr>
              <a:t>avoid big bang integration!</a:t>
            </a:r>
            <a:endParaRPr dirty="0">
              <a:solidFill>
                <a:srgbClr val="C00000"/>
              </a:solidFill>
            </a:endParaRPr>
          </a:p>
          <a:p>
            <a:pPr lvl="0"/>
            <a:r>
              <a:rPr lang="en-US" dirty="0"/>
              <a:t>Monte Carlo s</a:t>
            </a:r>
            <a:r>
              <a:rPr dirty="0"/>
              <a:t>imulations are inherently stochastic, set a seed </a:t>
            </a:r>
            <a:r>
              <a:rPr lang="en-US" dirty="0"/>
              <a:t>so tests are </a:t>
            </a:r>
            <a:r>
              <a:rPr dirty="0"/>
              <a:t>repeatable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6893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Sampling is important because we almost never have data on a whole population</a:t>
            </a:r>
          </a:p>
          <a:p>
            <a:pPr lvl="0"/>
            <a:r>
              <a:rPr dirty="0"/>
              <a:t>Sampling must be randomized to preclude biases</a:t>
            </a:r>
          </a:p>
          <a:p>
            <a:pPr lvl="0"/>
            <a:r>
              <a:rPr dirty="0"/>
              <a:t>As sample size increases the standard error of a statistic computed from the sample decreases by the law of large numbers</a:t>
            </a:r>
          </a:p>
          <a:p>
            <a:pPr lvl="0"/>
            <a:r>
              <a:rPr dirty="0"/>
              <a:t>Key points to keep in mind:</a:t>
            </a:r>
          </a:p>
          <a:p>
            <a:pPr lvl="1"/>
            <a:r>
              <a:rPr dirty="0"/>
              <a:t>Understanding sampling is essential to ensure data is representative of the entire population</a:t>
            </a:r>
          </a:p>
          <a:p>
            <a:pPr lvl="1"/>
            <a:r>
              <a:rPr dirty="0"/>
              <a:t>Use inferences on the sample to say something about the population</a:t>
            </a:r>
          </a:p>
          <a:p>
            <a:pPr lvl="1"/>
            <a:r>
              <a:rPr dirty="0"/>
              <a:t>The sample must be randomly drawn from the population</a:t>
            </a:r>
          </a:p>
          <a:p>
            <a:pPr lvl="0"/>
            <a:r>
              <a:rPr dirty="0"/>
              <a:t>Sampling from distribution</a:t>
            </a:r>
            <a:r>
              <a:rPr lang="en-US" dirty="0"/>
              <a:t>s</a:t>
            </a:r>
            <a:r>
              <a:rPr dirty="0"/>
              <a:t> is the building block of </a:t>
            </a:r>
            <a:r>
              <a:rPr lang="en-US" dirty="0"/>
              <a:t>Monte Carlo </a:t>
            </a:r>
            <a:r>
              <a:rPr dirty="0"/>
              <a:t>simulation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lvl="0"/>
                <a:r>
                  <a:rPr dirty="0"/>
                  <a:t>Bayes’ theorem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Marginal distribution</a:t>
                </a:r>
              </a:p>
              <a:p>
                <a:pPr lvl="0"/>
                <a:r>
                  <a:rPr dirty="0"/>
                  <a:t>For continuous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2,…,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For discrete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94089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Sampling is important because we almost never have data on an entire population</a:t>
            </a:r>
          </a:p>
          <a:p>
            <a:pPr lvl="0"/>
            <a:r>
              <a:rPr b="1" dirty="0"/>
              <a:t>Sampling must be randomized</a:t>
            </a:r>
            <a:r>
              <a:rPr dirty="0"/>
              <a:t> to preclude biases</a:t>
            </a:r>
          </a:p>
          <a:p>
            <a:pPr lvl="0"/>
            <a:r>
              <a:rPr dirty="0"/>
              <a:t>As sample size increases, the standard error decreases by the </a:t>
            </a:r>
            <a:r>
              <a:rPr b="1" dirty="0"/>
              <a:t>law of large numbers</a:t>
            </a:r>
            <a:endParaRPr lang="en-US" b="1" dirty="0"/>
          </a:p>
          <a:p>
            <a:pPr lvl="0"/>
            <a:r>
              <a:rPr lang="en-US" dirty="0"/>
              <a:t>In many cases it is not only impractical, but impossible to collect data from the entire population</a:t>
            </a:r>
          </a:p>
          <a:p>
            <a:pPr lvl="0"/>
            <a:r>
              <a:rPr lang="en-US" dirty="0"/>
              <a:t>We nearly always work with samples, rather than the entire population.</a:t>
            </a:r>
          </a:p>
          <a:p>
            <a:pPr lvl="0"/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9408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Key points to keep in mind:</a:t>
            </a:r>
          </a:p>
          <a:p>
            <a:pPr lvl="1"/>
            <a:r>
              <a:rPr dirty="0"/>
              <a:t>Understanding sampling is essential to ensure data is representative of the entire population</a:t>
            </a:r>
          </a:p>
          <a:p>
            <a:pPr lvl="1"/>
            <a:r>
              <a:rPr dirty="0"/>
              <a:t>Inferences on the sample say something about the population</a:t>
            </a:r>
          </a:p>
          <a:p>
            <a:pPr lvl="1"/>
            <a:r>
              <a:rPr dirty="0"/>
              <a:t>The sample must be randomly drawn from the population</a:t>
            </a:r>
          </a:p>
          <a:p>
            <a:pPr lvl="0"/>
            <a:r>
              <a:rPr dirty="0"/>
              <a:t>Sampling from distributions is the building block of simulation</a:t>
            </a:r>
          </a:p>
          <a:p>
            <a:pPr lvl="0"/>
            <a:r>
              <a:rPr dirty="0"/>
              <a:t>We will take up the topic of resampling later</a:t>
            </a:r>
          </a:p>
        </p:txBody>
      </p:sp>
    </p:spTree>
    <p:extLst>
      <p:ext uri="{BB962C8B-B14F-4D97-AF65-F5344CB8AC3E}">
        <p14:creationId xmlns:p14="http://schemas.microsoft.com/office/powerpoint/2010/main" val="84885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Sampling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088582"/>
              </p:ext>
            </p:extLst>
          </p:nvPr>
        </p:nvGraphicFramePr>
        <p:xfrm>
          <a:off x="457200" y="1097041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A/B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The users we show either web sites A 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possible users, past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World Cup Soccer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32 teams which qualify in one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national teams in past, present and future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Average height of data science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Students in a data science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students taking data science classes world wide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Tolerances of a manufactured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Samples taken from production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parts manufactured in the past,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Numbers of a species in a habitat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Population counts from sampled habitats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dirty="0"/>
                        <a:t>All possible habitats in the past,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Importance of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All statistical methods rely on the use of </a:t>
            </a:r>
            <a:r>
              <a:rPr b="1" dirty="0"/>
              <a:t>randomized unbiased samples</a:t>
            </a:r>
          </a:p>
          <a:p>
            <a:pPr lvl="0"/>
            <a:r>
              <a:rPr dirty="0"/>
              <a:t>Failure to randomized samples violates many key assumptions of statistical models</a:t>
            </a:r>
          </a:p>
          <a:p>
            <a:pPr lvl="0"/>
            <a:r>
              <a:rPr dirty="0"/>
              <a:t>An understanding of proper use of sampling methods is essential to statistical inference</a:t>
            </a:r>
          </a:p>
          <a:p>
            <a:pPr lvl="0"/>
            <a:r>
              <a:rPr dirty="0"/>
              <a:t>Most commonly used machine learning algorithms assume that training data are </a:t>
            </a:r>
            <a:r>
              <a:rPr b="1" dirty="0"/>
              <a:t>unbiased</a:t>
            </a:r>
            <a:r>
              <a:rPr dirty="0"/>
              <a:t> and </a:t>
            </a:r>
            <a:r>
              <a:rPr b="1" dirty="0"/>
              <a:t>independent and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1"/>
            <a:r>
              <a:rPr dirty="0"/>
              <a:t>These conditions are only met if training data sample is randomized</a:t>
            </a:r>
          </a:p>
          <a:p>
            <a:pPr lvl="1"/>
            <a:r>
              <a:rPr dirty="0"/>
              <a:t>Otherwise, the training data will be biased and not represent the underlying process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2825</Words>
  <Application>Microsoft Office PowerPoint</Application>
  <PresentationFormat>On-screen Show (16:9)</PresentationFormat>
  <Paragraphs>311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Cambria Math</vt:lpstr>
      <vt:lpstr>Office Theme</vt:lpstr>
      <vt:lpstr>Sampling and Simulation</vt:lpstr>
      <vt:lpstr>Review</vt:lpstr>
      <vt:lpstr>Review</vt:lpstr>
      <vt:lpstr>Review</vt:lpstr>
      <vt:lpstr>Review</vt:lpstr>
      <vt:lpstr>Introduction</vt:lpstr>
      <vt:lpstr>Introduction</vt:lpstr>
      <vt:lpstr>Sampling Example</vt:lpstr>
      <vt:lpstr>Importance of Random Sampling</vt:lpstr>
      <vt:lpstr>Sampling Distributions</vt:lpstr>
      <vt:lpstr>Sampling Distributions</vt:lpstr>
      <vt:lpstr>Sampling Distributions</vt:lpstr>
      <vt:lpstr>Sampling and the Law of Large Numbers</vt:lpstr>
      <vt:lpstr>Sampling and the Law of Large Numbers</vt:lpstr>
      <vt:lpstr>Sampling and the Law of Large Numbers</vt:lpstr>
      <vt:lpstr>Sampling and the Law of Large Numbers</vt:lpstr>
      <vt:lpstr>Sampling and the Law of Large Numbers</vt:lpstr>
      <vt:lpstr>The Central Limit Theorem (CLT)</vt:lpstr>
      <vt:lpstr>Importance of the CLT</vt:lpstr>
      <vt:lpstr>Example of CLT</vt:lpstr>
      <vt:lpstr>Example CLT</vt:lpstr>
      <vt:lpstr>Standard Error and Convergence for a Normal Distribution</vt:lpstr>
      <vt:lpstr>Standard Error and Convergence for a Normal Distribution</vt:lpstr>
      <vt:lpstr>Convergence and Standard Errors for a Normal Distribution</vt:lpstr>
      <vt:lpstr>Sampling Strategies</vt:lpstr>
      <vt:lpstr>Bernoulli Sampling</vt:lpstr>
      <vt:lpstr>Bernoulli Sampling</vt:lpstr>
      <vt:lpstr>Bernoulli Sampling</vt:lpstr>
      <vt:lpstr>Bernoulli Sampling</vt:lpstr>
      <vt:lpstr>Sampling Grouped Data</vt:lpstr>
      <vt:lpstr>Stratified Sampling</vt:lpstr>
      <vt:lpstr>Stratified Sampling</vt:lpstr>
      <vt:lpstr>Example</vt:lpstr>
      <vt:lpstr>Cluster Sampling</vt:lpstr>
      <vt:lpstr>Cluster Sampling</vt:lpstr>
      <vt:lpstr>Cluster Sampling</vt:lpstr>
      <vt:lpstr>Systematic Sampling</vt:lpstr>
      <vt:lpstr>A Few More Thoughts on Sampling</vt:lpstr>
      <vt:lpstr>Introduction to Simulation</vt:lpstr>
      <vt:lpstr>Introduction to Simulation</vt:lpstr>
      <vt:lpstr>Representation as a Directed Acyclic Graphical Model</vt:lpstr>
      <vt:lpstr>Representation as a Directed Acyclic Graphical Model</vt:lpstr>
      <vt:lpstr>Sandwich Shop Simulation</vt:lpstr>
      <vt:lpstr>Sandwich Shop Simulation</vt:lpstr>
      <vt:lpstr>Tips on Building Simulations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and Simulation</dc:title>
  <dc:creator>Steve Elston</dc:creator>
  <cp:keywords/>
  <cp:lastModifiedBy>Stephen Elston</cp:lastModifiedBy>
  <cp:revision>57</cp:revision>
  <dcterms:created xsi:type="dcterms:W3CDTF">2024-08-13T02:55:50Z</dcterms:created>
  <dcterms:modified xsi:type="dcterms:W3CDTF">2024-09-09T22:04:27Z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09/22/2022</vt:lpwstr>
  </property>
  <property fmtid="{D5CDD505-2E9C-101B-9397-08002B2CF9AE}" pid="3" name="output">
    <vt:lpwstr/>
  </property>
</Properties>
</file>