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38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 autoAdjust="0"/>
    <p:restoredTop sz="94448" autoAdjust="0"/>
  </p:normalViewPr>
  <p:slideViewPr>
    <p:cSldViewPr snapToGrid="0" snapToObjects="1">
      <p:cViewPr varScale="1">
        <p:scale>
          <a:sx n="93" d="100"/>
          <a:sy n="93" d="100"/>
        </p:scale>
        <p:origin x="38" y="16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changeable_random_variab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don-22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radon/health-risk-radon" TargetMode="External"/><Relationship Id="rId2" Type="http://schemas.openxmlformats.org/officeDocument/2006/relationships/hyperlink" Target="https://www.nrc.gov/docs/ML0931/ML09316082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s.gov/info-details/radon-in-the-hom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Hierarchical Bayesian Models 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643758" cy="85725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Example: Dangers of Radon in Homes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5066104" cy="249025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Randon concentration changes with soil and rock composition and ground water chemistry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222</m:t>
                        </m:r>
                      </m:sub>
                    </m:sSub>
                  </m:oMath>
                </a14:m>
                <a:r>
                  <a:rPr dirty="0"/>
                  <a:t> risk changes significantly with geographic location</a:t>
                </a:r>
              </a:p>
              <a:p>
                <a:pPr lvl="0"/>
                <a:r>
                  <a:rPr dirty="0"/>
                  <a:t>Risk varies considerably in space</a:t>
                </a: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5066104" cy="2490253"/>
              </a:xfrm>
              <a:blipFill>
                <a:blip r:embed="rId2"/>
                <a:stretch>
                  <a:fillRect l="-1805" t="-1961" r="-2407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770BF19-DA06-54DF-EEDE-DC81ABBC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40" y="86108"/>
            <a:ext cx="3869883" cy="4990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BB7B6-9D1E-EC0A-4743-338C2FEE8384}"/>
              </a:ext>
            </a:extLst>
          </p:cNvPr>
          <p:cNvSpPr txBox="1"/>
          <p:nvPr/>
        </p:nvSpPr>
        <p:spPr>
          <a:xfrm>
            <a:off x="754483" y="4267654"/>
            <a:ext cx="492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buNone/>
            </a:pPr>
            <a:r>
              <a:rPr lang="en-US" dirty="0"/>
              <a:t>Map of Radon in homes for counties in IA and MN</a:t>
            </a:r>
          </a:p>
          <a:p>
            <a:pPr marL="0" lvl="0" indent="0" algn="ctr">
              <a:buNone/>
            </a:pPr>
            <a:r>
              <a:rPr lang="en-US" sz="1400" dirty="0"/>
              <a:t>Credit: Minnesota Radon Project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Modeling of Radon Concentration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For this example we construct and compare three models:</a:t>
            </a:r>
          </a:p>
          <a:p>
            <a:pPr marL="342900" lvl="0" indent="-342900">
              <a:buAutoNum type="arabicPeriod"/>
            </a:pPr>
            <a:r>
              <a:t>A pooled model with a single intercept and slope for all counties</a:t>
            </a:r>
          </a:p>
          <a:p>
            <a:pPr marL="342900" lvl="0" indent="-342900">
              <a:buAutoNum type="arabicPeriod"/>
            </a:pPr>
            <a:r>
              <a:t>An unpooled model with separate intercepts and slopes for each county</a:t>
            </a:r>
          </a:p>
          <a:p>
            <a:pPr marL="342900" lvl="0" indent="-342900">
              <a:buAutoNum type="arabicPeriod"/>
            </a:pPr>
            <a:r>
              <a:t>An hierarchical model with hyperpriors for all counties</a:t>
            </a:r>
          </a:p>
          <a:p>
            <a:pPr lvl="1"/>
            <a:r>
              <a:t>Next level are slopes and intercepts for each county computed using the hyperpriors.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Radon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6" y="1200151"/>
            <a:ext cx="8299306" cy="3394472"/>
          </a:xfrm>
        </p:spPr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radon_data.head</a:t>
            </a:r>
            <a:r>
              <a:rPr dirty="0">
                <a:latin typeface="Courier"/>
              </a:rPr>
              <a:t>())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Unnamed: 0   </a:t>
            </a:r>
            <a:r>
              <a:rPr dirty="0" err="1">
                <a:latin typeface="Courier"/>
              </a:rPr>
              <a:t>idnum</a:t>
            </a:r>
            <a:r>
              <a:rPr dirty="0">
                <a:latin typeface="Courier"/>
              </a:rPr>
              <a:t> state state2  ...     </a:t>
            </a:r>
            <a:r>
              <a:rPr dirty="0" err="1">
                <a:latin typeface="Courier"/>
              </a:rPr>
              <a:t>fips</a:t>
            </a:r>
            <a:r>
              <a:rPr dirty="0">
                <a:latin typeface="Courier"/>
              </a:rPr>
              <a:t>      </a:t>
            </a:r>
            <a:r>
              <a:rPr dirty="0" err="1">
                <a:latin typeface="Courier"/>
              </a:rPr>
              <a:t>Uppm</a:t>
            </a: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county_code</a:t>
            </a: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log_radon</a:t>
            </a:r>
            <a:r>
              <a:rPr dirty="0">
                <a:latin typeface="Courier"/>
              </a:rPr>
              <a:t>
## 0           0  5081.0    MN     </a:t>
            </a:r>
            <a:r>
              <a:rPr dirty="0" err="1">
                <a:latin typeface="Courier"/>
              </a:rPr>
              <a:t>MN</a:t>
            </a:r>
            <a:r>
              <a:rPr dirty="0">
                <a:latin typeface="Courier"/>
              </a:rPr>
              <a:t>  ...  27001.0  0.502054            0   0.832909
## 1           1  5082.0    MN     </a:t>
            </a:r>
            <a:r>
              <a:rPr dirty="0" err="1">
                <a:latin typeface="Courier"/>
              </a:rPr>
              <a:t>MN</a:t>
            </a:r>
            <a:r>
              <a:rPr dirty="0">
                <a:latin typeface="Courier"/>
              </a:rPr>
              <a:t>  ...  27001.0  0.502054            0   0.832909
## 2           2  5083.0    MN     </a:t>
            </a:r>
            <a:r>
              <a:rPr dirty="0" err="1">
                <a:latin typeface="Courier"/>
              </a:rPr>
              <a:t>MN</a:t>
            </a:r>
            <a:r>
              <a:rPr dirty="0">
                <a:latin typeface="Courier"/>
              </a:rPr>
              <a:t>  ...  27001.0  0.502054            0   1.098612
## 3           3  5084.0    MN     </a:t>
            </a:r>
            <a:r>
              <a:rPr dirty="0" err="1">
                <a:latin typeface="Courier"/>
              </a:rPr>
              <a:t>MN</a:t>
            </a:r>
            <a:r>
              <a:rPr dirty="0">
                <a:latin typeface="Courier"/>
              </a:rPr>
              <a:t>  ...  27001.0  0.502054            0   0.095310
## 4           4  5085.0    MN     </a:t>
            </a:r>
            <a:r>
              <a:rPr dirty="0" err="1">
                <a:latin typeface="Courier"/>
              </a:rPr>
              <a:t>MN</a:t>
            </a:r>
            <a:r>
              <a:rPr dirty="0">
                <a:latin typeface="Courier"/>
              </a:rPr>
              <a:t>  ...  27003.0  0.428565            1   1.163151
## 
## [5 rows x 30 columns]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Pooled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72609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First try a </a:t>
            </a:r>
            <a:r>
              <a:rPr b="1" dirty="0"/>
              <a:t>pooled model</a:t>
            </a:r>
          </a:p>
          <a:p>
            <a:pPr lvl="0"/>
            <a:r>
              <a:rPr dirty="0"/>
              <a:t>Pooled model is a linear regression model of the log of Radon concentration</a:t>
            </a:r>
          </a:p>
          <a:p>
            <a:pPr lvl="0"/>
            <a:r>
              <a:rPr dirty="0"/>
              <a:t>Single slope and intercept coefficients</a:t>
            </a:r>
          </a:p>
          <a:p>
            <a:pPr lvl="0"/>
            <a:r>
              <a:rPr dirty="0"/>
              <a:t>Coefficient values computed from the data pooled over all of the counties</a:t>
            </a:r>
          </a:p>
          <a:p>
            <a:pPr lvl="0"/>
            <a:r>
              <a:rPr dirty="0"/>
              <a:t>This model is flat, with respect to county</a:t>
            </a:r>
          </a:p>
          <a:p>
            <a:pPr lvl="0"/>
            <a:r>
              <a:rPr dirty="0"/>
              <a:t>We assume the observations within each county are </a:t>
            </a:r>
            <a:r>
              <a:rPr b="1" dirty="0">
                <a:hlinkClick r:id="rId2"/>
              </a:rPr>
              <a:t>exchangeable</a:t>
            </a:r>
            <a:r>
              <a:rPr dirty="0"/>
              <a:t> with each other</a:t>
            </a:r>
          </a:p>
          <a:p>
            <a:pPr lvl="0"/>
            <a:r>
              <a:rPr dirty="0"/>
              <a:t>Exchangeable values are assumed to be </a:t>
            </a:r>
            <a:r>
              <a:rPr dirty="0" err="1"/>
              <a:t>iid</a:t>
            </a:r>
            <a:r>
              <a:rPr dirty="0"/>
              <a:t>, and therefore have the same variance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Pooled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First try a </a:t>
                </a:r>
                <a:r>
                  <a:rPr lang="en-US" b="1" dirty="0"/>
                  <a:t>pooled model</a:t>
                </a:r>
              </a:p>
              <a:p>
                <a:pPr lvl="0"/>
                <a:r>
                  <a:rPr lang="en-US" dirty="0"/>
                  <a:t>Typically for a regression model the pooled model uses a Normal likelihood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computed </a:t>
                </a:r>
                <a:r>
                  <a:rPr lang="en-US" b="1" dirty="0"/>
                  <a:t>deterministically</a:t>
                </a:r>
                <a:r>
                  <a:rPr lang="en-US" dirty="0"/>
                  <a:t> using the model coefficient vector,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Binary independent variable,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presence of a basement in </a:t>
                </a:r>
                <a:r>
                  <a:rPr lang="en-US"/>
                  <a:t>the house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1BD88-FDE9-2370-695E-FC0F7D1B6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4683-14C9-83F7-D95C-7FA089F7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04787"/>
            <a:ext cx="4340324" cy="53739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Pooled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1A6D0E3-052E-98B3-C887-9D95F983CDAB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2" y="869296"/>
                <a:ext cx="4520742" cy="417015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First try a </a:t>
                </a:r>
                <a:r>
                  <a:rPr lang="en-US" sz="2000" b="1" dirty="0"/>
                  <a:t>pooled model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Structure of the model is flat with just parameters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Prior distribution of the parameters: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𝐶𝑎𝑢𝑐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𝙲𝚊𝚞𝚌𝚑𝚢</m:t>
                    </m:r>
                  </m:oMath>
                </a14:m>
                <a:r>
                  <a:rPr lang="en-US" sz="2000" dirty="0"/>
                  <a:t> is the half Cauchy distribution with one parameter,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Distribution is often used for variance priors since it has heavy tails and no values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1A6D0E3-052E-98B3-C887-9D95F983C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2" y="869296"/>
                <a:ext cx="4520742" cy="4170156"/>
              </a:xfrm>
              <a:blipFill>
                <a:blip r:embed="rId2"/>
                <a:stretch>
                  <a:fillRect l="-1348" t="-877" r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4_HierarchicalBayesModels_files/figure-pptx/echo-FALSE-1.png">
            <a:extLst>
              <a:ext uri="{FF2B5EF4-FFF2-40B4-BE49-F238E27FC236}">
                <a16:creationId xmlns:a16="http://schemas.microsoft.com/office/drawing/2014/main" id="{39EB84D5-EB46-322C-72A8-2EF03BB8F89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43552" y="1602593"/>
            <a:ext cx="4055344" cy="270356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296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4340324" cy="53739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Pooled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2" y="869297"/>
                <a:ext cx="3141786" cy="4149652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First try a </a:t>
                </a:r>
                <a:r>
                  <a:rPr lang="en-US" sz="2000" b="1" dirty="0"/>
                  <a:t>pooled model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Normal likelihood model: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𝑟𝑎𝑑𝑜𝑛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Structure of the model is flat with just parameters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Prior distribution of the parameters: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𝐶𝑎𝑢𝑐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2" y="869297"/>
                <a:ext cx="3141786" cy="4149652"/>
              </a:xfrm>
              <a:blipFill>
                <a:blip r:embed="rId2"/>
                <a:stretch>
                  <a:fillRect l="-1942" t="-882" r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9F67905-6E13-7F6E-1143-B6C7A0A7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88" y="1822652"/>
            <a:ext cx="5503859" cy="20973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Defining and Sampling the Pooled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Sampling model defined by this code:</a:t>
            </a:r>
          </a:p>
          <a:p>
            <a:pPr lvl="0" indent="0">
              <a:buNone/>
            </a:pPr>
            <a:r>
              <a:rPr b="1" dirty="0">
                <a:solidFill>
                  <a:srgbClr val="007020"/>
                </a:solidFill>
                <a:latin typeface="Courier"/>
              </a:rPr>
              <a:t>with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pm.Model</a:t>
            </a:r>
            <a:r>
              <a:rPr dirty="0">
                <a:latin typeface="Courier"/>
              </a:rPr>
              <a:t>() </a:t>
            </a:r>
            <a:r>
              <a:rPr b="1" dirty="0">
                <a:solidFill>
                  <a:srgbClr val="008000"/>
                </a:solidFill>
                <a:latin typeface="Courier"/>
              </a:rPr>
              <a:t>as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pooled_model</a:t>
            </a:r>
            <a:r>
              <a:rPr dirty="0">
                <a:latin typeface="Courier"/>
              </a:rPr>
              <a:t>: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Independent variable is just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rumber</a:t>
            </a:r>
            <a:r>
              <a:rPr i="1" dirty="0">
                <a:solidFill>
                  <a:srgbClr val="60A0B0"/>
                </a:solidFill>
                <a:latin typeface="Courier"/>
              </a:rPr>
              <a:t> of floors   </a:t>
            </a:r>
            <a:br>
              <a:rPr dirty="0"/>
            </a:br>
            <a:r>
              <a:rPr dirty="0">
                <a:latin typeface="Courier"/>
              </a:rPr>
              <a:t>    floor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pm.Data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"floor"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radon_data.floor.values</a:t>
            </a:r>
            <a:r>
              <a:rPr dirty="0">
                <a:latin typeface="Courier"/>
              </a:rPr>
              <a:t>)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Priors for unknown model parameters</a:t>
            </a:r>
            <a:br>
              <a:rPr dirty="0"/>
            </a:br>
            <a:r>
              <a:rPr dirty="0">
                <a:latin typeface="Courier"/>
              </a:rPr>
              <a:t>    betas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pm.Normal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"betas"</a:t>
            </a:r>
            <a:r>
              <a:rPr dirty="0">
                <a:latin typeface="Courier"/>
              </a:rPr>
              <a:t>, mu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sigma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100</a:t>
            </a:r>
            <a:r>
              <a:rPr dirty="0">
                <a:latin typeface="Courier"/>
              </a:rPr>
              <a:t>, shape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sigma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pm.HalfCauchy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"sigma"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Deterministic expected value of outcome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radon_est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betas[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betas[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*</a:t>
            </a:r>
            <a:r>
              <a:rPr dirty="0">
                <a:latin typeface="Courier"/>
              </a:rPr>
              <a:t> floor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Likelihood (sampling distribution) of observations</a:t>
            </a:r>
            <a:br>
              <a:rPr dirty="0"/>
            </a:br>
            <a:r>
              <a:rPr dirty="0">
                <a:latin typeface="Courier"/>
              </a:rPr>
              <a:t>    y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pm.Normal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"y"</a:t>
            </a:r>
            <a:r>
              <a:rPr dirty="0">
                <a:latin typeface="Courier"/>
              </a:rPr>
              <a:t>, mu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radon_est</a:t>
            </a:r>
            <a:r>
              <a:rPr dirty="0">
                <a:latin typeface="Courier"/>
              </a:rPr>
              <a:t>, sigma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sigma, observed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radon_data.log_radon</a:t>
            </a:r>
            <a:r>
              <a:rPr dirty="0"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Traces of the Pooled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sampling traces look reasonable for the two coefficients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 of Sampling of the Pooled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Betas look reasonable and the sampling statistics are good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Many real-world datasets have discrete categories or strata</a:t>
            </a:r>
          </a:p>
          <a:p>
            <a:pPr lvl="0"/>
            <a:r>
              <a:t>Example, a chemist might measure a reaction rate at several discrete levels of pH and temperature</a:t>
            </a:r>
          </a:p>
          <a:p>
            <a:pPr lvl="0"/>
            <a:r>
              <a:t>Example, demographic categories and different regions</a:t>
            </a:r>
          </a:p>
          <a:p>
            <a:pPr lvl="0"/>
            <a:r>
              <a:t>Apply an hierarchical Bayes model for these situations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Inference on the model parameters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Key points in this lesson:</a:t>
            </a:r>
          </a:p>
          <a:p>
            <a:pPr marL="342900" lvl="0" indent="-342900">
              <a:buAutoNum type="arabicPeriod"/>
            </a:pPr>
            <a:r>
              <a:t>Pooled vs. unpooled models</a:t>
            </a:r>
          </a:p>
          <a:p>
            <a:pPr marL="342900" lvl="0" indent="-342900">
              <a:buAutoNum type="arabicPeriod"/>
            </a:pPr>
            <a:r>
              <a:t>Defining hierarchical models through hyperpriors and priors</a:t>
            </a:r>
          </a:p>
          <a:p>
            <a:pPr marL="342900" lvl="0" indent="-342900">
              <a:buAutoNum type="arabicPeriod"/>
            </a:pPr>
            <a:r>
              <a:t>Evaluation and comparison of Bayesian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Pooled vs. Unpooled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Pooled model computes model coefficients that give the best fit to the overall dataset</a:t>
            </a:r>
          </a:p>
          <a:p>
            <a:pPr lvl="0"/>
            <a:r>
              <a:t>Pooled model has a flat structure</a:t>
            </a:r>
          </a:p>
          <a:p>
            <a:pPr lvl="0"/>
            <a:r>
              <a:t>Model coefficients are at the same level</a:t>
            </a:r>
          </a:p>
          <a:p>
            <a:pPr lvl="0"/>
            <a:r>
              <a:t>Pooling maximizes statistical power using all available data to fit a model</a:t>
            </a:r>
          </a:p>
          <a:p>
            <a:pPr lvl="0"/>
            <a:r>
              <a:t>Pooling limits flexibility if strata have different behavior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Pooled vs. Unpooled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Unpooled</a:t>
            </a:r>
            <a:r>
              <a:rPr dirty="0"/>
              <a:t> models are the opposite of pooled models</a:t>
            </a:r>
          </a:p>
          <a:p>
            <a:pPr lvl="0"/>
            <a:r>
              <a:rPr dirty="0"/>
              <a:t>For each category a separate and independent model is fit</a:t>
            </a:r>
          </a:p>
          <a:p>
            <a:pPr lvl="0"/>
            <a:r>
              <a:rPr dirty="0"/>
              <a:t>Approach maximizes flexibility</a:t>
            </a:r>
          </a:p>
          <a:p>
            <a:pPr lvl="0"/>
            <a:r>
              <a:rPr dirty="0"/>
              <a:t>Variance of each of the many models is large</a:t>
            </a:r>
          </a:p>
          <a:p>
            <a:pPr lvl="0"/>
            <a:r>
              <a:rPr dirty="0" err="1"/>
              <a:t>Unpooled</a:t>
            </a:r>
            <a:r>
              <a:rPr dirty="0"/>
              <a:t> models ha</a:t>
            </a:r>
            <a:r>
              <a:rPr lang="en-US" dirty="0"/>
              <a:t>ve</a:t>
            </a:r>
            <a:r>
              <a:rPr dirty="0"/>
              <a:t> a flat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 of Hierarchical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Hierarchical models find the best of both worlds</a:t>
            </a:r>
          </a:p>
          <a:p>
            <a:pPr lvl="0"/>
            <a:r>
              <a:t>Hierarchical approach is between the extremes of pooled and unpooled models</a:t>
            </a:r>
          </a:p>
          <a:p>
            <a:pPr lvl="0"/>
            <a:r>
              <a:t>Hierarchical models constructed as a hierarchy of hyperpriors</a:t>
            </a:r>
          </a:p>
          <a:p>
            <a:pPr lvl="0"/>
            <a:r>
              <a:t>The Hyperpriors represent the prior information on the pooled data</a:t>
            </a:r>
          </a:p>
          <a:p>
            <a:pPr lvl="0"/>
            <a:r>
              <a:t>Hyperpriors act as priors for each specific case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569950" cy="85725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Example: Dangers of Radon in Homes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98319"/>
                <a:ext cx="4774972" cy="195769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unstable isotope Radon-222 is an invisible and order-less gas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222</m:t>
                        </m:r>
                      </m:sub>
                    </m:sSub>
                  </m:oMath>
                </a14:m>
                <a:r>
                  <a:rPr dirty="0"/>
                  <a:t> is the product of a nuclear decay chain of</a:t>
                </a:r>
                <a:r>
                  <a:rPr lang="en-US" dirty="0"/>
                  <a:t> Uranium 238</a:t>
                </a:r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98319"/>
                <a:ext cx="4774972" cy="1957692"/>
              </a:xfrm>
              <a:blipFill>
                <a:blip r:embed="rId2"/>
                <a:stretch>
                  <a:fillRect l="-1916" t="-2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0C5D012-E0CC-848D-6410-CA646ABF0807}"/>
              </a:ext>
            </a:extLst>
          </p:cNvPr>
          <p:cNvSpPr txBox="1"/>
          <p:nvPr/>
        </p:nvSpPr>
        <p:spPr>
          <a:xfrm>
            <a:off x="1350683" y="4450520"/>
            <a:ext cx="4279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buNone/>
            </a:pPr>
            <a:r>
              <a:rPr lang="en-US" dirty="0"/>
              <a:t>Decay chain of Uranium-238 to Radon-222</a:t>
            </a:r>
          </a:p>
          <a:p>
            <a:pPr marL="0" lvl="0" indent="0" algn="ctr">
              <a:buNone/>
            </a:pPr>
            <a:r>
              <a:rPr lang="en-US" sz="1600" dirty="0">
                <a:hlinkClick r:id="rId3"/>
              </a:rPr>
              <a:t>Credit: </a:t>
            </a:r>
            <a:r>
              <a:rPr lang="en-US" sz="1600" dirty="0" err="1">
                <a:hlinkClick r:id="rId3"/>
              </a:rPr>
              <a:t>Wilipedia</a:t>
            </a:r>
            <a:r>
              <a:rPr lang="en-US" sz="1600" dirty="0">
                <a:hlinkClick r:id="rId3"/>
              </a:rPr>
              <a:t> Radon-222 article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B009C1-ECDB-0CDD-ACC1-822E13A36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512" y="141403"/>
            <a:ext cx="3492696" cy="492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E43F05F-7F8E-C1C6-0475-33D5742F8081}"/>
              </a:ext>
            </a:extLst>
          </p:cNvPr>
          <p:cNvSpPr/>
          <p:nvPr/>
        </p:nvSpPr>
        <p:spPr>
          <a:xfrm>
            <a:off x="5629915" y="250127"/>
            <a:ext cx="516657" cy="47360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7CB4A1-5BA2-ACBC-ECDC-3953918CC739}"/>
              </a:ext>
            </a:extLst>
          </p:cNvPr>
          <p:cNvSpPr/>
          <p:nvPr/>
        </p:nvSpPr>
        <p:spPr>
          <a:xfrm>
            <a:off x="7033065" y="2777165"/>
            <a:ext cx="468630" cy="43053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Dangers of Radon in Homes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Depending on rock and soil type, trace amounts of Uranium-238 are present</a:t>
                </a:r>
              </a:p>
              <a:p>
                <a:pPr lvl="0"/>
                <a:r>
                  <a:rPr dirty="0"/>
                  <a:t>Uranium is </a:t>
                </a:r>
                <a:r>
                  <a:rPr dirty="0">
                    <a:hlinkClick r:id="rId2"/>
                  </a:rPr>
                  <a:t>effectively transported by ground water</a:t>
                </a:r>
              </a:p>
              <a:p>
                <a:pPr lvl="0"/>
                <a:r>
                  <a:rPr dirty="0"/>
                  <a:t>Decay products, including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222</m:t>
                        </m:r>
                      </m:sub>
                    </m:sSub>
                  </m:oMath>
                </a14:m>
                <a:r>
                  <a:rPr dirty="0"/>
                  <a:t>, are dispersed in the environment</a:t>
                </a:r>
              </a:p>
              <a:p>
                <a:pPr lvl="0"/>
                <a:r>
                  <a:rPr dirty="0"/>
                  <a:t>Health risk of Radon infiltration into homes is </a:t>
                </a:r>
                <a:r>
                  <a:rPr dirty="0">
                    <a:hlinkClick r:id="rId3"/>
                  </a:rPr>
                  <a:t>well-documented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222</m:t>
                        </m:r>
                      </m:sub>
                    </m:sSub>
                  </m:oMath>
                </a14:m>
                <a:r>
                  <a:rPr dirty="0"/>
                  <a:t> is the most prevalent cause of lung cancer</a:t>
                </a:r>
                <a:r>
                  <a:rPr lang="en-US" dirty="0"/>
                  <a:t> in US</a:t>
                </a:r>
                <a:r>
                  <a:rPr dirty="0"/>
                  <a:t> among nonsmokers</a:t>
                </a:r>
              </a:p>
              <a:p>
                <a:pPr lvl="0"/>
                <a:r>
                  <a:rPr dirty="0"/>
                  <a:t>Outdoors,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222</m:t>
                        </m:r>
                      </m:sub>
                    </m:sSub>
                  </m:oMath>
                </a14:m>
                <a:r>
                  <a:rPr dirty="0"/>
                  <a:t> does not accumulate in dangerous quantity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Dangers of Radon in Homes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3774463" cy="364247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Depending on rock and soil type, trace amounts of Uranium-238 are present</a:t>
                </a:r>
              </a:p>
              <a:p>
                <a:pPr lvl="0"/>
                <a:r>
                  <a:rPr dirty="0"/>
                  <a:t>In poorly ventilated buildings, Radon gas accumulates to dangerous levels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222</m:t>
                        </m:r>
                      </m:sub>
                    </m:sSub>
                  </m:oMath>
                </a14:m>
                <a:r>
                  <a:rPr dirty="0"/>
                  <a:t> molecule is heavy, and accumulates in low areas, such as basements</a:t>
                </a:r>
              </a:p>
              <a:p>
                <a:pPr lvl="0"/>
                <a:r>
                  <a:rPr dirty="0"/>
                  <a:t>Connections to wells or contact with ground water accumulate more dangerous levels of Radon</a:t>
                </a: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3774463" cy="3642479"/>
              </a:xfrm>
              <a:blipFill>
                <a:blip r:embed="rId2"/>
                <a:stretch>
                  <a:fillRect l="-1616" t="-2513" r="-2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D5B6A1F-FDE2-5F44-379B-672403C45C47}"/>
              </a:ext>
            </a:extLst>
          </p:cNvPr>
          <p:cNvSpPr txBox="1"/>
          <p:nvPr/>
        </p:nvSpPr>
        <p:spPr>
          <a:xfrm>
            <a:off x="4850830" y="4477691"/>
            <a:ext cx="4235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buNone/>
            </a:pPr>
            <a:r>
              <a:rPr lang="en-US" dirty="0"/>
              <a:t>Common ways Radon-222 enters homes</a:t>
            </a:r>
          </a:p>
          <a:p>
            <a:pPr marL="0" lvl="0" indent="0" algn="ctr">
              <a:buNone/>
            </a:pPr>
            <a:r>
              <a:rPr lang="en-US" sz="1400" dirty="0">
                <a:hlinkClick r:id="rId3"/>
              </a:rPr>
              <a:t>Credit: Massachusetts Department of Public Health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0CD11-8F05-E366-B31F-B78C77054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981" y="996410"/>
            <a:ext cx="4791019" cy="3509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1068</Words>
  <Application>Microsoft Office PowerPoint</Application>
  <PresentationFormat>On-screen Show (16:9)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Courier</vt:lpstr>
      <vt:lpstr>Office Theme</vt:lpstr>
      <vt:lpstr>Hierarchical Bayesian Models </vt:lpstr>
      <vt:lpstr>Introduction</vt:lpstr>
      <vt:lpstr>Introduction</vt:lpstr>
      <vt:lpstr>Pooled vs. Unpooled Models</vt:lpstr>
      <vt:lpstr>Pooled vs. Unpooled Models</vt:lpstr>
      <vt:lpstr>Overview of Hierarchical Models</vt:lpstr>
      <vt:lpstr>Example: Dangers of Radon in Homes</vt:lpstr>
      <vt:lpstr>Example: Dangers of Radon in Homes</vt:lpstr>
      <vt:lpstr>Example: Dangers of Radon in Homes</vt:lpstr>
      <vt:lpstr>Example: Dangers of Radon in Homes</vt:lpstr>
      <vt:lpstr>Bayesian Modeling of Radon Concentration</vt:lpstr>
      <vt:lpstr>Radon Dataset</vt:lpstr>
      <vt:lpstr>Pooled Model</vt:lpstr>
      <vt:lpstr>Pooled Model</vt:lpstr>
      <vt:lpstr>Pooled Model</vt:lpstr>
      <vt:lpstr>Pooled Model</vt:lpstr>
      <vt:lpstr>Defining and Sampling the Pooled Model</vt:lpstr>
      <vt:lpstr>Sampling Traces of the Pooled Model</vt:lpstr>
      <vt:lpstr>Summary of Sampling of the Pooled Model</vt:lpstr>
      <vt:lpstr>Inference on the model parameters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Bayesian Models</dc:title>
  <dc:creator>Steve Elston</dc:creator>
  <cp:keywords/>
  <cp:lastModifiedBy>Stephen Elston</cp:lastModifiedBy>
  <cp:revision>20</cp:revision>
  <dcterms:created xsi:type="dcterms:W3CDTF">2024-11-22T23:41:15Z</dcterms:created>
  <dcterms:modified xsi:type="dcterms:W3CDTF">2024-11-23T04:32:02Z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2023-12-05</vt:lpwstr>
  </property>
  <property fmtid="{D5CDD505-2E9C-101B-9397-08002B2CF9AE}" pid="3" name="output">
    <vt:lpwstr/>
  </property>
</Properties>
</file>