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308" r:id="rId2"/>
    <p:sldId id="257" r:id="rId3"/>
    <p:sldId id="258" r:id="rId4"/>
    <p:sldId id="259" r:id="rId5"/>
    <p:sldId id="260" r:id="rId6"/>
    <p:sldId id="261" r:id="rId7"/>
    <p:sldId id="262" r:id="rId8"/>
    <p:sldId id="316" r:id="rId9"/>
    <p:sldId id="263" r:id="rId10"/>
    <p:sldId id="310" r:id="rId11"/>
    <p:sldId id="268" r:id="rId12"/>
    <p:sldId id="309" r:id="rId13"/>
    <p:sldId id="269" r:id="rId14"/>
    <p:sldId id="311" r:id="rId15"/>
    <p:sldId id="312" r:id="rId16"/>
    <p:sldId id="313" r:id="rId17"/>
    <p:sldId id="314" r:id="rId18"/>
    <p:sldId id="270" r:id="rId19"/>
    <p:sldId id="315" r:id="rId20"/>
    <p:sldId id="317" r:id="rId21"/>
    <p:sldId id="271" r:id="rId22"/>
    <p:sldId id="272" r:id="rId23"/>
    <p:sldId id="274" r:id="rId24"/>
    <p:sldId id="275" r:id="rId25"/>
    <p:sldId id="273" r:id="rId26"/>
    <p:sldId id="276" r:id="rId27"/>
    <p:sldId id="277" r:id="rId28"/>
    <p:sldId id="318" r:id="rId29"/>
    <p:sldId id="278" r:id="rId30"/>
    <p:sldId id="279" r:id="rId31"/>
    <p:sldId id="319" r:id="rId32"/>
    <p:sldId id="281" r:id="rId33"/>
    <p:sldId id="282" r:id="rId34"/>
    <p:sldId id="283" r:id="rId35"/>
    <p:sldId id="321" r:id="rId36"/>
    <p:sldId id="323" r:id="rId37"/>
    <p:sldId id="324" r:id="rId38"/>
    <p:sldId id="322" r:id="rId39"/>
    <p:sldId id="288" r:id="rId40"/>
    <p:sldId id="289" r:id="rId41"/>
    <p:sldId id="325" r:id="rId42"/>
    <p:sldId id="290" r:id="rId43"/>
    <p:sldId id="291" r:id="rId44"/>
    <p:sldId id="292" r:id="rId45"/>
    <p:sldId id="293" r:id="rId46"/>
    <p:sldId id="294" r:id="rId47"/>
    <p:sldId id="299" r:id="rId48"/>
    <p:sldId id="326" r:id="rId49"/>
    <p:sldId id="302" r:id="rId50"/>
    <p:sldId id="303" r:id="rId51"/>
    <p:sldId id="304" r:id="rId52"/>
    <p:sldId id="305" r:id="rId53"/>
    <p:sldId id="306" r:id="rId54"/>
    <p:sldId id="327" r:id="rId55"/>
    <p:sldId id="307" r:id="rId5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4" d="100"/>
          <a:sy n="94" d="100"/>
        </p:scale>
        <p:origin x="696" y="4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CC803-D91A-40A8-8BFC-49FB40BF6589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D3DEE-884F-4AC4-B40C-E4221C798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33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B7169-E60F-930B-6A0C-55E8CD261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8183DB-E2EE-CC1D-04EF-C374A527EE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2BFB3D-B3D9-2BC3-5D34-CE5CAB41BD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50127-2018-926A-87DD-BC8E86BAFF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D3DEE-884F-4AC4-B40C-E4221C7984B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88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D3DEE-884F-4AC4-B40C-E4221C7984B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94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atsy.readthedocs.io/en/latest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hyperlink" Target="https://patsy.readthedocs.io/en/latest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eneralized_linear_model" TargetMode="External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ikit-learn.org/stable/modules/linear_model.html#generalized-linear-regression" TargetMode="External"/><Relationship Id="rId4" Type="http://schemas.openxmlformats.org/officeDocument/2006/relationships/hyperlink" Target="https://www.statsmodels.org/stable/glm.html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ogistic_regressio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Models Categorical Variables and Nonlinear Response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056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52" y="841248"/>
            <a:ext cx="8229600" cy="187604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We can construct the model matrices for the auto data using the </a:t>
            </a:r>
            <a:r>
              <a:rPr lang="en-US" sz="2000" dirty="0">
                <a:hlinkClick r:id="rId2"/>
              </a:rPr>
              <a:t>patsy package</a:t>
            </a:r>
            <a:endParaRPr lang="en-US" sz="2000" dirty="0"/>
          </a:p>
          <a:p>
            <a:pPr marL="0" lvl="0" indent="0">
              <a:buNone/>
            </a:pPr>
            <a:r>
              <a:rPr lang="en-US" sz="2000" dirty="0"/>
              <a:t>Create design matrix </a:t>
            </a:r>
            <a:r>
              <a:rPr lang="en-US" sz="2000" b="1" dirty="0"/>
              <a:t>with an intercept term</a:t>
            </a:r>
            <a:endParaRPr sz="2000" b="1" dirty="0"/>
          </a:p>
          <a:p>
            <a:pPr lvl="0" indent="0">
              <a:buNone/>
            </a:pPr>
            <a:r>
              <a:rPr sz="1600" b="1" dirty="0">
                <a:solidFill>
                  <a:srgbClr val="008000"/>
                </a:solidFill>
                <a:latin typeface="Courier"/>
              </a:rPr>
              <a:t>from</a:t>
            </a:r>
            <a:r>
              <a:rPr sz="1600" dirty="0">
                <a:latin typeface="Courier"/>
              </a:rPr>
              <a:t> patsy </a:t>
            </a:r>
            <a:r>
              <a:rPr sz="1600" b="1" dirty="0">
                <a:solidFill>
                  <a:srgbClr val="008000"/>
                </a:solidFill>
                <a:latin typeface="Courier"/>
              </a:rPr>
              <a:t>import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latin typeface="Courier"/>
              </a:rPr>
              <a:t>dmatrices</a:t>
            </a:r>
            <a:br>
              <a:rPr sz="1600" dirty="0"/>
            </a:br>
            <a:r>
              <a:rPr lang="en-US" sz="1600" dirty="0">
                <a:latin typeface="Courier"/>
              </a:rPr>
              <a:t>Y, X = </a:t>
            </a:r>
            <a:r>
              <a:rPr lang="en-US" sz="1600" dirty="0" err="1">
                <a:latin typeface="Courier"/>
              </a:rPr>
              <a:t>dmatrices</a:t>
            </a:r>
            <a:r>
              <a:rPr lang="en-US" sz="1600" dirty="0">
                <a:latin typeface="Courier"/>
              </a:rPr>
              <a:t>('</a:t>
            </a:r>
            <a:r>
              <a:rPr lang="en-US" sz="1600" dirty="0" err="1">
                <a:latin typeface="Courier"/>
              </a:rPr>
              <a:t>city_mpg</a:t>
            </a:r>
            <a:r>
              <a:rPr lang="en-US" sz="1600" dirty="0">
                <a:latin typeface="Courier"/>
              </a:rPr>
              <a:t> ~ C(</a:t>
            </a:r>
            <a:r>
              <a:rPr lang="en-US" sz="1600" dirty="0" err="1">
                <a:latin typeface="Courier"/>
              </a:rPr>
              <a:t>body_style</a:t>
            </a:r>
            <a:r>
              <a:rPr lang="en-US" sz="1600" dirty="0">
                <a:latin typeface="Courier"/>
              </a:rPr>
              <a:t>) + </a:t>
            </a:r>
            <a:r>
              <a:rPr lang="en-US" sz="1600" dirty="0" err="1">
                <a:latin typeface="Courier"/>
              </a:rPr>
              <a:t>curb_weight</a:t>
            </a:r>
            <a:r>
              <a:rPr lang="en-US" sz="1600" dirty="0">
                <a:latin typeface="Courier"/>
              </a:rPr>
              <a:t> + </a:t>
            </a:r>
            <a:r>
              <a:rPr lang="en-US" sz="1600" dirty="0" err="1">
                <a:latin typeface="Courier"/>
              </a:rPr>
              <a:t>engine_size</a:t>
            </a:r>
            <a:r>
              <a:rPr lang="en-US" sz="1600" dirty="0">
                <a:latin typeface="Courier"/>
              </a:rPr>
              <a:t>', data=</a:t>
            </a:r>
            <a:r>
              <a:rPr lang="en-US" sz="1600" dirty="0" err="1">
                <a:latin typeface="Courier"/>
              </a:rPr>
              <a:t>auto_data</a:t>
            </a:r>
            <a:r>
              <a:rPr lang="en-US" sz="1600" dirty="0">
                <a:latin typeface="Courier"/>
              </a:rPr>
              <a:t>) </a:t>
            </a:r>
            <a:r>
              <a:rPr sz="1600" dirty="0">
                <a:solidFill>
                  <a:srgbClr val="008000"/>
                </a:solidFill>
                <a:latin typeface="Courier"/>
              </a:rPr>
              <a:t>print</a:t>
            </a:r>
            <a:r>
              <a:rPr sz="1600" dirty="0">
                <a:latin typeface="Courier"/>
              </a:rPr>
              <a:t>(X[:</a:t>
            </a:r>
            <a:r>
              <a:rPr sz="1600" dirty="0">
                <a:solidFill>
                  <a:srgbClr val="40A070"/>
                </a:solidFill>
                <a:latin typeface="Courier"/>
              </a:rPr>
              <a:t>5</a:t>
            </a:r>
            <a:r>
              <a:rPr sz="1600" dirty="0">
                <a:latin typeface="Courier"/>
              </a:rPr>
              <a:t>])</a:t>
            </a:r>
            <a:endParaRPr lang="en-US" sz="1600" dirty="0">
              <a:latin typeface="Courie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9D81FAE-16F7-3DF6-36F5-F84B1F6CED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8752" y="2619756"/>
                <a:ext cx="6325616" cy="4754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The design matrix,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Font typeface="Arial"/>
                  <a:buNone/>
                </a:pPr>
                <a:endParaRPr lang="en-US" sz="2000" dirty="0"/>
              </a:p>
              <a:p>
                <a:pPr marL="0" indent="0">
                  <a:buFont typeface="Arial"/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9D81FAE-16F7-3DF6-36F5-F84B1F6CE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52" y="2619756"/>
                <a:ext cx="6325616" cy="475488"/>
              </a:xfrm>
              <a:prstGeom prst="rect">
                <a:avLst/>
              </a:prstGeom>
              <a:blipFill>
                <a:blip r:embed="rId3"/>
                <a:stretch>
                  <a:fillRect l="-963" t="-7692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68A33E4-DCE0-64DF-03B6-801A28AE3D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4368" y="2607564"/>
                <a:ext cx="2082800" cy="3684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Repones array,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: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68A33E4-DCE0-64DF-03B6-801A28AE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368" y="2607564"/>
                <a:ext cx="2082800" cy="368429"/>
              </a:xfrm>
              <a:prstGeom prst="rect">
                <a:avLst/>
              </a:prstGeom>
              <a:blipFill>
                <a:blip r:embed="rId4"/>
                <a:stretch>
                  <a:fillRect l="-2924" t="-10000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22BB4F01-7E7C-C3FD-B9A1-43827B10A1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2118" y="2956824"/>
            <a:ext cx="663650" cy="1258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39820D-4D9C-D60B-7091-3688658BA9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2" y="2956824"/>
            <a:ext cx="6140704" cy="1275689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5E7C84B9-374D-EBC1-47CC-4225C2F79852}"/>
              </a:ext>
            </a:extLst>
          </p:cNvPr>
          <p:cNvSpPr/>
          <p:nvPr/>
        </p:nvSpPr>
        <p:spPr>
          <a:xfrm rot="16200000">
            <a:off x="2811511" y="2848356"/>
            <a:ext cx="239298" cy="290779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014CD9-889D-8BE3-7334-04C2AA4A7901}"/>
              </a:ext>
            </a:extLst>
          </p:cNvPr>
          <p:cNvSpPr txBox="1">
            <a:spLocks/>
          </p:cNvSpPr>
          <p:nvPr/>
        </p:nvSpPr>
        <p:spPr>
          <a:xfrm>
            <a:off x="720344" y="4393212"/>
            <a:ext cx="4494784" cy="516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/>
              <a:t>Notice there are only 4 dummy variables for 5 levels of the `</a:t>
            </a:r>
            <a:r>
              <a:rPr lang="en-US" sz="2000" dirty="0" err="1"/>
              <a:t>body_style</a:t>
            </a:r>
            <a:r>
              <a:rPr lang="en-US" sz="2000" dirty="0"/>
              <a:t>`</a:t>
            </a:r>
            <a:endParaRPr lang="en-US" sz="16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62289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with Categorical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Wait! What happened to the coefficient for the first level of </a:t>
                </a:r>
                <a:r>
                  <a:rPr lang="en-US" dirty="0"/>
                  <a:t>`</a:t>
                </a:r>
                <a:r>
                  <a:rPr lang="en-US" dirty="0" err="1"/>
                  <a:t>body_style</a:t>
                </a:r>
                <a:r>
                  <a:rPr lang="en-US" dirty="0"/>
                  <a:t>`</a:t>
                </a:r>
                <a:r>
                  <a:rPr dirty="0"/>
                  <a:t>?</a:t>
                </a:r>
              </a:p>
              <a:p>
                <a:pPr lvl="0"/>
                <a:r>
                  <a:rPr dirty="0"/>
                  <a:t>The intercept is the </a:t>
                </a:r>
                <a:r>
                  <a:rPr b="1" dirty="0"/>
                  <a:t>mean response</a:t>
                </a:r>
                <a:r>
                  <a:rPr dirty="0"/>
                  <a:t> of the first level</a:t>
                </a:r>
              </a:p>
              <a:p>
                <a:pPr lvl="0"/>
                <a:r>
                  <a:rPr dirty="0"/>
                  <a:t>The other coefficients are </a:t>
                </a:r>
                <a:r>
                  <a:rPr b="1" dirty="0"/>
                  <a:t>contrasts</a:t>
                </a:r>
                <a:r>
                  <a:rPr dirty="0"/>
                  <a:t> with respect to the mean of the first level.</a:t>
                </a:r>
              </a:p>
              <a:p>
                <a:pPr lvl="0"/>
                <a:r>
                  <a:rPr dirty="0"/>
                  <a:t>Consider the following possible ways we can encode responses to a categorical variable - often called a </a:t>
                </a:r>
                <a:r>
                  <a:rPr b="1" dirty="0"/>
                  <a:t>treatment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treatments</a:t>
                </a:r>
                <a:r>
                  <a:rPr lang="en-US" dirty="0"/>
                  <a:t> have </a:t>
                </a:r>
                <a:r>
                  <a:rPr dirty="0"/>
                  <a:t>mean responses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dirty="0"/>
              </a:p>
              <a:p>
                <a:pPr lvl="1"/>
                <a:r>
                  <a:rPr lang="en-US" dirty="0"/>
                  <a:t>A</a:t>
                </a:r>
                <a:r>
                  <a:rPr dirty="0"/>
                  <a:t>lternative encoding is a treatment with intercept,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dirty="0"/>
                  <a:t>,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−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dirty="0"/>
                  <a:t> </a:t>
                </a:r>
                <a:r>
                  <a:rPr b="1" dirty="0"/>
                  <a:t>contrasts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The means and contrasts are related: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667" t="-2121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056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52" y="841247"/>
            <a:ext cx="8229600" cy="184925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We can construct the model matrices for the auto data using the </a:t>
            </a:r>
            <a:r>
              <a:rPr lang="en-US" sz="2000" dirty="0">
                <a:hlinkClick r:id="rId2"/>
              </a:rPr>
              <a:t>patsy package</a:t>
            </a:r>
            <a:endParaRPr lang="en-US" sz="2000" dirty="0"/>
          </a:p>
          <a:p>
            <a:pPr marL="0" lvl="0" indent="0">
              <a:buNone/>
            </a:pPr>
            <a:r>
              <a:rPr lang="en-US" sz="2000" dirty="0"/>
              <a:t>Design matrix with </a:t>
            </a:r>
            <a:r>
              <a:rPr lang="en-US" sz="2000" b="1" dirty="0"/>
              <a:t>no intercept term</a:t>
            </a:r>
            <a:endParaRPr sz="2000" b="1" dirty="0"/>
          </a:p>
          <a:p>
            <a:pPr lvl="0" indent="0">
              <a:buNone/>
            </a:pPr>
            <a:r>
              <a:rPr sz="1600" b="1" dirty="0">
                <a:solidFill>
                  <a:srgbClr val="008000"/>
                </a:solidFill>
                <a:latin typeface="Courier"/>
              </a:rPr>
              <a:t>from</a:t>
            </a:r>
            <a:r>
              <a:rPr sz="1600" dirty="0">
                <a:latin typeface="Courier"/>
              </a:rPr>
              <a:t> patsy </a:t>
            </a:r>
            <a:r>
              <a:rPr sz="1600" b="1" dirty="0">
                <a:solidFill>
                  <a:srgbClr val="008000"/>
                </a:solidFill>
                <a:latin typeface="Courier"/>
              </a:rPr>
              <a:t>import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latin typeface="Courier"/>
              </a:rPr>
              <a:t>dmatrices</a:t>
            </a:r>
            <a:br>
              <a:rPr sz="1600" dirty="0"/>
            </a:br>
            <a:r>
              <a:rPr lang="en-US" sz="1600" dirty="0">
                <a:latin typeface="Courier"/>
              </a:rPr>
              <a:t>Y, X = </a:t>
            </a:r>
            <a:r>
              <a:rPr lang="en-US" sz="1600" dirty="0" err="1">
                <a:latin typeface="Courier"/>
              </a:rPr>
              <a:t>dmatrices</a:t>
            </a:r>
            <a:r>
              <a:rPr lang="en-US" sz="1600" dirty="0">
                <a:latin typeface="Courier"/>
              </a:rPr>
              <a:t>('</a:t>
            </a:r>
            <a:r>
              <a:rPr lang="en-US" sz="1600" dirty="0" err="1">
                <a:latin typeface="Courier"/>
              </a:rPr>
              <a:t>city_mpg</a:t>
            </a:r>
            <a:r>
              <a:rPr lang="en-US" sz="1600" dirty="0">
                <a:latin typeface="Courier"/>
              </a:rPr>
              <a:t> ~ -1 + C(</a:t>
            </a:r>
            <a:r>
              <a:rPr lang="en-US" sz="1600" dirty="0" err="1">
                <a:latin typeface="Courier"/>
              </a:rPr>
              <a:t>body_style</a:t>
            </a:r>
            <a:r>
              <a:rPr lang="en-US" sz="1600" dirty="0">
                <a:latin typeface="Courier"/>
              </a:rPr>
              <a:t>) + </a:t>
            </a:r>
            <a:r>
              <a:rPr lang="en-US" sz="1600" dirty="0" err="1">
                <a:latin typeface="Courier"/>
              </a:rPr>
              <a:t>curb_weight</a:t>
            </a:r>
            <a:r>
              <a:rPr lang="en-US" sz="1600" dirty="0">
                <a:latin typeface="Courier"/>
              </a:rPr>
              <a:t> + </a:t>
            </a:r>
            <a:r>
              <a:rPr lang="en-US" sz="1600" dirty="0" err="1">
                <a:latin typeface="Courier"/>
              </a:rPr>
              <a:t>engine_size</a:t>
            </a:r>
            <a:r>
              <a:rPr lang="en-US" sz="1600" dirty="0">
                <a:latin typeface="Courier"/>
              </a:rPr>
              <a:t>', data=</a:t>
            </a:r>
            <a:r>
              <a:rPr lang="en-US" sz="1600" dirty="0" err="1">
                <a:latin typeface="Courier"/>
              </a:rPr>
              <a:t>auto_data</a:t>
            </a:r>
            <a:r>
              <a:rPr lang="en-US" sz="1600" dirty="0">
                <a:latin typeface="Courier"/>
              </a:rPr>
              <a:t>) </a:t>
            </a:r>
            <a:r>
              <a:rPr sz="1600" dirty="0">
                <a:solidFill>
                  <a:srgbClr val="008000"/>
                </a:solidFill>
                <a:latin typeface="Courier"/>
              </a:rPr>
              <a:t>print</a:t>
            </a:r>
            <a:r>
              <a:rPr sz="1600" dirty="0">
                <a:latin typeface="Courier"/>
              </a:rPr>
              <a:t>(X[:</a:t>
            </a:r>
            <a:r>
              <a:rPr sz="1600" dirty="0">
                <a:solidFill>
                  <a:srgbClr val="40A070"/>
                </a:solidFill>
                <a:latin typeface="Courier"/>
              </a:rPr>
              <a:t>5</a:t>
            </a:r>
            <a:r>
              <a:rPr sz="1600" dirty="0">
                <a:latin typeface="Courier"/>
              </a:rPr>
              <a:t>])</a:t>
            </a:r>
            <a:endParaRPr lang="en-US" sz="1600" dirty="0">
              <a:latin typeface="Courie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9D81FAE-16F7-3DF6-36F5-F84B1F6CED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2656" y="2580894"/>
                <a:ext cx="6325616" cy="4754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The design matrix,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Font typeface="Arial"/>
                  <a:buNone/>
                </a:pPr>
                <a:endParaRPr lang="en-US" sz="2000" dirty="0"/>
              </a:p>
              <a:p>
                <a:pPr marL="0" indent="0">
                  <a:buFont typeface="Arial"/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9D81FAE-16F7-3DF6-36F5-F84B1F6CE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56" y="2580894"/>
                <a:ext cx="6325616" cy="475488"/>
              </a:xfrm>
              <a:prstGeom prst="rect">
                <a:avLst/>
              </a:prstGeom>
              <a:blipFill>
                <a:blip r:embed="rId3"/>
                <a:stretch>
                  <a:fillRect l="-963" t="-6410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68A33E4-DCE0-64DF-03B6-801A28AE3D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48272" y="2568702"/>
                <a:ext cx="2082800" cy="3684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Repones array,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: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68A33E4-DCE0-64DF-03B6-801A28AE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272" y="2568702"/>
                <a:ext cx="2082800" cy="368429"/>
              </a:xfrm>
              <a:prstGeom prst="rect">
                <a:avLst/>
              </a:prstGeom>
              <a:blipFill>
                <a:blip r:embed="rId4"/>
                <a:stretch>
                  <a:fillRect l="-2924" t="-8197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25C9995F-03B5-0A28-6028-D7C629D0A1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752" y="2937131"/>
            <a:ext cx="5949696" cy="12269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BB4F01-7E7C-C3FD-B9A1-43827B10A1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4268" y="2937131"/>
            <a:ext cx="663650" cy="1258050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4F06B619-4D57-F002-E436-82429BABFF3A}"/>
              </a:ext>
            </a:extLst>
          </p:cNvPr>
          <p:cNvSpPr/>
          <p:nvPr/>
        </p:nvSpPr>
        <p:spPr>
          <a:xfrm rot="16200000">
            <a:off x="2371583" y="2390016"/>
            <a:ext cx="239298" cy="387299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6ED3BF5-A872-A8EF-DEBC-A2509C67058B}"/>
              </a:ext>
            </a:extLst>
          </p:cNvPr>
          <p:cNvSpPr txBox="1">
            <a:spLocks/>
          </p:cNvSpPr>
          <p:nvPr/>
        </p:nvSpPr>
        <p:spPr>
          <a:xfrm>
            <a:off x="554735" y="4410673"/>
            <a:ext cx="4494784" cy="516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/>
              <a:t>Notice there are now 5 dummy variables for 5 levels of the `</a:t>
            </a:r>
            <a:r>
              <a:rPr lang="en-US" sz="2000" dirty="0" err="1"/>
              <a:t>body_style</a:t>
            </a:r>
            <a:r>
              <a:rPr lang="en-US" sz="2000" dirty="0"/>
              <a:t>`</a:t>
            </a:r>
            <a:endParaRPr lang="en-US" sz="16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85807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with Categorical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1664"/>
                <a:ext cx="8229600" cy="3742943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In a linear model we can sometimes relate the coefficient values to an effect size</a:t>
                </a:r>
              </a:p>
              <a:p>
                <a:pPr lvl="0"/>
                <a:r>
                  <a:rPr dirty="0"/>
                  <a:t>Start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treatments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dirty="0"/>
                  <a:t> with effect sizes,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With </a:t>
                </a:r>
                <a:r>
                  <a:rPr b="1" dirty="0"/>
                  <a:t>no intercept term</a:t>
                </a:r>
                <a:r>
                  <a:rPr dirty="0"/>
                  <a:t> the means represent the effect sizes: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With intercept term compute effect sizes using contrasts,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1664"/>
                <a:ext cx="8229600" cy="3742943"/>
              </a:xfrm>
              <a:blipFill>
                <a:blip r:embed="rId2"/>
                <a:stretch>
                  <a:fillRect l="-667" t="-2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056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52" y="1563878"/>
            <a:ext cx="5878576" cy="349504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/>
              <a:t>Example: Constructing linear model </a:t>
            </a:r>
            <a:r>
              <a:rPr lang="en-US" sz="2000" b="1" dirty="0"/>
              <a:t>with intercept </a:t>
            </a:r>
            <a:r>
              <a:rPr lang="en-US" sz="2000" dirty="0"/>
              <a:t>and </a:t>
            </a:r>
            <a:r>
              <a:rPr lang="en-US" sz="2000" b="1" dirty="0"/>
              <a:t>mixed variable types</a:t>
            </a:r>
          </a:p>
          <a:p>
            <a:pPr marL="0" lvl="0" indent="0">
              <a:buNone/>
            </a:pPr>
            <a:r>
              <a:rPr lang="en-US" sz="1600" b="1" dirty="0" err="1">
                <a:solidFill>
                  <a:srgbClr val="008000"/>
                </a:solidFill>
                <a:latin typeface="Courier"/>
              </a:rPr>
              <a:t>city_mpg</a:t>
            </a:r>
            <a:r>
              <a:rPr lang="en-US" sz="1600" b="1" dirty="0">
                <a:solidFill>
                  <a:srgbClr val="008000"/>
                </a:solidFill>
                <a:latin typeface="Courier"/>
              </a:rPr>
              <a:t> ~ C(</a:t>
            </a:r>
            <a:r>
              <a:rPr lang="en-US" sz="1600" b="1" dirty="0" err="1">
                <a:solidFill>
                  <a:srgbClr val="008000"/>
                </a:solidFill>
                <a:latin typeface="Courier"/>
              </a:rPr>
              <a:t>fuel_type</a:t>
            </a:r>
            <a:r>
              <a:rPr lang="en-US" sz="1600" b="1" dirty="0">
                <a:solidFill>
                  <a:srgbClr val="008000"/>
                </a:solidFill>
                <a:latin typeface="Courier"/>
              </a:rPr>
              <a:t>) + </a:t>
            </a:r>
            <a:r>
              <a:rPr lang="en-US" sz="1600" b="1" dirty="0" err="1">
                <a:solidFill>
                  <a:srgbClr val="008000"/>
                </a:solidFill>
                <a:latin typeface="Courier"/>
              </a:rPr>
              <a:t>curb_weight</a:t>
            </a:r>
            <a:r>
              <a:rPr lang="en-US" sz="1600" b="1" dirty="0">
                <a:solidFill>
                  <a:srgbClr val="008000"/>
                </a:solidFill>
                <a:latin typeface="Courier"/>
              </a:rPr>
              <a:t> + I(</a:t>
            </a:r>
            <a:r>
              <a:rPr lang="en-US" sz="1600" b="1" dirty="0" err="1">
                <a:solidFill>
                  <a:srgbClr val="008000"/>
                </a:solidFill>
                <a:latin typeface="Courier"/>
              </a:rPr>
              <a:t>curb_weight</a:t>
            </a:r>
            <a:r>
              <a:rPr lang="en-US" sz="1600" b="1" dirty="0">
                <a:solidFill>
                  <a:srgbClr val="008000"/>
                </a:solidFill>
                <a:latin typeface="Courier"/>
              </a:rPr>
              <a:t>**2)</a:t>
            </a:r>
          </a:p>
          <a:p>
            <a:pPr marL="0" lvl="0" indent="0">
              <a:buNone/>
            </a:pPr>
            <a:endParaRPr lang="en-US" sz="1800" dirty="0"/>
          </a:p>
          <a:p>
            <a:r>
              <a:rPr lang="en-US" sz="1800" dirty="0"/>
              <a:t>All coefficients are significant    </a:t>
            </a:r>
          </a:p>
          <a:p>
            <a:r>
              <a:rPr lang="en-US" sz="1800" dirty="0"/>
              <a:t>Note the value of the </a:t>
            </a:r>
            <a:r>
              <a:rPr lang="en-US" sz="1800" b="1" dirty="0"/>
              <a:t>intercept</a:t>
            </a:r>
            <a:r>
              <a:rPr lang="en-US" sz="1800" dirty="0"/>
              <a:t>, this is the </a:t>
            </a:r>
            <a:r>
              <a:rPr lang="en-US" sz="1800" b="1" dirty="0"/>
              <a:t>mean </a:t>
            </a:r>
            <a:r>
              <a:rPr lang="en-US" sz="1800" dirty="0"/>
              <a:t>of the diesel cars </a:t>
            </a:r>
          </a:p>
          <a:p>
            <a:r>
              <a:rPr lang="en-US" sz="1800" dirty="0"/>
              <a:t>The coefficient for gas cars is the </a:t>
            </a:r>
            <a:r>
              <a:rPr lang="en-US" sz="1800" b="1" dirty="0"/>
              <a:t>contrast</a:t>
            </a:r>
            <a:r>
              <a:rPr lang="en-US" sz="1800" dirty="0"/>
              <a:t> with respect to diesel cars   </a:t>
            </a:r>
          </a:p>
          <a:p>
            <a:r>
              <a:rPr lang="en-US" sz="1800" dirty="0"/>
              <a:t>Coefficients for centered </a:t>
            </a:r>
            <a:r>
              <a:rPr lang="en-US" sz="1800" dirty="0" err="1"/>
              <a:t>curb_weight</a:t>
            </a:r>
            <a:r>
              <a:rPr lang="en-US" sz="1800" dirty="0"/>
              <a:t> variables  </a:t>
            </a:r>
          </a:p>
          <a:p>
            <a:pPr marL="628650" lvl="0" indent="-285750">
              <a:buFont typeface="Arial" panose="020B0604020202020204" pitchFamily="34" charset="0"/>
              <a:buChar char="•"/>
            </a:pPr>
            <a:endParaRPr lang="en-US" sz="1800" dirty="0">
              <a:latin typeface="Courier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BA786E-4AC1-0CFF-9A6A-B1C1453EF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784" y="1516634"/>
            <a:ext cx="2672083" cy="354228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029791-CDA2-D90B-CCCF-A541AC861542}"/>
              </a:ext>
            </a:extLst>
          </p:cNvPr>
          <p:cNvCxnSpPr/>
          <p:nvPr/>
        </p:nvCxnSpPr>
        <p:spPr>
          <a:xfrm>
            <a:off x="3690112" y="3275584"/>
            <a:ext cx="4389120" cy="89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747618-8024-53AB-E10B-3DC09D2F6F71}"/>
              </a:ext>
            </a:extLst>
          </p:cNvPr>
          <p:cNvCxnSpPr>
            <a:cxnSpLocks/>
          </p:cNvCxnSpPr>
          <p:nvPr/>
        </p:nvCxnSpPr>
        <p:spPr>
          <a:xfrm>
            <a:off x="5968538" y="3599411"/>
            <a:ext cx="8312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8BB682-2BE0-74A1-3E96-CAD524EB3019}"/>
              </a:ext>
            </a:extLst>
          </p:cNvPr>
          <p:cNvCxnSpPr>
            <a:cxnSpLocks/>
          </p:cNvCxnSpPr>
          <p:nvPr/>
        </p:nvCxnSpPr>
        <p:spPr>
          <a:xfrm flipV="1">
            <a:off x="6205728" y="3798916"/>
            <a:ext cx="315607" cy="407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CFCDC2-F37A-B09A-93CD-DCCB6631A556}"/>
              </a:ext>
            </a:extLst>
          </p:cNvPr>
          <p:cNvCxnSpPr>
            <a:cxnSpLocks/>
          </p:cNvCxnSpPr>
          <p:nvPr/>
        </p:nvCxnSpPr>
        <p:spPr>
          <a:xfrm flipV="1">
            <a:off x="5299456" y="4168833"/>
            <a:ext cx="1275911" cy="675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543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056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Working with Categorical 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F7449C-A9DC-DEAC-4D2F-8282EBBAE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632" y="1566675"/>
            <a:ext cx="2648493" cy="351586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933D92-929C-6A9B-7C55-6D7574767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752" y="1563878"/>
            <a:ext cx="5817616" cy="349504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/>
              <a:t>Example: Constructing linear model </a:t>
            </a:r>
            <a:r>
              <a:rPr lang="en-US" sz="2000" b="1" dirty="0"/>
              <a:t>without intercept </a:t>
            </a:r>
            <a:r>
              <a:rPr lang="en-US" sz="2000" dirty="0"/>
              <a:t>and </a:t>
            </a:r>
            <a:r>
              <a:rPr lang="en-US" sz="2000" b="1" dirty="0"/>
              <a:t>mixed variable types</a:t>
            </a:r>
          </a:p>
          <a:p>
            <a:pPr marL="0" lvl="0" indent="0">
              <a:buNone/>
            </a:pPr>
            <a:r>
              <a:rPr lang="en-US" sz="1600" b="1" dirty="0" err="1">
                <a:solidFill>
                  <a:srgbClr val="008000"/>
                </a:solidFill>
                <a:latin typeface="Courier"/>
              </a:rPr>
              <a:t>city_mpg</a:t>
            </a:r>
            <a:r>
              <a:rPr lang="en-US" sz="1600" b="1" dirty="0">
                <a:solidFill>
                  <a:srgbClr val="008000"/>
                </a:solidFill>
                <a:latin typeface="Courier"/>
              </a:rPr>
              <a:t> ~ -1 + C(</a:t>
            </a:r>
            <a:r>
              <a:rPr lang="en-US" sz="1600" b="1" dirty="0" err="1">
                <a:solidFill>
                  <a:srgbClr val="008000"/>
                </a:solidFill>
                <a:latin typeface="Courier"/>
              </a:rPr>
              <a:t>fuel_type</a:t>
            </a:r>
            <a:r>
              <a:rPr lang="en-US" sz="1600" b="1" dirty="0">
                <a:solidFill>
                  <a:srgbClr val="008000"/>
                </a:solidFill>
                <a:latin typeface="Courier"/>
              </a:rPr>
              <a:t>) + </a:t>
            </a:r>
            <a:r>
              <a:rPr lang="en-US" sz="1600" b="1" dirty="0" err="1">
                <a:solidFill>
                  <a:srgbClr val="008000"/>
                </a:solidFill>
                <a:latin typeface="Courier"/>
              </a:rPr>
              <a:t>curb_weight</a:t>
            </a:r>
            <a:r>
              <a:rPr lang="en-US" sz="1600" b="1" dirty="0">
                <a:solidFill>
                  <a:srgbClr val="008000"/>
                </a:solidFill>
                <a:latin typeface="Courier"/>
              </a:rPr>
              <a:t> + I(</a:t>
            </a:r>
            <a:r>
              <a:rPr lang="en-US" sz="1600" b="1" dirty="0" err="1">
                <a:solidFill>
                  <a:srgbClr val="008000"/>
                </a:solidFill>
                <a:latin typeface="Courier"/>
              </a:rPr>
              <a:t>curb_weight</a:t>
            </a:r>
            <a:r>
              <a:rPr lang="en-US" sz="1600" b="1" dirty="0">
                <a:solidFill>
                  <a:srgbClr val="008000"/>
                </a:solidFill>
                <a:latin typeface="Courier"/>
              </a:rPr>
              <a:t>**2)</a:t>
            </a:r>
          </a:p>
          <a:p>
            <a:pPr marL="0" lvl="0" indent="0">
              <a:buNone/>
            </a:pPr>
            <a:endParaRPr lang="en-US" sz="1800" dirty="0"/>
          </a:p>
          <a:p>
            <a:r>
              <a:rPr lang="en-US" sz="1800" dirty="0"/>
              <a:t>All coefficients are significant    </a:t>
            </a:r>
          </a:p>
          <a:p>
            <a:r>
              <a:rPr lang="en-US" sz="1800" dirty="0"/>
              <a:t>The coefficients for diesel and gas cars are the means for each fuel type </a:t>
            </a:r>
          </a:p>
          <a:p>
            <a:r>
              <a:rPr lang="en-US" sz="1800" dirty="0"/>
              <a:t>Coefficients for centered </a:t>
            </a:r>
            <a:r>
              <a:rPr lang="en-US" sz="1800" dirty="0" err="1"/>
              <a:t>curb_weight</a:t>
            </a:r>
            <a:r>
              <a:rPr lang="en-US" sz="1800" dirty="0"/>
              <a:t> variables are the same as model with contrasts</a:t>
            </a:r>
          </a:p>
          <a:p>
            <a:pPr marL="628650" lvl="0" indent="-285750">
              <a:buFont typeface="Arial" panose="020B0604020202020204" pitchFamily="34" charset="0"/>
              <a:buChar char="•"/>
            </a:pPr>
            <a:endParaRPr lang="en-US" sz="1800" dirty="0">
              <a:latin typeface="Courier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D18BEA-D338-EC38-171B-99074FC75054}"/>
              </a:ext>
            </a:extLst>
          </p:cNvPr>
          <p:cNvCxnSpPr/>
          <p:nvPr/>
        </p:nvCxnSpPr>
        <p:spPr>
          <a:xfrm>
            <a:off x="3690112" y="3275584"/>
            <a:ext cx="4389120" cy="89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3B12D3-6C7D-039C-3255-6F13884C22BC}"/>
              </a:ext>
            </a:extLst>
          </p:cNvPr>
          <p:cNvCxnSpPr>
            <a:cxnSpLocks/>
          </p:cNvCxnSpPr>
          <p:nvPr/>
        </p:nvCxnSpPr>
        <p:spPr>
          <a:xfrm flipV="1">
            <a:off x="6068291" y="3599411"/>
            <a:ext cx="415636" cy="58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D58036-EB5A-102C-65D4-AA23B481A3CA}"/>
              </a:ext>
            </a:extLst>
          </p:cNvPr>
          <p:cNvCxnSpPr>
            <a:cxnSpLocks/>
          </p:cNvCxnSpPr>
          <p:nvPr/>
        </p:nvCxnSpPr>
        <p:spPr>
          <a:xfrm>
            <a:off x="6068291" y="3657600"/>
            <a:ext cx="498764" cy="149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2CB184-A08F-E7D7-9EC5-99160C64BBC9}"/>
              </a:ext>
            </a:extLst>
          </p:cNvPr>
          <p:cNvCxnSpPr>
            <a:cxnSpLocks/>
          </p:cNvCxnSpPr>
          <p:nvPr/>
        </p:nvCxnSpPr>
        <p:spPr>
          <a:xfrm flipV="1">
            <a:off x="6030976" y="4002578"/>
            <a:ext cx="623362" cy="220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633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056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51" y="760617"/>
            <a:ext cx="8544837" cy="38333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/>
              <a:t>Example: Constructing linear model </a:t>
            </a:r>
            <a:r>
              <a:rPr lang="en-US" sz="2000" b="1" dirty="0"/>
              <a:t>with intercept </a:t>
            </a:r>
            <a:r>
              <a:rPr lang="en-US" sz="2000" dirty="0"/>
              <a:t>and </a:t>
            </a:r>
            <a:r>
              <a:rPr lang="en-US" sz="2000" b="1" dirty="0"/>
              <a:t>mixed variable types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BA786E-4AC1-0CFF-9A6A-B1C1453EF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784" y="1516634"/>
            <a:ext cx="2672083" cy="35422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FC3795-1870-6E13-B5FE-812EB8B8A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51" y="1543054"/>
            <a:ext cx="2648493" cy="351586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029791-CDA2-D90B-CCCF-A541AC861542}"/>
              </a:ext>
            </a:extLst>
          </p:cNvPr>
          <p:cNvCxnSpPr>
            <a:cxnSpLocks/>
          </p:cNvCxnSpPr>
          <p:nvPr/>
        </p:nvCxnSpPr>
        <p:spPr>
          <a:xfrm>
            <a:off x="2876204" y="1806956"/>
            <a:ext cx="504166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5E8E46-956E-9186-C4FA-61DD07F26476}"/>
              </a:ext>
            </a:extLst>
          </p:cNvPr>
          <p:cNvCxnSpPr>
            <a:cxnSpLocks/>
          </p:cNvCxnSpPr>
          <p:nvPr/>
        </p:nvCxnSpPr>
        <p:spPr>
          <a:xfrm>
            <a:off x="2876203" y="2179644"/>
            <a:ext cx="504166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72209B-826E-EE7D-0DD0-1D2BF2C6D2CB}"/>
              </a:ext>
            </a:extLst>
          </p:cNvPr>
          <p:cNvCxnSpPr>
            <a:cxnSpLocks/>
          </p:cNvCxnSpPr>
          <p:nvPr/>
        </p:nvCxnSpPr>
        <p:spPr>
          <a:xfrm>
            <a:off x="2917767" y="2443942"/>
            <a:ext cx="496269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A0A046A9-3484-AE18-3D71-197EA6B070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33898" y="1129977"/>
                <a:ext cx="3560581" cy="4364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dirty="0"/>
                  <a:t>, F-statistic and p-value, and log likelihood are identical </a:t>
                </a:r>
              </a:p>
              <a:p>
                <a:pPr marL="628650" indent="-285750">
                  <a:buFont typeface="Arial" panose="020B0604020202020204" pitchFamily="34" charset="0"/>
                  <a:buChar char="•"/>
                </a:pPr>
                <a:endParaRPr lang="en-US" sz="1800" dirty="0">
                  <a:latin typeface="Courier"/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A0A046A9-3484-AE18-3D71-197EA6B07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898" y="1129977"/>
                <a:ext cx="3560581" cy="436418"/>
              </a:xfrm>
              <a:prstGeom prst="rect">
                <a:avLst/>
              </a:prstGeom>
              <a:blipFill>
                <a:blip r:embed="rId4"/>
                <a:stretch>
                  <a:fillRect l="-1370" t="-2778" b="-7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2F59DD1-AD45-1B3D-39AF-225046CA6BED}"/>
              </a:ext>
            </a:extLst>
          </p:cNvPr>
          <p:cNvSpPr txBox="1">
            <a:spLocks/>
          </p:cNvSpPr>
          <p:nvPr/>
        </p:nvSpPr>
        <p:spPr>
          <a:xfrm>
            <a:off x="3226116" y="2977158"/>
            <a:ext cx="3246232" cy="5738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/>
              <a:t>Intercept and mean of diesel coefficients identical</a:t>
            </a:r>
          </a:p>
          <a:p>
            <a:pPr marL="628650" indent="-285750">
              <a:buFont typeface="Arial" panose="020B0604020202020204" pitchFamily="34" charset="0"/>
              <a:buChar char="•"/>
            </a:pPr>
            <a:endParaRPr lang="en-US" sz="1800" dirty="0">
              <a:latin typeface="Courier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4E23A7-C21F-9638-F896-88EE7C829C17}"/>
              </a:ext>
            </a:extLst>
          </p:cNvPr>
          <p:cNvCxnSpPr>
            <a:cxnSpLocks/>
          </p:cNvCxnSpPr>
          <p:nvPr/>
        </p:nvCxnSpPr>
        <p:spPr>
          <a:xfrm>
            <a:off x="1625138" y="3570316"/>
            <a:ext cx="5586153" cy="212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196991A-9A18-AEC1-0871-FE5B7E7E2AB8}"/>
              </a:ext>
            </a:extLst>
          </p:cNvPr>
          <p:cNvSpPr txBox="1">
            <a:spLocks/>
          </p:cNvSpPr>
          <p:nvPr/>
        </p:nvSpPr>
        <p:spPr>
          <a:xfrm>
            <a:off x="3226116" y="4092562"/>
            <a:ext cx="3246232" cy="584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/>
              <a:t>Coefficients of weight variables identical</a:t>
            </a:r>
          </a:p>
          <a:p>
            <a:pPr marL="628650" indent="-285750">
              <a:buFont typeface="Arial" panose="020B0604020202020204" pitchFamily="34" charset="0"/>
              <a:buChar char="•"/>
            </a:pPr>
            <a:endParaRPr lang="en-US" sz="1800" dirty="0">
              <a:latin typeface="Courier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631263B-8B14-C570-FBEE-0CB326133D25}"/>
              </a:ext>
            </a:extLst>
          </p:cNvPr>
          <p:cNvCxnSpPr>
            <a:cxnSpLocks/>
          </p:cNvCxnSpPr>
          <p:nvPr/>
        </p:nvCxnSpPr>
        <p:spPr>
          <a:xfrm>
            <a:off x="1658389" y="3943003"/>
            <a:ext cx="555290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363541F-D4D4-E86C-CD15-EA9C6F29078B}"/>
              </a:ext>
            </a:extLst>
          </p:cNvPr>
          <p:cNvCxnSpPr>
            <a:cxnSpLocks/>
          </p:cNvCxnSpPr>
          <p:nvPr/>
        </p:nvCxnSpPr>
        <p:spPr>
          <a:xfrm>
            <a:off x="1669473" y="4100944"/>
            <a:ext cx="555290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094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056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51" y="760617"/>
            <a:ext cx="8544837" cy="38333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/>
              <a:t>Example: Constructing linear model </a:t>
            </a:r>
            <a:r>
              <a:rPr lang="en-US" sz="2000" b="1" dirty="0"/>
              <a:t>with intercept </a:t>
            </a:r>
            <a:r>
              <a:rPr lang="en-US" sz="2000" dirty="0"/>
              <a:t>and </a:t>
            </a:r>
            <a:r>
              <a:rPr lang="en-US" sz="2000" b="1" dirty="0"/>
              <a:t>mixed variable types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429414-9F38-B51C-CFDC-E57BC46F5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129" y="1183219"/>
            <a:ext cx="3885460" cy="3921603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022FA-3E11-ECAC-A3C8-7C2EDC34925B}"/>
              </a:ext>
            </a:extLst>
          </p:cNvPr>
          <p:cNvSpPr txBox="1">
            <a:spLocks/>
          </p:cNvSpPr>
          <p:nvPr/>
        </p:nvSpPr>
        <p:spPr>
          <a:xfrm>
            <a:off x="270256" y="1995424"/>
            <a:ext cx="4675632" cy="172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/>
              <a:t>Plot of regression model prediction on scatter plot of observations </a:t>
            </a:r>
          </a:p>
          <a:p>
            <a:r>
              <a:rPr lang="en-US" sz="2000" dirty="0"/>
              <a:t>Model makes predictions specific to fuel type</a:t>
            </a:r>
          </a:p>
          <a:p>
            <a:pPr marL="0" indent="0">
              <a:buFont typeface="Arial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48660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In a linear model we can sometimes relate the coefficient values to an effect size</a:t>
            </a:r>
          </a:p>
          <a:p>
            <a:pPr lvl="0"/>
            <a:r>
              <a:rPr dirty="0"/>
              <a:t>Assumes the treatments are orthogonal</a:t>
            </a:r>
          </a:p>
          <a:p>
            <a:pPr lvl="1"/>
            <a:r>
              <a:rPr dirty="0"/>
              <a:t>In other words, applied one at a time</a:t>
            </a:r>
          </a:p>
          <a:p>
            <a:pPr lvl="1"/>
            <a:r>
              <a:rPr dirty="0"/>
              <a:t>e.g. a case can only be in one category</a:t>
            </a:r>
          </a:p>
          <a:p>
            <a:pPr lvl="0"/>
            <a:r>
              <a:rPr dirty="0"/>
              <a:t>Assumes that the model coefficients are statistically independent</a:t>
            </a:r>
          </a:p>
          <a:p>
            <a:pPr lvl="1"/>
            <a:r>
              <a:rPr dirty="0"/>
              <a:t>Coefficients are dependent in overfit model</a:t>
            </a:r>
          </a:p>
          <a:p>
            <a:pPr lvl="0"/>
            <a:r>
              <a:rPr dirty="0"/>
              <a:t>Often </a:t>
            </a:r>
            <a:r>
              <a:rPr lang="en-US" dirty="0"/>
              <a:t>want</a:t>
            </a:r>
            <a:r>
              <a:rPr dirty="0"/>
              <a:t> to </a:t>
            </a:r>
            <a:r>
              <a:rPr b="1" dirty="0"/>
              <a:t>adjust</a:t>
            </a:r>
            <a:r>
              <a:rPr dirty="0"/>
              <a:t> </a:t>
            </a:r>
            <a:r>
              <a:rPr b="1" dirty="0"/>
              <a:t>for </a:t>
            </a:r>
            <a:r>
              <a:rPr lang="en-US" b="1" dirty="0"/>
              <a:t>some</a:t>
            </a:r>
            <a:r>
              <a:rPr b="1" dirty="0"/>
              <a:t> effects</a:t>
            </a:r>
          </a:p>
          <a:p>
            <a:pPr lvl="1"/>
            <a:r>
              <a:rPr dirty="0"/>
              <a:t>Other treatments</a:t>
            </a:r>
          </a:p>
          <a:p>
            <a:pPr lvl="1"/>
            <a:r>
              <a:rPr dirty="0"/>
              <a:t>Levels of other categorical variables</a:t>
            </a:r>
          </a:p>
          <a:p>
            <a:pPr lvl="1"/>
            <a:r>
              <a:rPr dirty="0"/>
              <a:t>Use </a:t>
            </a:r>
            <a:r>
              <a:rPr b="1" dirty="0"/>
              <a:t>partial slope</a:t>
            </a:r>
            <a:r>
              <a:rPr dirty="0"/>
              <a:t> of continuous variables</a:t>
            </a:r>
          </a:p>
          <a:p>
            <a:pPr lvl="0"/>
            <a:r>
              <a:rPr b="1" dirty="0"/>
              <a:t>I</a:t>
            </a:r>
            <a:r>
              <a:rPr lang="en-US" b="1" dirty="0"/>
              <a:t>nterpret</a:t>
            </a:r>
            <a:r>
              <a:rPr dirty="0"/>
              <a:t> </a:t>
            </a:r>
            <a:r>
              <a:rPr b="1" dirty="0"/>
              <a:t>with care!</a:t>
            </a:r>
          </a:p>
          <a:p>
            <a:pPr lvl="1"/>
            <a:r>
              <a:rPr dirty="0"/>
              <a:t>Don’t over-interpret your model</a:t>
            </a:r>
          </a:p>
          <a:p>
            <a:pPr lvl="1"/>
            <a:r>
              <a:rPr dirty="0"/>
              <a:t>Conditions in real world hard to verify, particularly for observational data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056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51" y="760617"/>
            <a:ext cx="8544837" cy="38333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/>
              <a:t>Example: Constructing linear model </a:t>
            </a:r>
            <a:r>
              <a:rPr lang="en-US" sz="2000" b="1" dirty="0"/>
              <a:t>with intercept </a:t>
            </a:r>
            <a:r>
              <a:rPr lang="en-US" sz="2000" dirty="0"/>
              <a:t>and </a:t>
            </a:r>
            <a:r>
              <a:rPr lang="en-US" sz="2000" b="1" dirty="0"/>
              <a:t>mixed variable types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022FA-3E11-ECAC-A3C8-7C2EDC34925B}"/>
              </a:ext>
            </a:extLst>
          </p:cNvPr>
          <p:cNvSpPr txBox="1">
            <a:spLocks/>
          </p:cNvSpPr>
          <p:nvPr/>
        </p:nvSpPr>
        <p:spPr>
          <a:xfrm>
            <a:off x="270256" y="1995424"/>
            <a:ext cx="4675632" cy="1897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/>
              <a:t>Plot of regression model prediction on scatter plot of observations </a:t>
            </a:r>
          </a:p>
          <a:p>
            <a:r>
              <a:rPr lang="en-US" sz="2000" dirty="0"/>
              <a:t>Apply adjustment to diesel cars </a:t>
            </a:r>
          </a:p>
          <a:p>
            <a:pPr lvl="1"/>
            <a:r>
              <a:rPr lang="en-US" sz="1700" dirty="0"/>
              <a:t>Adjust observations </a:t>
            </a:r>
          </a:p>
          <a:p>
            <a:pPr lvl="1"/>
            <a:r>
              <a:rPr lang="en-US" sz="1700" dirty="0"/>
              <a:t>Adjust model response</a:t>
            </a:r>
          </a:p>
          <a:p>
            <a:r>
              <a:rPr lang="en-US" sz="2000" dirty="0"/>
              <a:t>Model response for the two fuel types are now the same!</a:t>
            </a:r>
          </a:p>
          <a:p>
            <a:pPr marL="0" indent="0">
              <a:buFont typeface="Arial"/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96B363-BB37-8731-1893-ACDA0064C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1" y="1108008"/>
            <a:ext cx="3927492" cy="398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0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t>Linear models are a flexible and widely used class of models</a:t>
            </a:r>
          </a:p>
          <a:p>
            <a:pPr lvl="0"/>
            <a:r>
              <a:t>Fit model coefficients by </a:t>
            </a:r>
            <a:r>
              <a:rPr b="1"/>
              <a:t>least squares</a:t>
            </a:r>
            <a:r>
              <a:t> estimation</a:t>
            </a:r>
          </a:p>
          <a:p>
            <a:pPr lvl="0"/>
            <a:r>
              <a:t>Least squares is a maximum likelihood estimate, given Normally distributed residuals</a:t>
            </a:r>
          </a:p>
          <a:p>
            <a:pPr lvl="0"/>
            <a:r>
              <a:t>Can use many types of predictor variables</a:t>
            </a:r>
          </a:p>
          <a:p>
            <a:pPr lvl="0"/>
            <a:r>
              <a:t>We prefer the simplest model that does a reasonable job</a:t>
            </a:r>
          </a:p>
          <a:p>
            <a:pPr lvl="1"/>
            <a:r>
              <a:t>The principle of </a:t>
            </a:r>
            <a:r>
              <a:rPr b="1"/>
              <a:t>Occam’s razor</a:t>
            </a:r>
          </a:p>
          <a:p>
            <a:pPr lvl="0"/>
            <a:r>
              <a:t>Must consider the </a:t>
            </a:r>
            <a:r>
              <a:rPr b="1"/>
              <a:t>bias-variance trade-off</a:t>
            </a:r>
          </a:p>
          <a:p>
            <a:pPr lvl="0"/>
            <a:r>
              <a:t>Outliers can have significant effect on linear model parameter estimates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890FB-523D-75F9-98C2-8A8236855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Models with Nonlinear Responses</a:t>
            </a:r>
          </a:p>
        </p:txBody>
      </p:sp>
    </p:spTree>
    <p:extLst>
      <p:ext uri="{BB962C8B-B14F-4D97-AF65-F5344CB8AC3E}">
        <p14:creationId xmlns:p14="http://schemas.microsoft.com/office/powerpoint/2010/main" val="4140518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Models with Nonlinear Response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do we deal with models that do not have nonlinear response variables?</a:t>
                </a:r>
              </a:p>
              <a:p>
                <a:pPr lvl="0"/>
                <a:r>
                  <a:rPr lang="en-US" dirty="0"/>
                  <a:t>Example: binary response variable,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𝐵𝑖𝑛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distributed response</a:t>
                </a:r>
              </a:p>
              <a:p>
                <a:pPr lvl="1"/>
                <a:r>
                  <a:rPr lang="en-US" dirty="0"/>
                  <a:t>Probability parameter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binary classifier</a:t>
                </a:r>
              </a:p>
              <a:p>
                <a:pPr lvl="0"/>
                <a:r>
                  <a:rPr lang="en-US" dirty="0"/>
                  <a:t>Example: Intensity of an arrival process, with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𝑝𝑜𝑖𝑠𝑠𝑜𝑛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response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the average rate or </a:t>
                </a:r>
                <a:r>
                  <a:rPr lang="en-US" b="1" dirty="0"/>
                  <a:t>intensity</a:t>
                </a:r>
                <a:r>
                  <a:rPr lang="en-US" dirty="0"/>
                  <a:t> of a point process</a:t>
                </a:r>
              </a:p>
              <a:p>
                <a:pPr lvl="1"/>
                <a:r>
                  <a:rPr lang="en-US" dirty="0"/>
                  <a:t>Parameter is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Example: Categorical response variable for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categories,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Cat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response: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category classifier</a:t>
                </a:r>
              </a:p>
              <a:p>
                <a:pPr lvl="1"/>
                <a:r>
                  <a:rPr lang="en-US" dirty="0"/>
                  <a:t>Parameter is probability for each category,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𝛱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 b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Models with Nonlinear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The </a:t>
            </a:r>
            <a:r>
              <a:rPr b="1" dirty="0"/>
              <a:t>generalized linear model (GLM)</a:t>
            </a:r>
            <a:r>
              <a:rPr dirty="0"/>
              <a:t> is a framework for nonlinear response models</a:t>
            </a:r>
          </a:p>
          <a:p>
            <a:pPr lvl="0"/>
            <a:r>
              <a:rPr b="1" dirty="0"/>
              <a:t>Nonlinear response is n</a:t>
            </a:r>
            <a:r>
              <a:rPr lang="en-US" b="1" dirty="0"/>
              <a:t>ot </a:t>
            </a:r>
            <a:r>
              <a:rPr b="1" dirty="0"/>
              <a:t>Normally distributed</a:t>
            </a:r>
          </a:p>
          <a:p>
            <a:pPr lvl="0"/>
            <a:r>
              <a:rPr lang="en-US" dirty="0"/>
              <a:t>Us</a:t>
            </a:r>
            <a:r>
              <a:rPr dirty="0"/>
              <a:t>e a </a:t>
            </a:r>
            <a:r>
              <a:rPr b="1" dirty="0"/>
              <a:t>link function</a:t>
            </a:r>
            <a:r>
              <a:rPr dirty="0"/>
              <a:t> to transform to a linear model</a:t>
            </a:r>
          </a:p>
          <a:p>
            <a:pPr lvl="1"/>
            <a:r>
              <a:rPr b="1" dirty="0"/>
              <a:t>Linear model has Normally distributed response</a:t>
            </a:r>
          </a:p>
          <a:p>
            <a:pPr lvl="1"/>
            <a:r>
              <a:rPr dirty="0"/>
              <a:t>Link function transform nonlinear response to Normal distribution</a:t>
            </a:r>
          </a:p>
          <a:p>
            <a:pPr lvl="0"/>
            <a:r>
              <a:rPr dirty="0"/>
              <a:t>To compute the </a:t>
            </a:r>
            <a:r>
              <a:rPr b="1" dirty="0"/>
              <a:t>nonlinear response</a:t>
            </a:r>
          </a:p>
          <a:p>
            <a:pPr lvl="1"/>
            <a:r>
              <a:rPr dirty="0"/>
              <a:t>Start with a linear model, OLS</a:t>
            </a:r>
          </a:p>
          <a:p>
            <a:pPr lvl="1"/>
            <a:r>
              <a:rPr dirty="0"/>
              <a:t>Transform response with </a:t>
            </a:r>
            <a:r>
              <a:rPr b="1" dirty="0"/>
              <a:t>inverse link function</a:t>
            </a:r>
            <a:endParaRPr dirty="0"/>
          </a:p>
          <a:p>
            <a:pPr lvl="1"/>
            <a:r>
              <a:rPr dirty="0"/>
              <a:t>Works for all exponential family response distributions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Generalized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General form for </a:t>
                </a:r>
                <a:r>
                  <a:rPr b="1" dirty="0"/>
                  <a:t>link function</a:t>
                </a:r>
                <a:r>
                  <a:rPr lang="en-US" b="1" dirty="0"/>
                  <a:t>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dirty="0"/>
                  <a:t> </a:t>
                </a:r>
                <a:endParaRPr lang="en-US" dirty="0"/>
              </a:p>
              <a:p>
                <a:pPr marL="685800" lvl="2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ar-AE" smtClean="0">
                        <a:latin typeface="Cambria Math" panose="02040503050406030204" pitchFamily="18" charset="0"/>
                      </a:rPr>
                      <m:t>𝙴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expected value of the response,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given independent variables,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link function </a:t>
                </a:r>
                <a:r>
                  <a:rPr dirty="0"/>
                  <a:t>map</a:t>
                </a:r>
                <a:r>
                  <a:rPr lang="en-US" dirty="0"/>
                  <a:t>s</a:t>
                </a:r>
                <a:r>
                  <a:rPr dirty="0"/>
                  <a:t> response variable,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dirty="0"/>
                  <a:t>, </a:t>
                </a:r>
                <a:r>
                  <a:rPr lang="en-US" dirty="0"/>
                  <a:t>to a model linear in the model coefficients </a:t>
                </a:r>
                <a:endParaRPr dirty="0"/>
              </a:p>
              <a:p>
                <a:pPr lvl="0"/>
                <a:r>
                  <a:rPr lang="en-US" dirty="0"/>
                  <a:t>Example: we fit a</a:t>
                </a:r>
                <a:r>
                  <a:rPr dirty="0"/>
                  <a:t> linear </a:t>
                </a:r>
                <a:r>
                  <a:rPr lang="en-US" dirty="0"/>
                  <a:t>a </a:t>
                </a:r>
                <a:r>
                  <a:rPr dirty="0"/>
                  <a:t>model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using the link function</a:t>
                </a: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lvl="1"/>
                <a:r>
                  <a:rPr dirty="0"/>
                  <a:t>To find the value of the response variable we apply the </a:t>
                </a:r>
                <a:r>
                  <a:rPr b="1" dirty="0"/>
                  <a:t>inverse link function</a:t>
                </a:r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𝙴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Generalized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Example: </a:t>
                </a:r>
                <a:r>
                  <a:rPr dirty="0"/>
                  <a:t>OLS has Normal response</a:t>
                </a:r>
              </a:p>
              <a:p>
                <a:pPr lvl="0"/>
                <a:r>
                  <a:rPr dirty="0"/>
                  <a:t>Link function for OLS is just unity, 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Output of linear model directly maps to Normally distributed response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649"/>
            <a:ext cx="8229600" cy="484901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The Generalized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3541FB5-ED70-609C-000F-260C1FDFDA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4660765"/>
                  </p:ext>
                </p:extLst>
              </p:nvPr>
            </p:nvGraphicFramePr>
            <p:xfrm>
              <a:off x="2856992" y="731520"/>
              <a:ext cx="6287010" cy="43843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5670">
                      <a:extLst>
                        <a:ext uri="{9D8B030D-6E8A-4147-A177-3AD203B41FA5}">
                          <a16:colId xmlns:a16="http://schemas.microsoft.com/office/drawing/2014/main" val="310204747"/>
                        </a:ext>
                      </a:extLst>
                    </a:gridCol>
                    <a:gridCol w="2095670">
                      <a:extLst>
                        <a:ext uri="{9D8B030D-6E8A-4147-A177-3AD203B41FA5}">
                          <a16:colId xmlns:a16="http://schemas.microsoft.com/office/drawing/2014/main" val="540153062"/>
                        </a:ext>
                      </a:extLst>
                    </a:gridCol>
                    <a:gridCol w="2095670">
                      <a:extLst>
                        <a:ext uri="{9D8B030D-6E8A-4147-A177-3AD203B41FA5}">
                          <a16:colId xmlns:a16="http://schemas.microsoft.com/office/drawing/2014/main" val="604041901"/>
                        </a:ext>
                      </a:extLst>
                    </a:gridCol>
                  </a:tblGrid>
                  <a:tr h="4360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Distribution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Link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Inverse Link Function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3534007"/>
                      </a:ext>
                    </a:extLst>
                  </a:tr>
                  <a:tr h="545728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Gaussian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3036880"/>
                      </a:ext>
                    </a:extLst>
                  </a:tr>
                  <a:tr h="43605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Inverse Gaussian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3063124"/>
                      </a:ext>
                    </a:extLst>
                  </a:tr>
                  <a:tr h="600853">
                    <a:tc>
                      <a:txBody>
                        <a:bodyPr/>
                        <a:lstStyle/>
                        <a:p>
                          <a:pPr marL="0" marR="0" lvl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Bernoulli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𝑒𝑥𝑝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7432238"/>
                      </a:ext>
                    </a:extLst>
                  </a:tr>
                  <a:tr h="600853">
                    <a:tc>
                      <a:txBody>
                        <a:bodyPr/>
                        <a:lstStyle/>
                        <a:p>
                          <a:pPr marL="0" marR="0" lvl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Binomial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𝑒𝑥𝑝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3166096"/>
                      </a:ext>
                    </a:extLst>
                  </a:tr>
                  <a:tr h="60085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Categorical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𝑒𝑥𝑝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618877"/>
                      </a:ext>
                    </a:extLst>
                  </a:tr>
                  <a:tr h="43605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Poisson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𝑒𝑥𝑝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4821180"/>
                      </a:ext>
                    </a:extLst>
                  </a:tr>
                  <a:tr h="545728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Exponential-Gamma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66072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3541FB5-ED70-609C-000F-260C1FDFDA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4660765"/>
                  </p:ext>
                </p:extLst>
              </p:nvPr>
            </p:nvGraphicFramePr>
            <p:xfrm>
              <a:off x="2856992" y="731520"/>
              <a:ext cx="6287010" cy="43843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5670">
                      <a:extLst>
                        <a:ext uri="{9D8B030D-6E8A-4147-A177-3AD203B41FA5}">
                          <a16:colId xmlns:a16="http://schemas.microsoft.com/office/drawing/2014/main" val="310204747"/>
                        </a:ext>
                      </a:extLst>
                    </a:gridCol>
                    <a:gridCol w="2095670">
                      <a:extLst>
                        <a:ext uri="{9D8B030D-6E8A-4147-A177-3AD203B41FA5}">
                          <a16:colId xmlns:a16="http://schemas.microsoft.com/office/drawing/2014/main" val="540153062"/>
                        </a:ext>
                      </a:extLst>
                    </a:gridCol>
                    <a:gridCol w="2095670">
                      <a:extLst>
                        <a:ext uri="{9D8B030D-6E8A-4147-A177-3AD203B41FA5}">
                          <a16:colId xmlns:a16="http://schemas.microsoft.com/office/drawing/2014/main" val="604041901"/>
                        </a:ext>
                      </a:extLst>
                    </a:gridCol>
                  </a:tblGrid>
                  <a:tr h="4360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Distribution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Link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Inverse Link Function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353400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Gaussian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78947" r="-100870" b="-58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81" t="-78947" r="-1163" b="-584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3036880"/>
                      </a:ext>
                    </a:extLst>
                  </a:tr>
                  <a:tr h="43605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Inverse Gaussian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39437" r="-100870" b="-681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81" t="-239437" r="-1163" b="-681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3063124"/>
                      </a:ext>
                    </a:extLst>
                  </a:tr>
                  <a:tr h="639318">
                    <a:tc>
                      <a:txBody>
                        <a:bodyPr/>
                        <a:lstStyle/>
                        <a:p>
                          <a:pPr marL="0" marR="0" lvl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Bernoulli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29524" r="-100870" b="-36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81" t="-229524" r="-1163" b="-36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7432238"/>
                      </a:ext>
                    </a:extLst>
                  </a:tr>
                  <a:tr h="639318">
                    <a:tc>
                      <a:txBody>
                        <a:bodyPr/>
                        <a:lstStyle/>
                        <a:p>
                          <a:pPr marL="0" marR="0" lvl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Binomial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29524" r="-100870" b="-26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81" t="-329524" r="-1163" b="-26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3166096"/>
                      </a:ext>
                    </a:extLst>
                  </a:tr>
                  <a:tr h="639318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Categorical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29524" r="-100870" b="-16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81" t="-429524" r="-1163" b="-16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618877"/>
                      </a:ext>
                    </a:extLst>
                  </a:tr>
                  <a:tr h="43605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Poisson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772222" r="-100870" b="-134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81" t="-772222" r="-1163" b="-1347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482118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Exponential-Gamma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61053" r="-100870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81" t="-661053" r="-1163" b="-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660725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E3A949-63F6-1B7E-6BF9-C1BD5DFDC718}"/>
              </a:ext>
            </a:extLst>
          </p:cNvPr>
          <p:cNvSpPr txBox="1">
            <a:spLocks/>
          </p:cNvSpPr>
          <p:nvPr/>
        </p:nvSpPr>
        <p:spPr>
          <a:xfrm>
            <a:off x="333248" y="1093216"/>
            <a:ext cx="2775712" cy="3974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Example </a:t>
            </a:r>
            <a:r>
              <a:rPr lang="en-US" dirty="0">
                <a:hlinkClick r:id="rId3"/>
              </a:rPr>
              <a:t>Link functions </a:t>
            </a:r>
            <a:endParaRPr lang="en-US" dirty="0"/>
          </a:p>
          <a:p>
            <a:r>
              <a:rPr lang="en-US" dirty="0"/>
              <a:t>Supported in </a:t>
            </a:r>
            <a:r>
              <a:rPr lang="en-US" dirty="0" err="1">
                <a:hlinkClick r:id="rId4"/>
              </a:rPr>
              <a:t>statsmodels</a:t>
            </a:r>
            <a:endParaRPr lang="en-US" dirty="0">
              <a:hlinkClick r:id="rId4"/>
            </a:endParaRPr>
          </a:p>
          <a:p>
            <a:r>
              <a:rPr lang="en-US" dirty="0"/>
              <a:t>Supported in </a:t>
            </a:r>
            <a:r>
              <a:rPr lang="en-US" dirty="0">
                <a:hlinkClick r:id="rId5"/>
              </a:rPr>
              <a:t>Scikit-Learn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Logistic Regression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0833"/>
            <a:ext cx="8229600" cy="372668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Construct a generalized linear model using a </a:t>
            </a:r>
            <a:r>
              <a:rPr b="1" dirty="0"/>
              <a:t>Binomial distribution</a:t>
            </a:r>
          </a:p>
          <a:p>
            <a:pPr lvl="0"/>
            <a:r>
              <a:rPr dirty="0"/>
              <a:t>Commonly known as </a:t>
            </a:r>
            <a:r>
              <a:rPr b="1" dirty="0">
                <a:hlinkClick r:id="rId2"/>
              </a:rPr>
              <a:t>logistic regression</a:t>
            </a:r>
          </a:p>
          <a:p>
            <a:pPr lvl="0"/>
            <a:r>
              <a:rPr dirty="0"/>
              <a:t>Logistic regression widely used as a classif</a:t>
            </a:r>
            <a:r>
              <a:rPr lang="en-US" dirty="0"/>
              <a:t>ier</a:t>
            </a:r>
          </a:p>
          <a:p>
            <a:pPr lvl="0"/>
            <a:r>
              <a:rPr dirty="0"/>
              <a:t>Logistic regression is linear model, with a binary response or label values, </a:t>
            </a:r>
            <a:r>
              <a:rPr dirty="0">
                <a:latin typeface="Courier"/>
              </a:rPr>
              <a:t>{False, True}</a:t>
            </a:r>
            <a:r>
              <a:rPr dirty="0"/>
              <a:t> or </a:t>
            </a:r>
            <a:r>
              <a:rPr dirty="0">
                <a:latin typeface="Courier"/>
              </a:rPr>
              <a:t>{0, 1}</a:t>
            </a:r>
          </a:p>
          <a:p>
            <a:pPr lvl="0"/>
            <a:r>
              <a:rPr dirty="0"/>
              <a:t>Response computed as a log likelihood, leading to a Binomial distributed response</a:t>
            </a:r>
          </a:p>
          <a:p>
            <a:pPr lvl="0"/>
            <a:r>
              <a:rPr dirty="0"/>
              <a:t>Categorical response is simple extension to categorical distribution</a:t>
            </a:r>
          </a:p>
          <a:p>
            <a:pPr lvl="1"/>
            <a:r>
              <a:rPr dirty="0"/>
              <a:t>One Binomial to many</a:t>
            </a:r>
          </a:p>
          <a:p>
            <a:pPr lvl="1"/>
            <a:r>
              <a:rPr dirty="0"/>
              <a:t>Many Binomial to many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Logistic Regression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70985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Construct logistic regression as a GLM</a:t>
                </a:r>
              </a:p>
              <a:p>
                <a:pPr lvl="0"/>
                <a:r>
                  <a:rPr lang="en-US" dirty="0"/>
                  <a:t>Start with a model for the </a:t>
                </a:r>
                <a:r>
                  <a:rPr lang="en-US" b="1" dirty="0"/>
                  <a:t>log-odds</a:t>
                </a:r>
                <a:r>
                  <a:rPr lang="en-US" dirty="0"/>
                  <a:t> of response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vs. 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Probability of success,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</a:t>
                </a:r>
                <a:r>
                  <a:rPr lang="ar-A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Independent variable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Model parameter vector,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𝛃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Binary response,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∼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𝐵𝑖𝑛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The odds ratio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dds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ratio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𝑝𝑟𝑜𝑏𝑎𝑏𝑖𝑙𝑖𝑡𝑦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𝑝𝑟𝑜𝑏𝑎𝑏𝑖𝑙𝑖𝑡𝑦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70985"/>
              </a:xfrm>
              <a:blipFill>
                <a:blip r:embed="rId2"/>
                <a:stretch>
                  <a:fillRect l="-1111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Logistic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70985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Construct logistic regression as a GLM</a:t>
                </a:r>
              </a:p>
              <a:p>
                <a:pPr lvl="0"/>
                <a:r>
                  <a:rPr dirty="0"/>
                  <a:t>Start with a model for the </a:t>
                </a:r>
                <a:r>
                  <a:rPr b="1" dirty="0"/>
                  <a:t>log-odds</a:t>
                </a:r>
                <a:r>
                  <a:rPr dirty="0"/>
                  <a:t> of response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dirty="0"/>
                  <a:t> vs. 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Probability of success,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dirty="0"/>
              </a:p>
              <a:p>
                <a:pPr lvl="1"/>
                <a:r>
                  <a:rPr dirty="0"/>
                  <a:t>Independent variable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dirty="0"/>
              </a:p>
              <a:p>
                <a:pPr lvl="1"/>
                <a:r>
                  <a:rPr dirty="0"/>
                  <a:t>Model parameter vector,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𝛃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Binary response,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∼</m:t>
                    </m:r>
                    <m:r>
                      <a:rPr>
                        <a:latin typeface="Cambria Math" panose="02040503050406030204" pitchFamily="18" charset="0"/>
                      </a:rPr>
                      <m:t>𝐵𝑖𝑛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Define the link function, know as the or </a:t>
                </a:r>
                <a:r>
                  <a:rPr b="1" dirty="0"/>
                  <a:t>logit function</a:t>
                </a:r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𝛃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70985"/>
              </a:xfrm>
              <a:blipFill>
                <a:blip r:embed="rId2"/>
                <a:stretch>
                  <a:fillRect l="-1111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557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Logistic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Response of linear model is transformed to the binomially distributed random variable through the </a:t>
                </a:r>
                <a:r>
                  <a:rPr b="1" dirty="0"/>
                  <a:t>inverse link function</a:t>
                </a:r>
              </a:p>
              <a:p>
                <a:pPr lvl="0"/>
                <a:r>
                  <a:rPr dirty="0"/>
                  <a:t>Known as the </a:t>
                </a:r>
                <a:r>
                  <a:rPr b="1" dirty="0"/>
                  <a:t>inverse logit function</a:t>
                </a:r>
                <a:r>
                  <a:rPr dirty="0"/>
                  <a:t>, or </a:t>
                </a:r>
                <a:r>
                  <a:rPr b="1" dirty="0"/>
                  <a:t>logistic function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After some algebra we can arrive at: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𝙴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When evaluating any machine learning model consider </a:t>
                </a:r>
                <a:r>
                  <a:rPr b="1" dirty="0"/>
                  <a:t>all evaluation methods available</a:t>
                </a:r>
              </a:p>
              <a:p>
                <a:pPr lvl="0"/>
                <a:r>
                  <a:rPr dirty="0"/>
                  <a:t>No one method best all of the time</a:t>
                </a:r>
              </a:p>
              <a:p>
                <a:pPr lvl="0"/>
                <a:r>
                  <a:rPr dirty="0"/>
                  <a:t>Homoscedastic Normally distributed residuals</a:t>
                </a:r>
              </a:p>
              <a:p>
                <a:pPr lvl="0"/>
                <a:r>
                  <a:rPr dirty="0"/>
                  <a:t>Want reasonable values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dirty="0"/>
                  <a:t>, RMSE, </a:t>
                </a:r>
                <a:r>
                  <a:rPr dirty="0" err="1"/>
                  <a:t>etc</a:t>
                </a:r>
                <a:endParaRPr dirty="0"/>
              </a:p>
              <a:p>
                <a:pPr lvl="0"/>
                <a:r>
                  <a:rPr dirty="0"/>
                  <a:t>Is model and its coefficients significant?</a:t>
                </a:r>
              </a:p>
              <a:p>
                <a:pPr lvl="1"/>
                <a:r>
                  <a:rPr dirty="0"/>
                  <a:t>F test and Omnibus test on model</a:t>
                </a:r>
              </a:p>
              <a:p>
                <a:pPr lvl="1"/>
                <a:r>
                  <a:rPr dirty="0"/>
                  <a:t>t-test on model parameter estimates</a:t>
                </a:r>
              </a:p>
              <a:p>
                <a:pPr lvl="0"/>
                <a:r>
                  <a:rPr b="1" dirty="0"/>
                  <a:t>Different methods highlight different problems</a:t>
                </a:r>
                <a:r>
                  <a:rPr dirty="0"/>
                  <a:t> with your model</a:t>
                </a:r>
              </a:p>
              <a:p>
                <a:pPr lvl="0"/>
                <a:r>
                  <a:rPr dirty="0"/>
                  <a:t>Don’t forget to check that the </a:t>
                </a:r>
                <a:r>
                  <a:rPr b="1" dirty="0"/>
                  <a:t>model must make sense</a:t>
                </a:r>
                <a:r>
                  <a:rPr dirty="0"/>
                  <a:t> for your application!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27567" cy="644589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Logistic Regression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3180079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1800" dirty="0"/>
                  <a:t>Plot of the logistic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>
                          <a:latin typeface="Cambria Math" panose="02040503050406030204" pitchFamily="18" charset="0"/>
                        </a:rPr>
                        <m:t>𝙴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ar-A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ar-A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ar-A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ar-A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ar-AE" sz="18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As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800" dirty="0"/>
                  <a:t> increases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dirty="0"/>
                  <a:t> increases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As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800" dirty="0"/>
                  <a:t> decreases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/>
                  <a:t> increases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The logistic function is said to </a:t>
                </a:r>
                <a:r>
                  <a:rPr lang="en-US" sz="1800" b="1" dirty="0"/>
                  <a:t>squash the output </a:t>
                </a:r>
                <a:r>
                  <a:rPr lang="en-US" sz="1800" dirty="0"/>
                  <a:t>of the linear model,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800" dirty="0"/>
                  <a:t> </a:t>
                </a:r>
                <a:endParaRPr sz="1800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3180079" cy="3518297"/>
              </a:xfrm>
              <a:blipFill>
                <a:blip r:embed="rId2"/>
                <a:stretch>
                  <a:fillRect l="-1533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ECB68FC-5B88-DB27-EC38-7B8F9E01B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373" y="1276096"/>
            <a:ext cx="5422115" cy="3619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27567" cy="644589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Logistic Regression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3176015" cy="3819270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sz="1800" dirty="0"/>
                  <a:t>Plot of the logistic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>
                          <a:latin typeface="Cambria Math" panose="02040503050406030204" pitchFamily="18" charset="0"/>
                        </a:rPr>
                        <m:t>𝙴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ar-A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ar-A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ar-A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ar-A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ar-AE" sz="18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The logistic function is said to </a:t>
                </a:r>
                <a:r>
                  <a:rPr lang="en-US" sz="1800" b="1" dirty="0"/>
                  <a:t>squash the output </a:t>
                </a:r>
                <a:r>
                  <a:rPr lang="en-US" sz="1800" dirty="0"/>
                  <a:t>of the linear model,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Use threshold to get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/>
                  <a:t> output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ar-AE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ar-AE" sz="180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ar-AE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𝑟𝑒𝑠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𝑜𝑙𝑑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ar-AE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ar-AE" sz="180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ar-AE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𝑟𝑒𝑠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𝑜𝑙𝑑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Can set threshold as error trade-off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Default threshold = 0.5</a:t>
                </a:r>
                <a:endParaRPr sz="1800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3176015" cy="3819270"/>
              </a:xfrm>
              <a:blipFill>
                <a:blip r:embed="rId2"/>
                <a:stretch>
                  <a:fillRect l="-1536"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ECB68FC-5B88-DB27-EC38-7B8F9E01B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373" y="1276096"/>
            <a:ext cx="542211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22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47023" cy="713677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Evaluation of Classifiers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7"/>
            <a:ext cx="8479535" cy="256908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How can we evaluate a classifier’s accuracy?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sz="1800" dirty="0"/>
              <a:t>Determine proportions of test cases which are classified as:</a:t>
            </a:r>
            <a:endParaRPr lang="en-US" sz="180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sz="1650" b="1" dirty="0"/>
              <a:t>True Positives (TP)</a:t>
            </a:r>
            <a:r>
              <a:rPr sz="1650" dirty="0"/>
              <a:t>: Are positive and should be positive</a:t>
            </a:r>
            <a:endParaRPr lang="en-US" sz="165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sz="1800" b="1" dirty="0"/>
              <a:t>True Negatives (TN)</a:t>
            </a:r>
            <a:r>
              <a:rPr sz="1800" dirty="0"/>
              <a:t>: Are negative and should be negative</a:t>
            </a:r>
            <a:endParaRPr lang="en-US" sz="180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sz="1800" b="1" dirty="0"/>
              <a:t>False Positives (FP)</a:t>
            </a:r>
            <a:r>
              <a:rPr sz="1800" dirty="0"/>
              <a:t>: Classified as positive but are actually negative; </a:t>
            </a:r>
            <a:r>
              <a:rPr sz="1800" b="1" dirty="0"/>
              <a:t>Type I errors</a:t>
            </a:r>
            <a:endParaRPr lang="en-US" sz="1800" b="1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sz="1800" b="1" dirty="0"/>
              <a:t>False Negatives (FN)</a:t>
            </a:r>
            <a:r>
              <a:rPr sz="1800" dirty="0"/>
              <a:t>: Classified as negative but are actually positive; </a:t>
            </a:r>
            <a:r>
              <a:rPr sz="1800" b="1" dirty="0"/>
              <a:t>Type II errors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sz="1800" dirty="0"/>
              <a:t>Organize these metrics into a </a:t>
            </a:r>
            <a:r>
              <a:rPr sz="1800" b="1" dirty="0"/>
              <a:t>confusion matrix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1462466"/>
              </p:ext>
            </p:extLst>
          </p:nvPr>
        </p:nvGraphicFramePr>
        <p:xfrm>
          <a:off x="1877568" y="3645408"/>
          <a:ext cx="611631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2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2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800" dirty="0">
                          <a:solidFill>
                            <a:schemeClr val="tx1"/>
                          </a:solidFill>
                        </a:rPr>
                        <a:t>Classified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800" dirty="0">
                          <a:solidFill>
                            <a:schemeClr val="tx1"/>
                          </a:solidFill>
                        </a:rPr>
                        <a:t>Classified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 b="1" dirty="0"/>
                        <a:t>True </a:t>
                      </a:r>
                      <a:r>
                        <a:rPr sz="1800" b="1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800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800" dirty="0"/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 b="1" dirty="0"/>
                        <a:t>True </a:t>
                      </a:r>
                      <a:r>
                        <a:rPr sz="1800" b="1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80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800" dirty="0"/>
                        <a:t>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Evaluation of Classifiers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The other metrics are defined as follows:</a:t>
                </a:r>
              </a:p>
              <a:p>
                <a:pPr lvl="0"/>
                <a:r>
                  <a:rPr b="1" dirty="0"/>
                  <a:t>Accuracy</a:t>
                </a:r>
                <a:r>
                  <a:rPr dirty="0"/>
                  <a:t> = (TP + TN) / (TP + FP + TN + FN)</a:t>
                </a:r>
              </a:p>
              <a:p>
                <a:pPr lvl="0"/>
                <a:r>
                  <a:rPr dirty="0"/>
                  <a:t>Selectivity or </a:t>
                </a:r>
                <a:r>
                  <a:rPr b="1" dirty="0"/>
                  <a:t>Precision</a:t>
                </a:r>
                <a:r>
                  <a:rPr dirty="0"/>
                  <a:t> = TP / (TP + FP)</a:t>
                </a:r>
              </a:p>
              <a:p>
                <a:pPr lvl="1"/>
                <a:r>
                  <a:rPr dirty="0"/>
                  <a:t>Precision is the fraction of the relevant class predictions which are correct</a:t>
                </a:r>
              </a:p>
              <a:p>
                <a:pPr lvl="0"/>
                <a:r>
                  <a:rPr dirty="0"/>
                  <a:t>Sensitivity or </a:t>
                </a:r>
                <a:r>
                  <a:rPr b="1" dirty="0"/>
                  <a:t>Recall</a:t>
                </a:r>
                <a:r>
                  <a:rPr dirty="0"/>
                  <a:t> = TP / (TP + FN)</a:t>
                </a:r>
              </a:p>
              <a:p>
                <a:pPr lvl="1"/>
                <a:r>
                  <a:rPr dirty="0"/>
                  <a:t>Recall is the fraction of the relevant class </a:t>
                </a:r>
                <a:r>
                  <a:rPr lang="en-US" dirty="0"/>
                  <a:t>correctly </a:t>
                </a:r>
                <a:r>
                  <a:rPr dirty="0"/>
                  <a:t>predict</a:t>
                </a:r>
                <a:r>
                  <a:rPr lang="en-US" dirty="0"/>
                  <a:t>ed</a:t>
                </a:r>
                <a:endParaRPr dirty="0"/>
              </a:p>
              <a:p>
                <a:pPr lvl="0"/>
                <a:r>
                  <a:rPr lang="en-US" dirty="0"/>
                  <a:t>T</a:t>
                </a:r>
                <a:r>
                  <a:rPr dirty="0"/>
                  <a:t>rade-off between precision and recall</a:t>
                </a:r>
              </a:p>
              <a:p>
                <a:pPr lvl="1"/>
                <a:r>
                  <a:rPr dirty="0"/>
                  <a:t>Consider </a:t>
                </a:r>
                <a:r>
                  <a:rPr b="1" dirty="0"/>
                  <a:t>changing the decision threshold</a:t>
                </a:r>
              </a:p>
              <a:p>
                <a:pPr lvl="1"/>
                <a:r>
                  <a:rPr dirty="0"/>
                  <a:t>High threshold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dirty="0"/>
                  <a:t> lower recall, more false negative</a:t>
                </a:r>
              </a:p>
              <a:p>
                <a:pPr lvl="1"/>
                <a:r>
                  <a:rPr dirty="0"/>
                  <a:t>Low threshold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dirty="0"/>
                  <a:t> lower precision, more false positives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A88ADC1-5DA7-6472-EFB5-1F13B141F9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1929129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Example: create model to predict which employes are likely to leave a company</a:t>
                </a:r>
              </a:p>
              <a:p>
                <a:r>
                  <a:rPr lang="en-US" dirty="0"/>
                  <a:t>Is a logistic regression problem with response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𝑙𝑒𝑎𝑣𝑒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𝑙𝑒𝑎𝑣𝑒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Employee characteristics are independent mixed numeric and categorical variables   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b="0" dirty="0"/>
              </a:p>
              <a:p>
                <a:endParaRPr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A88ADC1-5DA7-6472-EFB5-1F13B141F9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1929129"/>
              </a:xfrm>
              <a:blipFill>
                <a:blip r:embed="rId2"/>
                <a:stretch>
                  <a:fillRect l="-963" t="-2215" b="-5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568B1D91-E5D9-875E-2557-84C46D61C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23" y="3324508"/>
            <a:ext cx="8663341" cy="146048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A88ADC1-5DA7-6472-EFB5-1F13B141F9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4663440" cy="3664457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Example: fit model</a:t>
                </a:r>
              </a:p>
              <a:p>
                <a:pPr marL="0" lvl="0" indent="0">
                  <a:buNone/>
                </a:pPr>
                <a:r>
                  <a:rPr lang="en-US" sz="1800" dirty="0"/>
                  <a:t>left ~ </a:t>
                </a:r>
                <a:r>
                  <a:rPr lang="en-US" sz="1800" dirty="0" err="1"/>
                  <a:t>satisfaction_level</a:t>
                </a:r>
                <a:r>
                  <a:rPr lang="en-US" sz="1800" dirty="0"/>
                  <a:t> + </a:t>
                </a:r>
                <a:r>
                  <a:rPr lang="en-US" sz="1800" dirty="0" err="1"/>
                  <a:t>average_montly_hours</a:t>
                </a:r>
                <a:r>
                  <a:rPr lang="en-US" sz="1800" dirty="0"/>
                  <a:t> + </a:t>
                </a:r>
                <a:r>
                  <a:rPr lang="en-US" sz="1800" dirty="0" err="1"/>
                  <a:t>last_evaluation</a:t>
                </a:r>
                <a:r>
                  <a:rPr lang="en-US" sz="1800" dirty="0"/>
                  <a:t> + C(salary) + C(promotion_last_5years)</a:t>
                </a:r>
              </a:p>
              <a:p>
                <a:r>
                  <a:rPr lang="en-US" dirty="0"/>
                  <a:t>All coefficients are significant</a:t>
                </a:r>
              </a:p>
              <a:p>
                <a:r>
                  <a:rPr lang="en-US" dirty="0"/>
                  <a:t>2 coefficients for 3 salary levels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𝑚𝑒𝑑𝑖𝑢𝑚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𝑙𝑜𝑤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1 coefficient for 2 promotion levels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𝑝𝑟𝑜𝑚𝑜𝑡𝑖𝑜𝑛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𝑝𝑟𝑜𝑚𝑜𝑡𝑖𝑜𝑛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High satisfaction reduces </a:t>
                </a:r>
                <a:r>
                  <a:rPr lang="en-US" i="1" dirty="0"/>
                  <a:t>p(leave)</a:t>
                </a:r>
              </a:p>
              <a:p>
                <a:r>
                  <a:rPr lang="en-US" dirty="0"/>
                  <a:t>Model uses </a:t>
                </a:r>
                <a:r>
                  <a:rPr lang="en-US" b="1" dirty="0"/>
                  <a:t>method of contrasts</a:t>
                </a:r>
              </a:p>
              <a:p>
                <a:pPr lvl="1"/>
                <a:r>
                  <a:rPr lang="en-US" sz="1800" dirty="0"/>
                  <a:t>Intercept = high salary, no promotion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b="0" dirty="0"/>
              </a:p>
              <a:p>
                <a:endParaRPr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A88ADC1-5DA7-6472-EFB5-1F13B141F9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4663440" cy="3664457"/>
              </a:xfrm>
              <a:blipFill>
                <a:blip r:embed="rId2"/>
                <a:stretch>
                  <a:fillRect l="-1699" t="-2829" b="-1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DA85742-080E-E959-4B1F-37C085B62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111" y="963168"/>
            <a:ext cx="3816838" cy="405028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B57B93-C0E7-00BF-8318-C9B05A28D09B}"/>
              </a:ext>
            </a:extLst>
          </p:cNvPr>
          <p:cNvCxnSpPr>
            <a:cxnSpLocks/>
          </p:cNvCxnSpPr>
          <p:nvPr/>
        </p:nvCxnSpPr>
        <p:spPr>
          <a:xfrm>
            <a:off x="4247804" y="2356658"/>
            <a:ext cx="3794852" cy="914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25795A-9EE9-B499-7BF2-C07DC2F97557}"/>
              </a:ext>
            </a:extLst>
          </p:cNvPr>
          <p:cNvCxnSpPr>
            <a:cxnSpLocks/>
          </p:cNvCxnSpPr>
          <p:nvPr/>
        </p:nvCxnSpPr>
        <p:spPr>
          <a:xfrm>
            <a:off x="4430684" y="2867891"/>
            <a:ext cx="1413348" cy="1106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A33E75-5158-E7B8-3622-0C6CFCFA035F}"/>
              </a:ext>
            </a:extLst>
          </p:cNvPr>
          <p:cNvCxnSpPr>
            <a:cxnSpLocks/>
          </p:cNvCxnSpPr>
          <p:nvPr/>
        </p:nvCxnSpPr>
        <p:spPr>
          <a:xfrm>
            <a:off x="4430684" y="2867891"/>
            <a:ext cx="1604356" cy="895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9A47CA-0740-69F6-3C73-A95B987E960E}"/>
              </a:ext>
            </a:extLst>
          </p:cNvPr>
          <p:cNvCxnSpPr>
            <a:cxnSpLocks/>
          </p:cNvCxnSpPr>
          <p:nvPr/>
        </p:nvCxnSpPr>
        <p:spPr>
          <a:xfrm>
            <a:off x="4821382" y="3549535"/>
            <a:ext cx="677487" cy="544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6A039D-53FF-E8D7-9ABE-242D76DD8F8C}"/>
              </a:ext>
            </a:extLst>
          </p:cNvPr>
          <p:cNvCxnSpPr>
            <a:cxnSpLocks/>
          </p:cNvCxnSpPr>
          <p:nvPr/>
        </p:nvCxnSpPr>
        <p:spPr>
          <a:xfrm>
            <a:off x="4713316" y="4094018"/>
            <a:ext cx="1167939" cy="332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399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47023" cy="713677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Evaluation of Classifiers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24128"/>
            <a:ext cx="8479535" cy="173939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How can we evaluate a classifier’s?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sz="1800" dirty="0"/>
              <a:t>Determine proportions of test cases which are classified a</a:t>
            </a:r>
            <a:r>
              <a:rPr lang="en-US" sz="1800" dirty="0"/>
              <a:t>s {no leave, leave}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Logistic function computes </a:t>
            </a:r>
            <a:r>
              <a:rPr lang="en-US" sz="1800" b="1" dirty="0"/>
              <a:t>probability of class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Examine probabilities by known response (label))  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Threshold</a:t>
            </a:r>
            <a:r>
              <a:rPr lang="en-US" sz="1800" dirty="0"/>
              <a:t> of 0.5 is not optimal in this case, high false negative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D546E1-9062-F063-8734-82BC28718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568" y="2865086"/>
            <a:ext cx="5522976" cy="222964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5C6273-42FD-BDD5-EC93-956BE033ACA1}"/>
              </a:ext>
            </a:extLst>
          </p:cNvPr>
          <p:cNvCxnSpPr/>
          <p:nvPr/>
        </p:nvCxnSpPr>
        <p:spPr>
          <a:xfrm>
            <a:off x="4970272" y="3710432"/>
            <a:ext cx="2385568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BBB416-58FF-46D0-2EFD-ACF64332EE14}"/>
              </a:ext>
            </a:extLst>
          </p:cNvPr>
          <p:cNvCxnSpPr>
            <a:cxnSpLocks/>
          </p:cNvCxnSpPr>
          <p:nvPr/>
        </p:nvCxnSpPr>
        <p:spPr>
          <a:xfrm flipV="1">
            <a:off x="3320934" y="2909455"/>
            <a:ext cx="0" cy="1974272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1474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47023" cy="713677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Evaluation of Classifiers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24128"/>
            <a:ext cx="8479535" cy="173939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How can we evaluate a classifier’s accuracy?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Examine probabilities by known response (label))  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Threshold</a:t>
            </a:r>
            <a:r>
              <a:rPr lang="en-US" sz="1800" dirty="0"/>
              <a:t> of 0.35 gives better balance of error types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No threshold value will eliminate errors!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D546E1-9062-F063-8734-82BC28718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568" y="2865086"/>
            <a:ext cx="5522976" cy="222964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5C6273-42FD-BDD5-EC93-956BE033ACA1}"/>
              </a:ext>
            </a:extLst>
          </p:cNvPr>
          <p:cNvCxnSpPr/>
          <p:nvPr/>
        </p:nvCxnSpPr>
        <p:spPr>
          <a:xfrm>
            <a:off x="4970272" y="3997221"/>
            <a:ext cx="2385568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BBB416-58FF-46D0-2EFD-ACF64332EE14}"/>
              </a:ext>
            </a:extLst>
          </p:cNvPr>
          <p:cNvCxnSpPr>
            <a:cxnSpLocks/>
          </p:cNvCxnSpPr>
          <p:nvPr/>
        </p:nvCxnSpPr>
        <p:spPr>
          <a:xfrm flipV="1">
            <a:off x="2926079" y="2909455"/>
            <a:ext cx="0" cy="1974272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122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Logistic Regression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88ADC1-5DA7-6472-EFB5-1F13B141F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4081549" cy="3664457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dirty="0"/>
              <a:t>Example: Evaluation of model predictions </a:t>
            </a:r>
          </a:p>
          <a:p>
            <a:r>
              <a:rPr lang="en-US" dirty="0"/>
              <a:t>Use decision threshold = 0.35</a:t>
            </a:r>
          </a:p>
          <a:p>
            <a:r>
              <a:rPr lang="en-US" dirty="0"/>
              <a:t>Examine </a:t>
            </a:r>
            <a:r>
              <a:rPr lang="en-US" b="1" dirty="0"/>
              <a:t>confusion matrix </a:t>
            </a:r>
          </a:p>
          <a:p>
            <a:pPr lvl="1"/>
            <a:r>
              <a:rPr lang="en-US" dirty="0"/>
              <a:t>Diagonal terms are correctly classified </a:t>
            </a:r>
          </a:p>
          <a:p>
            <a:pPr lvl="1"/>
            <a:r>
              <a:rPr lang="en-US" dirty="0"/>
              <a:t>Errors are the off-diagonal terms </a:t>
            </a:r>
          </a:p>
          <a:p>
            <a:r>
              <a:rPr lang="en-US" dirty="0"/>
              <a:t>Low </a:t>
            </a:r>
            <a:r>
              <a:rPr lang="en-US" b="1" dirty="0"/>
              <a:t>precision</a:t>
            </a:r>
            <a:r>
              <a:rPr lang="en-US" dirty="0"/>
              <a:t> and </a:t>
            </a:r>
            <a:r>
              <a:rPr lang="en-US" b="1" dirty="0"/>
              <a:t>recall</a:t>
            </a:r>
            <a:r>
              <a:rPr lang="en-US" dirty="0"/>
              <a:t> from high error rate </a:t>
            </a:r>
          </a:p>
          <a:p>
            <a:endParaRPr lang="en-US" dirty="0"/>
          </a:p>
          <a:p>
            <a:pPr marL="0" indent="0">
              <a:buNone/>
            </a:pPr>
            <a:endParaRPr lang="en-US" b="0" dirty="0"/>
          </a:p>
          <a:p>
            <a:endParaRPr lang="en-US" b="0" dirty="0"/>
          </a:p>
          <a:p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47D810-5E05-77ED-C3B1-13DA5996C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337" y="1769309"/>
            <a:ext cx="4707664" cy="194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273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Deviance?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75264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The significance of the GLM is expressed in terms of a statistic called </a:t>
                </a:r>
                <a:r>
                  <a:rPr b="1" dirty="0"/>
                  <a:t>deviance</a:t>
                </a:r>
              </a:p>
              <a:p>
                <a:pPr lvl="0"/>
                <a:r>
                  <a:rPr lang="en-US" dirty="0"/>
                  <a:t>OLS regression models often evaluated using variance ratios such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or error metrics like RMSE</a:t>
                </a:r>
              </a:p>
              <a:p>
                <a:pPr lvl="0"/>
                <a:r>
                  <a:rPr lang="en-US" dirty="0"/>
                  <a:t>Must use another metric, </a:t>
                </a:r>
                <a:r>
                  <a:rPr lang="en-US" b="1" dirty="0"/>
                  <a:t>deviance</a:t>
                </a:r>
                <a:r>
                  <a:rPr lang="en-US" dirty="0"/>
                  <a:t>, for GLM given a nonlinear mapping</a:t>
                </a:r>
              </a:p>
              <a:p>
                <a:pPr lvl="0"/>
                <a:r>
                  <a:rPr lang="en-US" dirty="0"/>
                  <a:t>Deviance is closely related to </a:t>
                </a:r>
                <a:r>
                  <a:rPr lang="en-US" b="1" dirty="0"/>
                  <a:t>log likelihood ratio</a:t>
                </a:r>
              </a:p>
              <a:p>
                <a:pPr lvl="0"/>
                <a:r>
                  <a:rPr dirty="0"/>
                  <a:t>It can be challenging to understand </a:t>
                </a:r>
                <a:r>
                  <a:rPr lang="en-US" dirty="0"/>
                  <a:t>what </a:t>
                </a:r>
                <a:r>
                  <a:rPr dirty="0"/>
                  <a:t>deviance means</a:t>
                </a:r>
              </a:p>
              <a:p>
                <a:pPr lvl="0"/>
                <a:r>
                  <a:rPr lang="en-US" dirty="0"/>
                  <a:t>Several commonly used forms of deviance complicate understanding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75264"/>
              </a:xfrm>
              <a:blipFill>
                <a:blip r:embed="rId2"/>
                <a:stretch>
                  <a:fillRect l="-963" t="-215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6759"/>
                <a:ext cx="8229600" cy="3810762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Representation of machine learning models</a:t>
                </a:r>
              </a:p>
              <a:p>
                <a:pPr lvl="0"/>
                <a:r>
                  <a:rPr dirty="0"/>
                  <a:t>The key representation is the model matrix</a:t>
                </a:r>
              </a:p>
              <a:p>
                <a:pPr lvl="1"/>
                <a:r>
                  <a:rPr dirty="0"/>
                  <a:t>Column of 1s for intercept</a:t>
                </a:r>
              </a:p>
              <a:p>
                <a:pPr lvl="1"/>
                <a:r>
                  <a:rPr dirty="0"/>
                  <a:t>Columns of feature or predictor values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⋮, ⋮, ⋮, ⋮, ⋮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There are two standards for signatures of ML functions</a:t>
                </a:r>
              </a:p>
              <a:p>
                <a:pPr lvl="1"/>
                <a:r>
                  <a:rPr dirty="0"/>
                  <a:t>A model matrix </a:t>
                </a:r>
                <a14:m>
                  <m:oMath xmlns:m="http://schemas.openxmlformats.org/officeDocument/2006/math">
                    <m:r>
                      <a:rPr b="1" i="1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b="1" dirty="0"/>
                  <a:t> (exogenous-features) </a:t>
                </a:r>
                <a:r>
                  <a:rPr dirty="0"/>
                  <a:t>and label array </a:t>
                </a:r>
                <a14:m>
                  <m:oMath xmlns:m="http://schemas.openxmlformats.org/officeDocument/2006/math">
                    <m:r>
                      <a:rPr b="1" i="1">
                        <a:latin typeface="Cambria Math" panose="02040503050406030204" pitchFamily="18" charset="0"/>
                      </a:rPr>
                      <m:t>𝐘</m:t>
                    </m:r>
                  </m:oMath>
                </a14:m>
                <a:r>
                  <a:rPr b="1" dirty="0"/>
                  <a:t> (dependent-endogenous) </a:t>
                </a:r>
                <a:r>
                  <a:rPr dirty="0"/>
                  <a:t>- Scikit-learn and base </a:t>
                </a:r>
                <a:r>
                  <a:rPr dirty="0" err="1"/>
                  <a:t>Statsmodels</a:t>
                </a:r>
                <a:endParaRPr dirty="0"/>
              </a:p>
              <a:p>
                <a:pPr lvl="1"/>
                <a:r>
                  <a:rPr dirty="0"/>
                  <a:t>A </a:t>
                </a:r>
                <a:r>
                  <a:rPr b="1" dirty="0"/>
                  <a:t>data frame </a:t>
                </a:r>
                <a:r>
                  <a:rPr dirty="0"/>
                  <a:t>with all features (predictors) and label (dependent) columns plus a </a:t>
                </a:r>
                <a:r>
                  <a:rPr b="1" dirty="0"/>
                  <a:t>model formula </a:t>
                </a:r>
                <a:r>
                  <a:rPr dirty="0"/>
                  <a:t>- </a:t>
                </a:r>
                <a:r>
                  <a:rPr dirty="0" err="1"/>
                  <a:t>Statsmodels</a:t>
                </a:r>
                <a:r>
                  <a:rPr dirty="0"/>
                  <a:t> formula and 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6759"/>
                <a:ext cx="8229600" cy="3810762"/>
              </a:xfrm>
              <a:blipFill>
                <a:blip r:embed="rId2"/>
                <a:stretch>
                  <a:fillRect l="-667" t="-2080" b="-1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Deviance?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significance of the GLM is expressed in terms of a statistic called </a:t>
                </a:r>
                <a:r>
                  <a:rPr lang="en-US" b="1" dirty="0"/>
                  <a:t>deviance</a:t>
                </a:r>
              </a:p>
              <a:p>
                <a:pPr lvl="0"/>
                <a:r>
                  <a:rPr lang="en-US" dirty="0"/>
                  <a:t>Wrapping your head around deviance takes some work</a:t>
                </a:r>
              </a:p>
              <a:p>
                <a:pPr lvl="0"/>
                <a:r>
                  <a:rPr lang="en-US" dirty="0"/>
                  <a:t>In summary, deviance compares the </a:t>
                </a:r>
                <a:r>
                  <a:rPr lang="en-US" b="1" dirty="0"/>
                  <a:t>log likelihood of a model </a:t>
                </a:r>
                <a:r>
                  <a:rPr lang="en-US" dirty="0"/>
                  <a:t>to </a:t>
                </a:r>
                <a:r>
                  <a:rPr lang="en-US" b="1" dirty="0"/>
                  <a:t>a reference model</a:t>
                </a:r>
              </a:p>
              <a:p>
                <a:pPr lvl="0"/>
                <a:r>
                  <a:rPr lang="en-US" dirty="0"/>
                  <a:t>Let’s start with by defining some notation</a:t>
                </a:r>
              </a:p>
              <a:p>
                <a:pPr lvl="1"/>
                <a:r>
                  <a:rPr lang="en-US" dirty="0"/>
                  <a:t>The model is written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with parameters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reference model is written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ar-AE" dirty="0"/>
                  <a:t>: </a:t>
                </a:r>
                <a:r>
                  <a:rPr lang="en-US" dirty="0"/>
                  <a:t>Some sources use notation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ar-A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ar-AE" dirty="0"/>
              </a:p>
              <a:p>
                <a:pPr lvl="1"/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𝐗</m:t>
                    </m:r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the array of observations or model matrix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the log-likelihood of the model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 r="-370" b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Deviance?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significance of the GLM is expressed in terms of a statistic called </a:t>
                </a:r>
                <a:r>
                  <a:rPr lang="en-US" b="1" dirty="0"/>
                  <a:t>deviance</a:t>
                </a:r>
              </a:p>
              <a:p>
                <a:pPr lvl="0"/>
                <a:r>
                  <a:rPr lang="en-US" dirty="0"/>
                  <a:t>Deviance is based on the </a:t>
                </a:r>
                <a:r>
                  <a:rPr lang="en-US" b="1" dirty="0"/>
                  <a:t>log likelihood ratio </a:t>
                </a:r>
                <a:r>
                  <a:rPr lang="en-US" dirty="0"/>
                  <a:t>between a model and a reference model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ar-AE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685800" lvl="2" indent="0">
                  <a:buNone/>
                </a:pPr>
                <a:r>
                  <a:rPr lang="en-US" dirty="0"/>
                  <a:t>Where the factor of 2 scales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have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distribution with 1 </a:t>
                </a:r>
                <a:r>
                  <a:rPr lang="en-US" dirty="0" err="1"/>
                  <a:t>DoF</a:t>
                </a:r>
                <a:endParaRPr lang="ar-AE" dirty="0"/>
              </a:p>
              <a:p>
                <a:r>
                  <a:rPr lang="en-US" dirty="0"/>
                  <a:t>Rearranging terms gives the formulation of deviance </a:t>
                </a:r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ar-A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1604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Deviance?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66951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There are several commonly used forms of deviance:</a:t>
                </a:r>
              </a:p>
              <a:p>
                <a:pPr lvl="0"/>
                <a:r>
                  <a:rPr lang="en-US" b="1" dirty="0"/>
                  <a:t>Residual deviance</a:t>
                </a:r>
                <a:r>
                  <a:rPr lang="en-US" dirty="0"/>
                  <a:t> uses a </a:t>
                </a:r>
                <a:r>
                  <a:rPr lang="en-US" b="1" dirty="0"/>
                  <a:t>saturated model</a:t>
                </a:r>
                <a:r>
                  <a:rPr lang="en-US" dirty="0"/>
                  <a:t> as a reference</a:t>
                </a:r>
              </a:p>
              <a:p>
                <a:pPr lvl="1"/>
                <a:r>
                  <a:rPr lang="en-US" dirty="0"/>
                  <a:t>Saturated model has a degree of freedom (parameter) for each observation used to fit</a:t>
                </a:r>
              </a:p>
              <a:p>
                <a:pPr lvl="1"/>
                <a:r>
                  <a:rPr lang="en-US" dirty="0"/>
                  <a:t>Model has a perfect fit to training data</a:t>
                </a:r>
              </a:p>
              <a:p>
                <a:pPr lvl="1"/>
                <a:r>
                  <a:rPr lang="en-US" dirty="0"/>
                  <a:t>But poor </a:t>
                </a:r>
                <a:r>
                  <a:rPr lang="en-US" b="1" dirty="0"/>
                  <a:t>generalization</a:t>
                </a:r>
                <a:r>
                  <a:rPr lang="en-US" dirty="0"/>
                  <a:t> or accuracy for new observations</a:t>
                </a:r>
              </a:p>
              <a:p>
                <a:pPr lvl="0"/>
                <a:r>
                  <a:rPr lang="en-US" b="1" dirty="0"/>
                  <a:t>Likelihood ratio test </a:t>
                </a:r>
                <a:r>
                  <a:rPr lang="en-US" dirty="0"/>
                  <a:t>uses a </a:t>
                </a:r>
                <a:r>
                  <a:rPr lang="en-US" b="1" dirty="0"/>
                  <a:t>null model</a:t>
                </a:r>
                <a:r>
                  <a:rPr lang="en-US" dirty="0"/>
                  <a:t> as a reference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the likelihood ratio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distributed with 1 </a:t>
                </a:r>
                <a:r>
                  <a:rPr lang="en-US" dirty="0" err="1"/>
                  <a:t>DoF</a:t>
                </a:r>
                <a:endParaRPr lang="en-US" dirty="0"/>
              </a:p>
              <a:p>
                <a:pPr lvl="1"/>
                <a:r>
                  <a:rPr lang="en-US" dirty="0"/>
                  <a:t>Null model explains none of the variance of the data</a:t>
                </a:r>
              </a:p>
              <a:p>
                <a:pPr lvl="1"/>
                <a:r>
                  <a:rPr lang="en-US" dirty="0"/>
                  <a:t>Example, for Normally distributed response null model is the mean of response vector</a:t>
                </a:r>
              </a:p>
              <a:p>
                <a:pPr lvl="1"/>
                <a:r>
                  <a:rPr lang="en-US" dirty="0"/>
                  <a:t>Example, for Binomially distributed response null model random guesses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based on the probability parameter,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of the response vector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66951"/>
              </a:xfrm>
              <a:blipFill>
                <a:blip r:embed="rId2"/>
                <a:stretch>
                  <a:fillRect l="-741" t="-2496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What is Deviance?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The deviance</a:t>
                </a:r>
                <a:r>
                  <a:rPr lang="en-US" dirty="0"/>
                  <a:t> </a:t>
                </a:r>
                <a:r>
                  <a:rPr dirty="0"/>
                  <a:t>statistic</a:t>
                </a:r>
                <a:r>
                  <a:rPr lang="en-US" dirty="0"/>
                  <a:t> is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dirty="0"/>
                  <a:t> distributed</a:t>
                </a:r>
                <a:r>
                  <a:rPr lang="en-US" dirty="0"/>
                  <a:t> with 1 </a:t>
                </a:r>
                <a:r>
                  <a:rPr lang="en-US" dirty="0" err="1"/>
                  <a:t>DoF</a:t>
                </a:r>
                <a:endParaRPr dirty="0"/>
              </a:p>
              <a:p>
                <a:pPr lvl="0"/>
                <a:r>
                  <a:rPr dirty="0"/>
                  <a:t>Can apply a significance test on a model</a:t>
                </a:r>
              </a:p>
              <a:p>
                <a:pPr lvl="0"/>
                <a:r>
                  <a:rPr dirty="0"/>
                  <a:t>A model with small deviance is little better that informed guessing</a:t>
                </a:r>
              </a:p>
              <a:p>
                <a:pPr lvl="1"/>
                <a:r>
                  <a:rPr dirty="0"/>
                  <a:t>Has small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dirty="0"/>
                  <a:t> and is </a:t>
                </a:r>
                <a:r>
                  <a:rPr b="1" dirty="0"/>
                  <a:t>not significant</a:t>
                </a:r>
                <a:r>
                  <a:rPr lang="en-US" b="1" dirty="0"/>
                  <a:t>ly different </a:t>
                </a:r>
                <a:r>
                  <a:rPr lang="en-US" dirty="0"/>
                  <a:t>than the reference model</a:t>
                </a:r>
                <a:endParaRPr dirty="0"/>
              </a:p>
              <a:p>
                <a:pPr lvl="0"/>
                <a:r>
                  <a:rPr dirty="0"/>
                  <a:t>A model with large deviance has a large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dirty="0"/>
              </a:p>
              <a:p>
                <a:pPr lvl="1"/>
                <a:r>
                  <a:rPr dirty="0"/>
                  <a:t>Exhibits a </a:t>
                </a:r>
                <a:r>
                  <a:rPr lang="en-US" b="1" dirty="0"/>
                  <a:t>statistically </a:t>
                </a:r>
                <a:r>
                  <a:rPr b="1" dirty="0"/>
                  <a:t>significant improvement </a:t>
                </a:r>
                <a:r>
                  <a:rPr dirty="0"/>
                  <a:t>in accuracy</a:t>
                </a:r>
                <a:r>
                  <a:rPr lang="en-US" dirty="0"/>
                  <a:t> compared to reference model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Residual Deviance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Residual deviance</a:t>
                </a:r>
                <a:r>
                  <a:rPr lang="en-US" dirty="0"/>
                  <a:t> is 2 times the difference between the log likelihood of a saturated model,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and some other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Residual deviance has several important properties.</a:t>
                </a:r>
              </a:p>
              <a:p>
                <a:pPr lvl="0"/>
                <a:r>
                  <a:rPr lang="en-US" dirty="0"/>
                  <a:t>Log likelihood of saturated model is 0 for some common distributions</a:t>
                </a:r>
              </a:p>
              <a:p>
                <a:pPr lvl="1"/>
                <a:r>
                  <a:rPr lang="en-US" dirty="0"/>
                  <a:t>Example, Normal distribution</a:t>
                </a:r>
              </a:p>
              <a:p>
                <a:pPr lvl="1"/>
                <a:r>
                  <a:rPr lang="en-US" dirty="0"/>
                  <a:t>Example, Binomial distribution</a:t>
                </a:r>
              </a:p>
              <a:p>
                <a:pPr lvl="1"/>
                <a:r>
                  <a:rPr lang="en-US" dirty="0"/>
                  <a:t>In these cases deviance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 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In other cases log likelihood of saturated model is not 0:</a:t>
                </a:r>
              </a:p>
              <a:p>
                <a:pPr lvl="1"/>
                <a:r>
                  <a:rPr lang="en-US" dirty="0"/>
                  <a:t>Example, Poisson distribution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975" b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Residual Deviance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30"/>
                <a:ext cx="8229600" cy="3808028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b="1" dirty="0"/>
                  <a:t>Normal saturated model:</a:t>
                </a:r>
              </a:p>
              <a:p>
                <a:pPr marL="0" lvl="0" indent="0">
                  <a:buNone/>
                </a:pPr>
                <a:r>
                  <a:rPr dirty="0"/>
                  <a:t>We can construct a saturated model for normally distributed values by having a free mean parameter,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 for each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⋮, ⋮, ⋮, ⋱, ⋮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Now, the normal likelihood for this models is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𝛍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the Normal likelihood is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 and the log likelihood is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30"/>
                <a:ext cx="8229600" cy="3808028"/>
              </a:xfrm>
              <a:blipFill>
                <a:blip r:embed="rId2"/>
                <a:stretch>
                  <a:fillRect l="-667" t="-2080" b="-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Residual Deviance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b="1"/>
                  <a:t>Binomial staturated model:</a:t>
                </a:r>
              </a:p>
              <a:p>
                <a:pPr marL="0" lvl="0" indent="0">
                  <a:buNone/>
                </a:pPr>
                <a:r>
                  <a:t>A saturated Binomial model can be constructed if for each outcome,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t>, the probability parameter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/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 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/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 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The likelihood can be writen: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Since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t>, the log likelihood of the staturated model.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 b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Properties of Deviance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What are some key properties of deviance?</a:t>
                </a:r>
              </a:p>
              <a:p>
                <a:pPr lvl="0"/>
                <a:r>
                  <a:rPr lang="en-US" dirty="0"/>
                  <a:t>Deviance can be applied to any GLM</a:t>
                </a:r>
              </a:p>
              <a:p>
                <a:pPr lvl="0"/>
                <a:r>
                  <a:rPr dirty="0"/>
                  <a:t>Recall that log-likelihood is </a:t>
                </a:r>
                <a:r>
                  <a:rPr lang="en-US" dirty="0"/>
                  <a:t>usually </a:t>
                </a:r>
                <a:r>
                  <a:rPr dirty="0"/>
                  <a:t>a negative number</a:t>
                </a:r>
              </a:p>
              <a:p>
                <a:pPr lvl="1"/>
                <a:r>
                  <a:rPr dirty="0"/>
                  <a:t>Higher log-likelihood has smaller negative magnitude</a:t>
                </a:r>
              </a:p>
              <a:p>
                <a:pPr lvl="1"/>
                <a:r>
                  <a:rPr dirty="0"/>
                  <a:t>Log-likelihood of reference model has large </a:t>
                </a:r>
                <a:r>
                  <a:rPr lang="en-US" dirty="0"/>
                  <a:t>n</a:t>
                </a:r>
                <a:r>
                  <a:rPr dirty="0"/>
                  <a:t>egative magnitude</a:t>
                </a:r>
              </a:p>
              <a:p>
                <a:pPr lvl="0"/>
                <a:r>
                  <a:rPr dirty="0"/>
                  <a:t>Deviance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≥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 always</a:t>
                </a:r>
              </a:p>
              <a:p>
                <a:pPr lvl="1"/>
                <a:r>
                  <a:rPr dirty="0"/>
                  <a:t>If model is no better than the reference model,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𝓁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𝓁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  <m:r>
                      <a:rPr>
                        <a:latin typeface="Cambria Math" panose="02040503050406030204" pitchFamily="18" charset="0"/>
                      </a:rPr>
                      <m:t>𝐷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For model with greater predictive power,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𝓁</m:t>
                    </m:r>
                    <m:r>
                      <a:rPr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𝓁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, </m:t>
                    </m:r>
                    <m:r>
                      <a:rPr>
                        <a:latin typeface="Cambria Math" panose="02040503050406030204" pitchFamily="18" charset="0"/>
                      </a:rPr>
                      <m:t>𝐷</m:t>
                    </m:r>
                    <m:r>
                      <a:rPr>
                        <a:latin typeface="Cambria Math" panose="02040503050406030204" pitchFamily="18" charset="0"/>
                      </a:rPr>
                      <m:t>&gt;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b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A88ADC1-5DA7-6472-EFB5-1F13B141F9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4663440" cy="366445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Example: fit model</a:t>
                </a:r>
              </a:p>
              <a:p>
                <a:pPr marL="0" lvl="0" indent="0">
                  <a:buNone/>
                </a:pPr>
                <a:r>
                  <a:rPr lang="en-US" sz="1800" dirty="0"/>
                  <a:t>left ~ </a:t>
                </a:r>
                <a:r>
                  <a:rPr lang="en-US" sz="1800" dirty="0" err="1"/>
                  <a:t>satisfaction_level</a:t>
                </a:r>
                <a:r>
                  <a:rPr lang="en-US" sz="1800" dirty="0"/>
                  <a:t> + </a:t>
                </a:r>
                <a:r>
                  <a:rPr lang="en-US" sz="1800" dirty="0" err="1"/>
                  <a:t>average_montly_hours</a:t>
                </a:r>
                <a:r>
                  <a:rPr lang="en-US" sz="1800" dirty="0"/>
                  <a:t> + </a:t>
                </a:r>
                <a:r>
                  <a:rPr lang="en-US" sz="1800" dirty="0" err="1"/>
                  <a:t>last_evaluation</a:t>
                </a:r>
                <a:r>
                  <a:rPr lang="en-US" sz="1800" dirty="0"/>
                  <a:t> + C(salary) + C(promotion_last_5years)</a:t>
                </a:r>
              </a:p>
              <a:p>
                <a:r>
                  <a:rPr lang="en-US" dirty="0"/>
                  <a:t>Deviance by itself is hard to interpret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p-value shows model is statistically significant compared to the saturated model </a:t>
                </a:r>
                <a:endParaRPr lang="en-US" sz="180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b="0" dirty="0"/>
              </a:p>
              <a:p>
                <a:endParaRPr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A88ADC1-5DA7-6472-EFB5-1F13B141F9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4663440" cy="3664457"/>
              </a:xfrm>
              <a:blipFill>
                <a:blip r:embed="rId2"/>
                <a:stretch>
                  <a:fillRect l="-1961" t="-1331" r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DA85742-080E-E959-4B1F-37C085B62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111" y="963168"/>
            <a:ext cx="3816838" cy="405028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B57B93-C0E7-00BF-8318-C9B05A28D09B}"/>
              </a:ext>
            </a:extLst>
          </p:cNvPr>
          <p:cNvCxnSpPr>
            <a:cxnSpLocks/>
          </p:cNvCxnSpPr>
          <p:nvPr/>
        </p:nvCxnSpPr>
        <p:spPr>
          <a:xfrm flipV="1">
            <a:off x="4315968" y="2312416"/>
            <a:ext cx="3153017" cy="50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A33E75-5158-E7B8-3622-0C6CFCFA035F}"/>
              </a:ext>
            </a:extLst>
          </p:cNvPr>
          <p:cNvCxnSpPr>
            <a:cxnSpLocks/>
          </p:cNvCxnSpPr>
          <p:nvPr/>
        </p:nvCxnSpPr>
        <p:spPr>
          <a:xfrm flipV="1">
            <a:off x="4915267" y="2527808"/>
            <a:ext cx="2354213" cy="1296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239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Poisson Regression as GLM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Poisson regression </a:t>
                </a:r>
                <a:r>
                  <a:rPr lang="en-US" dirty="0"/>
                  <a:t>is example of a GLM</a:t>
                </a:r>
              </a:p>
              <a:p>
                <a:pPr lvl="0"/>
                <a:r>
                  <a:rPr lang="en-US" dirty="0"/>
                  <a:t>Poisson regression is an example of nonlinear response model</a:t>
                </a:r>
              </a:p>
              <a:p>
                <a:pPr lvl="0"/>
                <a:r>
                  <a:rPr lang="en-US" dirty="0"/>
                  <a:t>Recall, the Poisson distribution has an </a:t>
                </a:r>
                <a:r>
                  <a:rPr lang="en-US" b="1" dirty="0"/>
                  <a:t>exponential form </a:t>
                </a:r>
                <a:r>
                  <a:rPr lang="en-US" dirty="0"/>
                  <a:t>with a single parameter,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Parameter,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is the </a:t>
                </a:r>
                <a:r>
                  <a:rPr lang="en-US" b="1" dirty="0"/>
                  <a:t>expected arrival rate </a:t>
                </a:r>
                <a:r>
                  <a:rPr lang="en-US" dirty="0"/>
                  <a:t>of the process</a:t>
                </a:r>
              </a:p>
              <a:p>
                <a:pPr lvl="1"/>
                <a:r>
                  <a:rPr lang="en-US" dirty="0"/>
                  <a:t>For an infinite sample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the mean arrival rate</a:t>
                </a:r>
              </a:p>
              <a:p>
                <a:pPr lvl="0"/>
                <a:r>
                  <a:rPr lang="en-US" dirty="0"/>
                  <a:t>Predictions of response,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:r>
                  <a:rPr lang="en-US" dirty="0"/>
                  <a:t>computed from observations,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and model parameter,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Link function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Inverse link function: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𝙴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𝙴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There are a number of assumptions in linear models that you overlook at your peril!</a:t>
            </a:r>
          </a:p>
          <a:p>
            <a:pPr lvl="0"/>
            <a:r>
              <a:rPr dirty="0"/>
              <a:t>The feature or predictor variables should be </a:t>
            </a:r>
            <a:r>
              <a:rPr b="1" dirty="0"/>
              <a:t>independent</a:t>
            </a:r>
            <a:r>
              <a:rPr dirty="0"/>
              <a:t> of one another</a:t>
            </a:r>
          </a:p>
          <a:p>
            <a:pPr lvl="1"/>
            <a:r>
              <a:rPr dirty="0"/>
              <a:t>This is rarely true in practice</a:t>
            </a:r>
          </a:p>
          <a:p>
            <a:pPr lvl="1"/>
            <a:r>
              <a:rPr b="1" dirty="0"/>
              <a:t>Multi-collinearity</a:t>
            </a:r>
            <a:r>
              <a:rPr dirty="0"/>
              <a:t> between features makes the model </a:t>
            </a:r>
            <a:r>
              <a:rPr b="1" dirty="0"/>
              <a:t>under-determined</a:t>
            </a:r>
          </a:p>
          <a:p>
            <a:pPr lvl="0"/>
            <a:r>
              <a:rPr dirty="0"/>
              <a:t>We assume that numeric features or predictors have </a:t>
            </a:r>
            <a:r>
              <a:rPr b="1" dirty="0"/>
              <a:t>zero mean</a:t>
            </a:r>
            <a:r>
              <a:rPr dirty="0"/>
              <a:t> and about the </a:t>
            </a:r>
            <a:r>
              <a:rPr b="1" dirty="0"/>
              <a:t>same scale</a:t>
            </a:r>
          </a:p>
          <a:p>
            <a:pPr lvl="1"/>
            <a:r>
              <a:rPr lang="en-US" dirty="0"/>
              <a:t>To not </a:t>
            </a:r>
            <a:r>
              <a:rPr dirty="0"/>
              <a:t>bias the</a:t>
            </a:r>
            <a:r>
              <a:rPr lang="en-US" dirty="0"/>
              <a:t> regression coefficient</a:t>
            </a:r>
            <a:r>
              <a:rPr dirty="0"/>
              <a:t> estimation</a:t>
            </a:r>
            <a:r>
              <a:rPr lang="en-US" dirty="0"/>
              <a:t>, </a:t>
            </a:r>
            <a:r>
              <a:rPr dirty="0"/>
              <a:t>predictors </a:t>
            </a:r>
            <a:r>
              <a:rPr lang="en-US" dirty="0"/>
              <a:t>must </a:t>
            </a:r>
            <a:r>
              <a:rPr dirty="0"/>
              <a:t>have 0 mean</a:t>
            </a:r>
          </a:p>
          <a:p>
            <a:pPr lvl="1"/>
            <a:r>
              <a:rPr lang="en-US" dirty="0"/>
              <a:t>Predictors </a:t>
            </a:r>
            <a:r>
              <a:rPr dirty="0"/>
              <a:t>with a large numeric range </a:t>
            </a:r>
            <a:r>
              <a:rPr lang="en-US" dirty="0"/>
              <a:t>must not </a:t>
            </a:r>
            <a:r>
              <a:rPr dirty="0"/>
              <a:t>dominate training</a:t>
            </a:r>
          </a:p>
          <a:p>
            <a:pPr lvl="0"/>
            <a:r>
              <a:rPr dirty="0"/>
              <a:t>Values of each predictor or feature should be </a:t>
            </a:r>
            <a:r>
              <a:rPr dirty="0" err="1"/>
              <a:t>iid</a:t>
            </a:r>
            <a:endParaRPr dirty="0"/>
          </a:p>
          <a:p>
            <a:pPr lvl="1"/>
            <a:r>
              <a:rPr dirty="0"/>
              <a:t>If variance changes with sample, the coefficient </a:t>
            </a:r>
            <a:r>
              <a:rPr lang="en-US" dirty="0"/>
              <a:t>can</a:t>
            </a:r>
            <a:r>
              <a:rPr dirty="0"/>
              <a:t>not</a:t>
            </a:r>
            <a:r>
              <a:rPr lang="en-US" dirty="0"/>
              <a:t> be</a:t>
            </a:r>
            <a:r>
              <a:rPr dirty="0"/>
              <a:t> constant</a:t>
            </a:r>
          </a:p>
          <a:p>
            <a:pPr lvl="1"/>
            <a:r>
              <a:rPr dirty="0"/>
              <a:t>If </a:t>
            </a:r>
            <a:r>
              <a:rPr lang="en-US" dirty="0"/>
              <a:t>predictor values have </a:t>
            </a:r>
            <a:r>
              <a:rPr b="1" dirty="0"/>
              <a:t>serial correlation</a:t>
            </a:r>
            <a:r>
              <a:rPr dirty="0"/>
              <a:t> the </a:t>
            </a:r>
            <a:r>
              <a:rPr dirty="0" err="1"/>
              <a:t>iid</a:t>
            </a:r>
            <a:r>
              <a:rPr dirty="0"/>
              <a:t> assumption is violated - use time series models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Poisson Regression as GLM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Extend relationship using a linear model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Expected arrival rate </a:t>
                </a:r>
                <a:r>
                  <a:rPr lang="en-US" dirty="0"/>
                  <a:t>depends on </a:t>
                </a:r>
                <a:r>
                  <a:rPr dirty="0"/>
                  <a:t>the independent variable</a:t>
                </a:r>
                <a:r>
                  <a:rPr lang="en-US" dirty="0"/>
                  <a:t>(s)</a:t>
                </a:r>
                <a:endParaRPr dirty="0"/>
              </a:p>
              <a:p>
                <a:pPr lvl="0"/>
                <a:r>
                  <a:rPr dirty="0"/>
                  <a:t>Example, linear model with intercept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dirty="0"/>
                  <a:t>,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dimensional </a:t>
                </a:r>
                <a:r>
                  <a:rPr lang="en-US" dirty="0"/>
                  <a:t>partial </a:t>
                </a:r>
                <a:r>
                  <a:rPr dirty="0"/>
                  <a:t>slope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endParaRPr dirty="0"/>
              </a:p>
              <a:p>
                <a:pPr lvl="1"/>
                <a:r>
                  <a:rPr dirty="0"/>
                  <a:t>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for a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dimensional observation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⇔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sup>
                      </m:sSup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33755" cy="614017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>
                <a:latin typeface="+mn-lt"/>
              </a:rPr>
              <a:t>Poisson Regression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363287"/>
                <a:ext cx="4264428" cy="3231336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Example:  number of awards for students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Independent variables are program,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𝑐𝑎𝑑𝑒𝑚𝑖𝑐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𝑔𝑒𝑛𝑒𝑟𝑎𝑙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𝑣𝑜𝑐𝑎𝑡𝑖𝑜𝑛𝑎𝑙</m:t>
                        </m:r>
                      </m:e>
                    </m:d>
                  </m:oMath>
                </a14:m>
                <a:r>
                  <a:rPr lang="ar-AE" sz="2000" dirty="0"/>
                  <a:t> , </a:t>
                </a:r>
                <a:r>
                  <a:rPr lang="en-US" sz="2000" dirty="0"/>
                  <a:t>and math score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Count data - suitable for Poisson model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Note exponential decrease in award counts by program</a:t>
                </a:r>
                <a:endParaRPr sz="2000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363287"/>
                <a:ext cx="4264428" cy="3231336"/>
              </a:xfrm>
              <a:blipFill>
                <a:blip r:embed="rId2"/>
                <a:stretch>
                  <a:fillRect l="-1429" t="-2075" r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03BC6CA-6748-B704-0AAA-4393A2EB6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603" y="1109749"/>
            <a:ext cx="4352397" cy="3335482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6245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>
                <a:latin typeface="+mn-lt"/>
              </a:rPr>
              <a:t>Poisson Regression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63785-FE0E-1E0A-4018-448CF53E1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019" y="1236983"/>
            <a:ext cx="4165010" cy="35883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5D4DC41-687B-A833-D70C-ADE378B35D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4663440" cy="3664457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Fit model</a:t>
                </a:r>
              </a:p>
              <a:p>
                <a:pPr marL="0" lvl="0" indent="0">
                  <a:buNone/>
                </a:pPr>
                <a:r>
                  <a:rPr lang="en-US" sz="1800" dirty="0" err="1"/>
                  <a:t>num_awards</a:t>
                </a:r>
                <a:r>
                  <a:rPr lang="en-US" sz="1800" dirty="0"/>
                  <a:t> ~ math + C(prog)</a:t>
                </a:r>
              </a:p>
              <a:p>
                <a:r>
                  <a:rPr lang="en-US" dirty="0"/>
                  <a:t>Likelihood ratio indicates model is statistically significant compared to a null model</a:t>
                </a:r>
              </a:p>
              <a:p>
                <a:r>
                  <a:rPr lang="en-US" dirty="0"/>
                  <a:t>All coefficients are significant</a:t>
                </a:r>
              </a:p>
              <a:p>
                <a:r>
                  <a:rPr lang="en-US" dirty="0"/>
                  <a:t>Intersect for mean rate of academic program</a:t>
                </a:r>
              </a:p>
              <a:p>
                <a:r>
                  <a:rPr lang="en-US" dirty="0"/>
                  <a:t>2 coefficients for 3 program levels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𝑔𝑒𝑛𝑒𝑟𝑎𝑙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𝑣𝑜𝑐𝑎𝑡𝑖𝑜𝑛𝑎𝑙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𝑎𝑐𝑎𝑑𝑒𝑚𝑖𝑐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dirty="0"/>
                  <a:t>Increased math score increases rate of rewards</a:t>
                </a:r>
                <a:endParaRPr lang="en-US" sz="180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b="0" dirty="0"/>
              </a:p>
              <a:p>
                <a:endParaRPr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5D4DC41-687B-A833-D70C-ADE378B35D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4663440" cy="3664457"/>
              </a:xfrm>
              <a:blipFill>
                <a:blip r:embed="rId3"/>
                <a:stretch>
                  <a:fillRect l="-1307" t="-2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A57CF0-AB59-3633-748E-2191C271CCD7}"/>
              </a:ext>
            </a:extLst>
          </p:cNvPr>
          <p:cNvCxnSpPr>
            <a:cxnSpLocks/>
          </p:cNvCxnSpPr>
          <p:nvPr/>
        </p:nvCxnSpPr>
        <p:spPr>
          <a:xfrm>
            <a:off x="4110644" y="2743200"/>
            <a:ext cx="3649287" cy="723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4E4314-5E99-CE7B-6684-9C10D0CF65D8}"/>
              </a:ext>
            </a:extLst>
          </p:cNvPr>
          <p:cNvCxnSpPr>
            <a:cxnSpLocks/>
          </p:cNvCxnSpPr>
          <p:nvPr/>
        </p:nvCxnSpPr>
        <p:spPr>
          <a:xfrm>
            <a:off x="4729942" y="3707476"/>
            <a:ext cx="515389" cy="267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A7D637-6DE4-6ACB-5C74-4A2B91325ADC}"/>
              </a:ext>
            </a:extLst>
          </p:cNvPr>
          <p:cNvCxnSpPr>
            <a:cxnSpLocks/>
          </p:cNvCxnSpPr>
          <p:nvPr/>
        </p:nvCxnSpPr>
        <p:spPr>
          <a:xfrm>
            <a:off x="4609407" y="3067396"/>
            <a:ext cx="1425633" cy="695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9F4B30-DA91-5577-C7BE-9C9A2F98A305}"/>
              </a:ext>
            </a:extLst>
          </p:cNvPr>
          <p:cNvCxnSpPr>
            <a:cxnSpLocks/>
          </p:cNvCxnSpPr>
          <p:nvPr/>
        </p:nvCxnSpPr>
        <p:spPr>
          <a:xfrm>
            <a:off x="4700847" y="3707476"/>
            <a:ext cx="621645" cy="546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F646C9-457F-2D54-54B9-EE499A15EF09}"/>
              </a:ext>
            </a:extLst>
          </p:cNvPr>
          <p:cNvCxnSpPr>
            <a:cxnSpLocks/>
          </p:cNvCxnSpPr>
          <p:nvPr/>
        </p:nvCxnSpPr>
        <p:spPr>
          <a:xfrm>
            <a:off x="4783975" y="4254131"/>
            <a:ext cx="1076498" cy="366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27C3370-179F-E7B4-FB8D-BD34DD7C2A83}"/>
              </a:ext>
            </a:extLst>
          </p:cNvPr>
          <p:cNvCxnSpPr>
            <a:cxnSpLocks/>
          </p:cNvCxnSpPr>
          <p:nvPr/>
        </p:nvCxnSpPr>
        <p:spPr>
          <a:xfrm>
            <a:off x="4783975" y="2190404"/>
            <a:ext cx="2527069" cy="939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2F8CB7-40E9-432B-1A64-92BF44D6CD49}"/>
              </a:ext>
            </a:extLst>
          </p:cNvPr>
          <p:cNvCxnSpPr>
            <a:cxnSpLocks/>
          </p:cNvCxnSpPr>
          <p:nvPr/>
        </p:nvCxnSpPr>
        <p:spPr>
          <a:xfrm>
            <a:off x="4783975" y="2190404"/>
            <a:ext cx="2481349" cy="552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553795" cy="634798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>
                <a:latin typeface="+mn-lt"/>
              </a:rPr>
              <a:t>Poisson Regression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4372494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Fit of the model response to the observed award rate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award rate increases with program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𝑔𝑒𝑛𝑒𝑟𝑎𝑙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𝑣𝑜𝑐𝑎𝑡𝑖𝑜𝑛𝑎𝑙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𝑎𝑐𝑎𝑑𝑒𝑚𝑖𝑐</m:t>
                      </m:r>
                    </m:oMath>
                  </m:oMathPara>
                </a14:m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Rate of awards increases with math score</a:t>
                </a: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4372494" cy="3518297"/>
              </a:xfrm>
              <a:blipFill>
                <a:blip r:embed="rId2"/>
                <a:stretch>
                  <a:fillRect l="-1395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4FC85EA-2704-1816-7DF4-6164E9273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055" y="991169"/>
            <a:ext cx="3970799" cy="4046344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03FAB-44AB-D252-6A94-8C4F7285D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50A9F-F6F3-9762-176A-FB2AD81C5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6220E-459F-6E38-4F30-8217CD368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Categorical variables are encoded in </a:t>
            </a:r>
            <a:r>
              <a:rPr lang="en-US"/>
              <a:t>model matrix</a:t>
            </a:r>
          </a:p>
          <a:p>
            <a:pPr lvl="0"/>
            <a:r>
              <a:rPr lang="en-US" dirty="0"/>
              <a:t>Categorical variables encoded with </a:t>
            </a:r>
            <a:r>
              <a:rPr lang="en-US" b="1" dirty="0"/>
              <a:t>one hot encoding   </a:t>
            </a:r>
          </a:p>
          <a:p>
            <a:pPr lvl="1"/>
            <a:r>
              <a:rPr lang="en-US" dirty="0"/>
              <a:t>n dummy variables with no intercept</a:t>
            </a:r>
          </a:p>
          <a:p>
            <a:pPr lvl="1"/>
            <a:r>
              <a:rPr lang="en-US" dirty="0"/>
              <a:t>n-1 dummy variables encode </a:t>
            </a:r>
            <a:r>
              <a:rPr lang="en-US" b="1" dirty="0"/>
              <a:t>contrasts</a:t>
            </a:r>
            <a:r>
              <a:rPr lang="en-US" dirty="0"/>
              <a:t> to intercept variable </a:t>
            </a:r>
          </a:p>
          <a:p>
            <a:pPr lvl="1"/>
            <a:r>
              <a:rPr lang="en-US" dirty="0"/>
              <a:t>Either encoding gives same model results </a:t>
            </a:r>
          </a:p>
          <a:p>
            <a:pPr lvl="0"/>
            <a:r>
              <a:rPr lang="en-US" dirty="0"/>
              <a:t>Can adjust observations and response for </a:t>
            </a:r>
            <a:r>
              <a:rPr lang="en-US" b="1" dirty="0"/>
              <a:t>effects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7585383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Models with nonlinear response have non-Normal distributions</a:t>
            </a:r>
          </a:p>
          <a:p>
            <a:pPr lvl="0"/>
            <a:r>
              <a:rPr dirty="0"/>
              <a:t>The </a:t>
            </a:r>
            <a:r>
              <a:rPr b="1" dirty="0"/>
              <a:t>generalized linear model</a:t>
            </a:r>
            <a:r>
              <a:rPr lang="en-US" b="1" dirty="0"/>
              <a:t> (GLM)</a:t>
            </a:r>
            <a:r>
              <a:rPr dirty="0"/>
              <a:t> accommodates nonlinear response distributions</a:t>
            </a:r>
          </a:p>
          <a:p>
            <a:pPr lvl="0"/>
            <a:r>
              <a:rPr b="1" dirty="0"/>
              <a:t>Link function</a:t>
            </a:r>
            <a:r>
              <a:rPr dirty="0"/>
              <a:t> transforms to linear model</a:t>
            </a:r>
          </a:p>
          <a:p>
            <a:pPr lvl="1"/>
            <a:r>
              <a:rPr b="1" dirty="0"/>
              <a:t>Inverse link function </a:t>
            </a:r>
            <a:r>
              <a:rPr dirty="0"/>
              <a:t>transforms from Normal distribution to response distribution</a:t>
            </a:r>
          </a:p>
          <a:p>
            <a:pPr lvl="0"/>
            <a:r>
              <a:rPr dirty="0"/>
              <a:t>Evaluating Binomial response models</a:t>
            </a:r>
          </a:p>
          <a:p>
            <a:pPr lvl="1"/>
            <a:r>
              <a:rPr dirty="0"/>
              <a:t>Confusion matrix organizes</a:t>
            </a:r>
          </a:p>
          <a:p>
            <a:pPr lvl="1"/>
            <a:r>
              <a:rPr dirty="0"/>
              <a:t>Compute metrics from elements of confusion matrix</a:t>
            </a:r>
          </a:p>
          <a:p>
            <a:pPr lvl="1"/>
            <a:r>
              <a:rPr dirty="0"/>
              <a:t>Use multiple evaluation criteria</a:t>
            </a:r>
          </a:p>
          <a:p>
            <a:pPr lvl="0"/>
            <a:r>
              <a:rPr dirty="0"/>
              <a:t>Compare model performance with </a:t>
            </a:r>
            <a:r>
              <a:rPr b="1" dirty="0"/>
              <a:t>deviance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Scaling of features is required for many machine learning models</a:t>
                </a:r>
              </a:p>
              <a:p>
                <a:pPr lvl="0"/>
                <a:r>
                  <a:rPr dirty="0"/>
                  <a:t>Several commonly used approaches</a:t>
                </a:r>
              </a:p>
              <a:p>
                <a:pPr lvl="1"/>
                <a:r>
                  <a:rPr b="1" dirty="0"/>
                  <a:t>Z-score</a:t>
                </a:r>
                <a:r>
                  <a:rPr dirty="0"/>
                  <a:t> scaling results in features with zero mean and unit variance</a:t>
                </a:r>
              </a:p>
              <a:p>
                <a:pPr lvl="1"/>
                <a:r>
                  <a:rPr dirty="0"/>
                  <a:t>Use Z-score scaling for features approximately normally distributed</a:t>
                </a:r>
              </a:p>
              <a:p>
                <a:pPr lvl="1"/>
                <a:r>
                  <a:rPr b="1" dirty="0"/>
                  <a:t>Min-max</a:t>
                </a:r>
                <a:r>
                  <a:rPr dirty="0"/>
                  <a:t> scaling transforms feature values to range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{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dirty="0"/>
                  <a:t> 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{−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Use min-max scaling for features with truncated range of values</a:t>
                </a:r>
              </a:p>
              <a:p>
                <a:pPr lvl="0"/>
                <a:r>
                  <a:rPr dirty="0"/>
                  <a:t>Effect on model coefficients</a:t>
                </a:r>
              </a:p>
              <a:p>
                <a:pPr lvl="1"/>
                <a:r>
                  <a:rPr dirty="0"/>
                  <a:t>Scaling changes model coefficients by the scale factor applied</a:t>
                </a:r>
              </a:p>
              <a:p>
                <a:pPr lvl="1"/>
                <a:r>
                  <a:rPr dirty="0"/>
                  <a:t>Can re-scale (</a:t>
                </a:r>
                <a:r>
                  <a:rPr dirty="0" err="1"/>
                  <a:t>unscale</a:t>
                </a:r>
                <a:r>
                  <a:rPr dirty="0"/>
                  <a:t>) model coefficients before processing unknown cases</a:t>
                </a:r>
              </a:p>
              <a:p>
                <a:pPr lvl="1"/>
                <a:r>
                  <a:rPr dirty="0"/>
                  <a:t>Or use </a:t>
                </a:r>
                <a:r>
                  <a:rPr b="1" dirty="0"/>
                  <a:t>same scaling</a:t>
                </a:r>
                <a:r>
                  <a:rPr dirty="0"/>
                  <a:t> for unknown feature values and scale response</a:t>
                </a:r>
              </a:p>
              <a:p>
                <a:pPr lvl="0"/>
                <a:r>
                  <a:rPr dirty="0"/>
                  <a:t>When coding categorical variables as binary dummy variables no need to scale - already in range [0-1]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741" t="-2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dirty="0"/>
              <a:t>Working with categorical variables</a:t>
            </a:r>
          </a:p>
          <a:p>
            <a:pPr lvl="1"/>
            <a:r>
              <a:rPr b="1" dirty="0"/>
              <a:t>One-hot encoding</a:t>
            </a:r>
            <a:r>
              <a:rPr lang="en-US" dirty="0"/>
              <a:t> of categorical variables</a:t>
            </a:r>
            <a:endParaRPr dirty="0"/>
          </a:p>
          <a:p>
            <a:pPr lvl="1"/>
            <a:r>
              <a:rPr dirty="0"/>
              <a:t>Working with </a:t>
            </a:r>
            <a:r>
              <a:rPr b="1" dirty="0"/>
              <a:t>contrasts</a:t>
            </a:r>
            <a:endParaRPr dirty="0"/>
          </a:p>
          <a:p>
            <a:pPr lvl="1"/>
            <a:r>
              <a:rPr lang="en-US" dirty="0"/>
              <a:t>Interpreting </a:t>
            </a:r>
            <a:r>
              <a:rPr lang="en-US" b="1" dirty="0"/>
              <a:t>e</a:t>
            </a:r>
            <a:r>
              <a:rPr b="1" dirty="0"/>
              <a:t>ffect </a:t>
            </a:r>
            <a:r>
              <a:rPr lang="en-US" b="1" dirty="0"/>
              <a:t>sizes</a:t>
            </a:r>
            <a:r>
              <a:rPr dirty="0"/>
              <a:t> </a:t>
            </a:r>
            <a:endParaRPr lang="en-US" dirty="0"/>
          </a:p>
          <a:p>
            <a:pPr lvl="1"/>
            <a:r>
              <a:rPr lang="en-US" dirty="0"/>
              <a:t>Applying </a:t>
            </a:r>
            <a:r>
              <a:rPr lang="en-US" b="1" dirty="0"/>
              <a:t>effect a</a:t>
            </a:r>
            <a:r>
              <a:rPr b="1" dirty="0"/>
              <a:t>djustments</a:t>
            </a:r>
          </a:p>
          <a:p>
            <a:pPr lvl="0"/>
            <a:r>
              <a:rPr dirty="0"/>
              <a:t>Building models with nonlinear </a:t>
            </a:r>
            <a:r>
              <a:rPr lang="en-US" dirty="0"/>
              <a:t>and</a:t>
            </a:r>
            <a:r>
              <a:rPr dirty="0"/>
              <a:t> non-Normal response</a:t>
            </a:r>
          </a:p>
          <a:p>
            <a:pPr lvl="1"/>
            <a:r>
              <a:rPr dirty="0"/>
              <a:t>Use </a:t>
            </a:r>
            <a:r>
              <a:rPr b="1" dirty="0"/>
              <a:t>generalized linear model (GLM)</a:t>
            </a:r>
            <a:r>
              <a:rPr dirty="0"/>
              <a:t> for nonlinear response</a:t>
            </a:r>
          </a:p>
          <a:p>
            <a:pPr lvl="1"/>
            <a:r>
              <a:rPr b="1" dirty="0"/>
              <a:t>Link function</a:t>
            </a:r>
            <a:r>
              <a:rPr dirty="0"/>
              <a:t> transforms nonlinear model to linear model</a:t>
            </a:r>
          </a:p>
          <a:p>
            <a:pPr lvl="1"/>
            <a:r>
              <a:rPr dirty="0"/>
              <a:t>Evaluating Binomial response models</a:t>
            </a:r>
          </a:p>
          <a:p>
            <a:pPr lvl="1"/>
            <a:r>
              <a:rPr dirty="0"/>
              <a:t>Compare model performance with </a:t>
            </a:r>
            <a:r>
              <a:rPr b="1" dirty="0"/>
              <a:t>deviance</a:t>
            </a:r>
            <a:endParaRPr dirty="0"/>
          </a:p>
          <a:p>
            <a:pPr lvl="1"/>
            <a:r>
              <a:rPr dirty="0"/>
              <a:t>Poisson regression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890FB-523D-75F9-98C2-8A8236855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Categorical Variables </a:t>
            </a:r>
          </a:p>
        </p:txBody>
      </p:sp>
    </p:spTree>
    <p:extLst>
      <p:ext uri="{BB962C8B-B14F-4D97-AF65-F5344CB8AC3E}">
        <p14:creationId xmlns:p14="http://schemas.microsoft.com/office/powerpoint/2010/main" val="599467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0103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Linear models, like nearly all machine learning models, use numeric features</a:t>
            </a:r>
          </a:p>
          <a:p>
            <a:pPr lvl="0"/>
            <a:r>
              <a:rPr dirty="0"/>
              <a:t>How can</a:t>
            </a:r>
            <a:r>
              <a:rPr lang="en-US" dirty="0"/>
              <a:t> we use</a:t>
            </a:r>
            <a:r>
              <a:rPr dirty="0"/>
              <a:t> categorical variables in linear models?</a:t>
            </a:r>
          </a:p>
          <a:p>
            <a:pPr lvl="0"/>
            <a:r>
              <a:rPr dirty="0"/>
              <a:t>Need to transform categories to numeric variables with </a:t>
            </a:r>
            <a:r>
              <a:rPr b="1" dirty="0"/>
              <a:t>one hot encoding</a:t>
            </a:r>
          </a:p>
          <a:p>
            <a:pPr lvl="1"/>
            <a:r>
              <a:rPr dirty="0"/>
              <a:t>Each category becomes a binary </a:t>
            </a:r>
            <a:r>
              <a:rPr b="1" dirty="0"/>
              <a:t>dummy variable</a:t>
            </a:r>
            <a:r>
              <a:rPr dirty="0"/>
              <a:t>, encoded [0,1]</a:t>
            </a:r>
          </a:p>
          <a:p>
            <a:pPr lvl="1"/>
            <a:r>
              <a:rPr dirty="0"/>
              <a:t>Only one dummy variable has nonzero value</a:t>
            </a:r>
            <a:r>
              <a:rPr lang="en-US" dirty="0"/>
              <a:t>,</a:t>
            </a:r>
            <a:r>
              <a:rPr dirty="0"/>
              <a:t> encod</a:t>
            </a:r>
            <a:r>
              <a:rPr lang="en-US" dirty="0"/>
              <a:t>ing</a:t>
            </a:r>
            <a:r>
              <a:rPr dirty="0"/>
              <a:t> the category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4981</TotalTime>
  <Words>3634</Words>
  <Application>Microsoft Office PowerPoint</Application>
  <PresentationFormat>On-screen Show (16:9)</PresentationFormat>
  <Paragraphs>460</Paragraphs>
  <Slides>55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Cambria Math</vt:lpstr>
      <vt:lpstr>Courier</vt:lpstr>
      <vt:lpstr>Office Theme</vt:lpstr>
      <vt:lpstr>Models Categorical Variables and Nonlinear Response</vt:lpstr>
      <vt:lpstr>Review</vt:lpstr>
      <vt:lpstr>Review</vt:lpstr>
      <vt:lpstr>Review</vt:lpstr>
      <vt:lpstr>Review</vt:lpstr>
      <vt:lpstr>Review</vt:lpstr>
      <vt:lpstr>Introduction</vt:lpstr>
      <vt:lpstr>Working with Categorical Variables 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Models with Nonlinear Responses</vt:lpstr>
      <vt:lpstr>Models with Nonlinear Response</vt:lpstr>
      <vt:lpstr>Models with Nonlinear Response</vt:lpstr>
      <vt:lpstr>The Generalized Linear Model</vt:lpstr>
      <vt:lpstr>The Generalized Linear Model</vt:lpstr>
      <vt:lpstr>The Generalized Linear Model</vt:lpstr>
      <vt:lpstr>The Logistic Regression Model</vt:lpstr>
      <vt:lpstr>The Logistic Regression Model</vt:lpstr>
      <vt:lpstr>The Logistic Regression Model</vt:lpstr>
      <vt:lpstr>The Logistic Regression Model</vt:lpstr>
      <vt:lpstr>Logistic Regression Model</vt:lpstr>
      <vt:lpstr>Logistic Regression Model</vt:lpstr>
      <vt:lpstr>Evaluation of Classifiers</vt:lpstr>
      <vt:lpstr>Evaluation of Classifiers</vt:lpstr>
      <vt:lpstr>Example of Logistic Regression</vt:lpstr>
      <vt:lpstr>Example of Logistic Regression</vt:lpstr>
      <vt:lpstr>Evaluation of Classifiers</vt:lpstr>
      <vt:lpstr>Evaluation of Classifiers</vt:lpstr>
      <vt:lpstr>Example of Logistic Regression</vt:lpstr>
      <vt:lpstr>What is Deviance?</vt:lpstr>
      <vt:lpstr>What is Deviance?</vt:lpstr>
      <vt:lpstr>What is Deviance?</vt:lpstr>
      <vt:lpstr>What is Deviance?</vt:lpstr>
      <vt:lpstr>What is Deviance?</vt:lpstr>
      <vt:lpstr>Residual Deviance</vt:lpstr>
      <vt:lpstr>Residual Deviance</vt:lpstr>
      <vt:lpstr>Residual Deviance</vt:lpstr>
      <vt:lpstr>Properties of Deviance</vt:lpstr>
      <vt:lpstr>Example of Logistic Regression</vt:lpstr>
      <vt:lpstr>Poisson Regression as GLM</vt:lpstr>
      <vt:lpstr>Poisson Regression as GLM</vt:lpstr>
      <vt:lpstr>Poisson Regression Example</vt:lpstr>
      <vt:lpstr>Poisson Regression Example</vt:lpstr>
      <vt:lpstr>Poisson Regression Example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Categorical Variables and Nonlinear Response</dc:title>
  <dc:creator>Steve Elston</dc:creator>
  <cp:keywords/>
  <cp:lastModifiedBy>Stephen Elston</cp:lastModifiedBy>
  <cp:revision>149</cp:revision>
  <dcterms:created xsi:type="dcterms:W3CDTF">2024-08-16T02:30:27Z</dcterms:created>
  <dcterms:modified xsi:type="dcterms:W3CDTF">2024-10-15T23:27:19Z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10/30/2023</vt:lpwstr>
  </property>
  <property fmtid="{D5CDD505-2E9C-101B-9397-08002B2CF9AE}" pid="3" name="output">
    <vt:lpwstr/>
  </property>
</Properties>
</file>