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2" r:id="rId8"/>
    <p:sldId id="262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304" r:id="rId28"/>
    <p:sldId id="282" r:id="rId29"/>
    <p:sldId id="284" r:id="rId30"/>
    <p:sldId id="285" r:id="rId31"/>
    <p:sldId id="30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Sampling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09/22/2022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statistic,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generating process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pPr lvl="1"/>
                <a:r>
                  <a:rPr dirty="0"/>
                  <a:t>Hypothetical concept of the sampling distribution is a foundation of </a:t>
                </a:r>
                <a:r>
                  <a:rPr b="1" dirty="0"/>
                  <a:t>frequentist statistics</a:t>
                </a:r>
              </a:p>
              <a:p>
                <a:pPr lvl="1"/>
                <a:r>
                  <a:rPr dirty="0"/>
                  <a:t>Example, we could continue to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b="1" dirty="0"/>
                  <a:t>Frequentist statistics</a:t>
                </a:r>
                <a:r>
                  <a:rPr dirty="0"/>
                  <a:t> built on the idea of randomly resampling the population distribution and recomputing a statistic</a:t>
                </a:r>
              </a:p>
              <a:p>
                <a:pPr lvl="1"/>
                <a:r>
                  <a:rPr dirty="0"/>
                  <a:t>In the frequentist world, statistical inferences are performed on the sampling distribution</a:t>
                </a:r>
              </a:p>
              <a:p>
                <a:pPr lvl="1"/>
                <a:r>
                  <a:rPr dirty="0"/>
                  <a:t>Sampling process must not bias the estimates of the statistic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Any statistic,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,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 r="-889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5572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of independent unbiased random samples converge to the population values as more samples are used</a:t>
                </a:r>
              </a:p>
              <a:p>
                <a:pPr lvl="0"/>
                <a:r>
                  <a:rPr lang="en-US" dirty="0"/>
                  <a:t>Example, for a population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the larger the sample the more the statistic converges to the population parameter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dirty="0"/>
              <a:t>Assume that </a:t>
            </a:r>
            <a:r>
              <a:rPr b="1" dirty="0"/>
              <a:t>larger samples are more representatives of the population we are sampling</a:t>
            </a:r>
          </a:p>
          <a:p>
            <a:pPr lvl="0"/>
            <a:r>
              <a:rPr dirty="0"/>
              <a:t>Is foundation of sampling theory, plus modern computational methods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have to be rethought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CLT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 the sample was drawn from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hypothesis testing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44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$$P(A\ \cup B) = P(A) + P(B)\\ if\ A \perp B$$</a:t>
                </a:r>
              </a:p>
              <a:p>
                <a:pPr lvl="0"/>
                <a:r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sz="2200" dirty="0" err="1"/>
              <a:t>Normal</a:t>
            </a:r>
            <a:r>
              <a:rPr lang="en-US" sz="2200" dirty="0" err="1"/>
              <a:t>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of </a:t>
                </a:r>
                <a:r>
                  <a:rPr dirty="0" err="1"/>
                  <a:t>Normals</a:t>
                </a:r>
                <a:r>
                  <a:rPr dirty="0"/>
                  <a:t> is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dirty="0"/>
                  <a:t>Population has standard deviation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This measure is known as the </a:t>
                </a:r>
                <a:r>
                  <a:rPr b="1" dirty="0"/>
                  <a:t>standard error</a:t>
                </a:r>
                <a:r>
                  <a:rPr dirty="0"/>
                  <a:t> of the sample mean</a:t>
                </a:r>
              </a:p>
              <a:p>
                <a:pPr lvl="1"/>
                <a:r>
                  <a:rPr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Example, if you wish to halve the error, you will need to sample four times as many values.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great number of possible sampling methods.</a:t>
            </a:r>
          </a:p>
          <a:p>
            <a:pPr lvl="0"/>
            <a:r>
              <a:t>Some of the most commonly used methods</a:t>
            </a:r>
          </a:p>
          <a:p>
            <a:pPr lvl="0"/>
            <a:r>
              <a:rPr b="1"/>
              <a:t>Bernoulli sampling</a:t>
            </a:r>
            <a:r>
              <a:t>, a foundation of random sampling</a:t>
            </a:r>
          </a:p>
          <a:p>
            <a:pPr lvl="0"/>
            <a:r>
              <a:rPr b="1"/>
              <a:t>Stratified sampling</a:t>
            </a:r>
            <a:r>
              <a:t>, when groups with different characteristics must be sampled</a:t>
            </a:r>
          </a:p>
          <a:p>
            <a:pPr lvl="0"/>
            <a:r>
              <a:rPr b="1"/>
              <a:t>Cluster sampling</a:t>
            </a:r>
            <a:r>
              <a:t>, to reduce cost of sampling</a:t>
            </a:r>
          </a:p>
          <a:p>
            <a:pPr lvl="0"/>
            <a:r>
              <a:rPr b="1"/>
              <a:t>Systematic sampling and convenience sampling</a:t>
            </a:r>
            <a:r>
              <a:t>, a slippery slope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</a:p>
              <a:p>
                <a:pPr lvl="0"/>
                <a:r>
                  <a:rPr dirty="0"/>
                  <a:t>Bernoulli sampling has 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outcome of a Bernoulli trial 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is a widely used foundational random sampling strategy</a:t>
            </a:r>
          </a:p>
          <a:p>
            <a:pPr lvl="0"/>
            <a:r>
              <a:rPr dirty="0"/>
              <a:t>Example, a company sells a product by weight</a:t>
            </a:r>
          </a:p>
          <a:p>
            <a:pPr lvl="1"/>
            <a:r>
              <a:rPr dirty="0"/>
              <a:t>To ensure the quality of a packaging process so few packages are underweight</a:t>
            </a:r>
            <a:endParaRPr lang="en-US" dirty="0"/>
          </a:p>
          <a:p>
            <a:pPr lvl="1"/>
            <a:r>
              <a:rPr lang="en-US" dirty="0"/>
              <a:t>Population is all packages from the past, presence and future</a:t>
            </a:r>
            <a:endParaRPr dirty="0"/>
          </a:p>
          <a:p>
            <a:pPr lvl="1"/>
            <a:r>
              <a:rPr dirty="0"/>
              <a:t>Impractical to empty and weight the contents of every package</a:t>
            </a:r>
          </a:p>
          <a:p>
            <a:pPr lvl="1"/>
            <a:r>
              <a:rPr dirty="0"/>
              <a:t>Random Bernoulli sample packages from the production line and weigh contents with say p=0.0001, or 1 out of 10,000</a:t>
            </a:r>
          </a:p>
          <a:p>
            <a:pPr lvl="1"/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The population of 10000 samples from the standard Normal distribution</a:t>
                </a:r>
              </a:p>
              <a:p>
                <a:pPr lvl="0"/>
                <a:r>
                  <a:rPr sz="2000" dirty="0"/>
                  <a:t>The mean of each group should be close to 0.0: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The sample is divided between 4 groups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Probability of sample from given group,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Summary statistics are computed for each group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  <a:blipFill>
                <a:blip r:embed="rId2"/>
                <a:stretch>
                  <a:fillRect l="-1893" t="-1040" r="-344" b="-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The Categorical distribution - Discrete multi-variate distribution</a:t>
                </a:r>
              </a:p>
              <a:p>
                <a:pPr lvl="1"/>
                <a:r>
                  <a:rPr dirty="0"/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we </a:t>
                </a:r>
                <a:r>
                  <a:rPr b="1" dirty="0"/>
                  <a:t>one hot encode</a:t>
                </a:r>
                <a:r>
                  <a:rPr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Multivariate Normal distribution, parameterized by </a:t>
                </a:r>
                <a:r>
                  <a:rPr b="1" dirty="0"/>
                  <a:t>n-dimensional vector of locations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dimensional </a:t>
                </a:r>
                <a:r>
                  <a:rPr b="1" dirty="0"/>
                  <a:t>covariance matrix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</a:p>
          <a:p>
            <a:pPr marL="0" lvl="0" indent="0">
              <a:buNone/>
            </a:pPr>
            <a:r>
              <a:rPr dirty="0"/>
              <a:t>A few examples include:</a:t>
            </a:r>
          </a:p>
          <a:p>
            <a:pPr marL="342900" lvl="0" indent="-342900">
              <a:buAutoNum type="arabicPeriod"/>
            </a:pPr>
            <a:r>
              <a:rPr dirty="0"/>
              <a:t>Pooling opinion by county and income group, where income groups and counties have significant differences in population</a:t>
            </a:r>
          </a:p>
          <a:p>
            <a:pPr marL="342900" lvl="0" indent="-342900">
              <a:buAutoNum type="arabicPeriod"/>
            </a:pPr>
            <a:r>
              <a:rPr dirty="0"/>
              <a:t>Testing a drug which may have different effectiveness by sex and ethnic group</a:t>
            </a:r>
          </a:p>
          <a:p>
            <a:pPr marL="342900" lvl="0" indent="-342900">
              <a:buAutoNum type="arabicPeriod"/>
            </a:pPr>
            <a:r>
              <a:rPr dirty="0"/>
              <a:t>Spectral characteristics of stars by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lvl="1"/>
            <a:r>
              <a:rPr dirty="0"/>
              <a:t>Define the clusters for the population</a:t>
            </a:r>
            <a:endParaRPr lang="en-US" dirty="0"/>
          </a:p>
          <a:p>
            <a:pPr lvl="1"/>
            <a:r>
              <a:rPr dirty="0"/>
              <a:t>Randomly select the required number of clusters</a:t>
            </a:r>
            <a:endParaRPr lang="en-US" dirty="0"/>
          </a:p>
          <a:p>
            <a:pPr lvl="1"/>
            <a:r>
              <a:rPr dirty="0"/>
              <a:t>Sample from selected clusters</a:t>
            </a:r>
            <a:endParaRPr lang="en-US" dirty="0"/>
          </a:p>
          <a:p>
            <a:pPr lvl="1"/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many practical aspects of sampling.</a:t>
            </a:r>
          </a:p>
          <a:p>
            <a:pPr lvl="0"/>
            <a:r>
              <a:t>Random sampling is essential to the underlying assumptions of statistical inference</a:t>
            </a:r>
          </a:p>
          <a:p>
            <a:pPr lvl="0"/>
            <a:r>
              <a:t>Whenever you are planning to sample data, make sure you have a clear sampling plan</a:t>
            </a:r>
          </a:p>
          <a:p>
            <a:pPr lvl="0"/>
            <a:r>
              <a:t>Know the number of clusters, strata, samples in advance</a:t>
            </a:r>
          </a:p>
          <a:p>
            <a:pPr lvl="0"/>
            <a:r>
              <a:t>Don’t just stop sampling when your desired result is achieved: e.g. error measure!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Simulation enables data scientists to study the behavior of stochastic processes with complex probability distributions</a:t>
            </a:r>
          </a:p>
          <a:p>
            <a:pPr lvl="0"/>
            <a:r>
              <a:rPr dirty="0"/>
              <a:t>Most real-world processes have complex behavior, resulting in complex distributions of output values</a:t>
            </a:r>
          </a:p>
          <a:p>
            <a:pPr lvl="1"/>
            <a:r>
              <a:rPr dirty="0"/>
              <a:t>Simulation is a practical approach to understanding these complex processes</a:t>
            </a:r>
          </a:p>
          <a:p>
            <a:pPr lvl="0"/>
            <a:r>
              <a:rPr dirty="0"/>
              <a:t>Two main purposes of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Conditional probability</a:t>
                </a:r>
              </a:p>
              <a:p>
                <a:pPr lvl="1"/>
                <a:r>
                  <a:rPr dirty="0"/>
                  <a:t>One random variable depends on another</a:t>
                </a:r>
              </a:p>
              <a:p>
                <a:pPr lvl="1"/>
                <a:r>
                  <a:rPr dirty="0"/>
                  <a:t>But not commutable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 </a:t>
                </a:r>
              </a:p>
              <a:p>
                <a:pPr lvl="0"/>
                <a:r>
                  <a:rPr dirty="0"/>
                  <a:t>Independence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dirty="0"/>
              <a:t>As cheap computational power has become ubiquitous, simulation has become a widely used technique</a:t>
            </a:r>
          </a:p>
          <a:p>
            <a:pPr lvl="0"/>
            <a:r>
              <a:rPr dirty="0"/>
              <a:t>Simulations compute a large number of cases,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from complex probability distributions of the process model</a:t>
            </a:r>
          </a:p>
          <a:p>
            <a:pPr lvl="0"/>
            <a:r>
              <a:rPr dirty="0"/>
              <a:t>In many cases, realizations are computed using 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is a </a:t>
            </a:r>
            <a:r>
              <a:rPr lang="en-US" dirty="0"/>
              <a:t>representation </a:t>
            </a:r>
            <a:r>
              <a:rPr dirty="0"/>
              <a:t>showing which variables are independent and which are conditionally dependent on others with the shapes used representing the type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to </a:t>
            </a:r>
            <a:r>
              <a:rPr b="1" dirty="0"/>
              <a:t>child nodes</a:t>
            </a:r>
            <a:r>
              <a:rPr dirty="0"/>
              <a:t> which are dependent on </a:t>
            </a:r>
            <a:r>
              <a:rPr b="1" dirty="0"/>
              <a:t>parent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b="1" dirty="0"/>
              <a:t>Probability distributions</a:t>
            </a:r>
            <a:r>
              <a:rPr dirty="0"/>
              <a:t> of the variables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parameters which must be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deterministic and are shown as </a:t>
            </a:r>
            <a:r>
              <a:rPr b="1" dirty="0"/>
              <a:t>rectangles</a:t>
            </a:r>
          </a:p>
          <a:p>
            <a:pPr lvl="1"/>
            <a:r>
              <a:rPr dirty="0"/>
              <a:t>Decisions are determined by variables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b="1" dirty="0"/>
              <a:t>utility function</a:t>
            </a:r>
            <a:r>
              <a:rPr dirty="0"/>
              <a:t> given the dependencies in the graph</a:t>
            </a:r>
          </a:p>
          <a:p>
            <a:pPr lvl="1"/>
            <a:r>
              <a:rPr dirty="0"/>
              <a:t>Utility calculations are deterministic given the input values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6754" y="1460384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9100" y="4525333"/>
            <a:ext cx="55269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 graph of the distributions for profit simulation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conditional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deterministically change the model parameters</a:t>
            </a:r>
          </a:p>
          <a:p>
            <a:pPr lvl="0"/>
            <a:r>
              <a:rPr b="1" dirty="0"/>
              <a:t>Utility node</a:t>
            </a:r>
            <a:r>
              <a:rPr dirty="0"/>
              <a:t> uses a fixed deterministic formula to compute the value for each realization of the simulation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overall simulation each time you add a new functional component - </a:t>
            </a:r>
            <a:r>
              <a:rPr b="1" dirty="0"/>
              <a:t>avoid big bang integration!</a:t>
            </a:r>
            <a:endParaRPr dirty="0"/>
          </a:p>
          <a:p>
            <a:pPr lvl="0"/>
            <a:r>
              <a:rPr dirty="0"/>
              <a:t>Simulations are inherently stochastic, set a seed before you begin tests so they are repeatable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Use inferences on the sample to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Marginal distribution</a:t>
                </a:r>
              </a:p>
              <a:p>
                <a:pPr lvl="0"/>
                <a:r>
                  <a:rPr dirty="0"/>
                  <a:t>For continuous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standard error decreases 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Inferences on the sample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distributions is the building block of simulation</a:t>
            </a:r>
          </a:p>
          <a:p>
            <a:pPr lvl="0"/>
            <a:r>
              <a:rPr dirty="0"/>
              <a:t>We will take up the topic of resampling later</a:t>
            </a:r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88582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32 teams which qualify in one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national teams in past, present and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process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2816</Words>
  <Application>Microsoft Office PowerPoint</Application>
  <PresentationFormat>On-screen Show (16:9)</PresentationFormat>
  <Paragraphs>308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Introduction</vt:lpstr>
      <vt:lpstr>Introduction</vt:lpstr>
      <vt:lpstr>Sampling Example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CLT</vt:lpstr>
      <vt:lpstr>Example of CLT</vt:lpstr>
      <vt:lpstr>Example CLT</vt:lpstr>
      <vt:lpstr>Standard Error and Convergence for a Normal Distribution</vt:lpstr>
      <vt:lpstr>Standard Error and Convergence for a Normal Distribution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42</cp:revision>
  <dcterms:created xsi:type="dcterms:W3CDTF">2024-08-13T02:55:50Z</dcterms:created>
  <dcterms:modified xsi:type="dcterms:W3CDTF">2024-08-14T00:31:12Z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