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99" r:id="rId2"/>
    <p:sldId id="257" r:id="rId3"/>
    <p:sldId id="258" r:id="rId4"/>
    <p:sldId id="259" r:id="rId5"/>
    <p:sldId id="260" r:id="rId6"/>
    <p:sldId id="261" r:id="rId7"/>
    <p:sldId id="28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4" r:id="rId19"/>
    <p:sldId id="272" r:id="rId20"/>
    <p:sldId id="285" r:id="rId21"/>
    <p:sldId id="273" r:id="rId22"/>
    <p:sldId id="274" r:id="rId23"/>
    <p:sldId id="275" r:id="rId24"/>
    <p:sldId id="276" r:id="rId25"/>
    <p:sldId id="277" r:id="rId26"/>
    <p:sldId id="278" r:id="rId27"/>
    <p:sldId id="286" r:id="rId28"/>
    <p:sldId id="279" r:id="rId29"/>
    <p:sldId id="281" r:id="rId30"/>
    <p:sldId id="282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715" y="4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A0935-8C25-438A-84D4-96B1DB83347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B5FD2-BF1D-4323-8242-C1E03AB0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86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5FD2-BF1D-4323-8242-C1E03AB0C2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95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De_Morgan%27s_law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When One Thing Depends on Another; Conditional Probability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Mutual Exclusivity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Intersection between </a:t>
                </a:r>
                <a:r>
                  <a:rPr lang="en-US" b="1" dirty="0"/>
                  <a:t>mutually exclusive </a:t>
                </a:r>
                <a:r>
                  <a:rPr lang="en-US" dirty="0"/>
                  <a:t>events is an empty set: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If events in A are </a:t>
                </a:r>
                <a:r>
                  <a:rPr lang="en-US" b="1" dirty="0"/>
                  <a:t>mutually exclusive</a:t>
                </a:r>
                <a:r>
                  <a:rPr lang="en-US" dirty="0"/>
                  <a:t> of events in B: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And,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Conditional Distributions and 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8886"/>
                <a:ext cx="8229600" cy="3684607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Bayes’ theorem</a:t>
                </a:r>
                <a:r>
                  <a:rPr lang="en-US" dirty="0"/>
                  <a:t>, also known as </a:t>
                </a:r>
                <a:r>
                  <a:rPr lang="en-US" b="1" dirty="0"/>
                  <a:t>Bayes’ rule</a:t>
                </a:r>
                <a:r>
                  <a:rPr lang="en-US" dirty="0"/>
                  <a:t>, is a powerful tool to think about and analyze conditional probabilities</a:t>
                </a:r>
              </a:p>
              <a:p>
                <a:pPr lvl="0"/>
                <a:r>
                  <a:rPr lang="en-US" dirty="0"/>
                  <a:t>We can derive Bayes Theorem starting with the following relationships: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Leading to: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b="1" dirty="0"/>
                  <a:t>Which is Bayes’ theorem!</a:t>
                </a:r>
                <a:endParaRPr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8886"/>
                <a:ext cx="8229600" cy="3684607"/>
              </a:xfrm>
              <a:blipFill>
                <a:blip r:embed="rId2"/>
                <a:stretch>
                  <a:fillRect l="-741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Interpreting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How can we interpret Bayes’ theorem in a useful way?</a:t>
                </a:r>
              </a:p>
              <a:p>
                <a:pPr lvl="0"/>
                <a:r>
                  <a:rPr dirty="0"/>
                  <a:t>Consider an example using Bayes Theorem for an </a:t>
                </a:r>
                <a:r>
                  <a:rPr b="1" dirty="0"/>
                  <a:t>hypothesis test</a:t>
                </a:r>
                <a:r>
                  <a:rPr dirty="0"/>
                  <a:t> given some data or </a:t>
                </a:r>
                <a:r>
                  <a:rPr b="1" dirty="0"/>
                  <a:t>evidence</a:t>
                </a:r>
              </a:p>
              <a:p>
                <a:pPr lvl="0"/>
                <a:r>
                  <a:rPr dirty="0"/>
                  <a:t>We must make an assertion of our </a:t>
                </a:r>
                <a:r>
                  <a:rPr b="1" dirty="0"/>
                  <a:t>prior probability</a:t>
                </a:r>
                <a:r>
                  <a:rPr lang="en-US" b="1" dirty="0"/>
                  <a:t> </a:t>
                </a:r>
                <a:r>
                  <a:rPr dirty="0"/>
                  <a:t>that the hypothesis is true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𝑝𝑟𝑖𝑜𝑟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𝑒𝑠𝑖𝑠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We also must choose a </a:t>
                </a:r>
                <a:r>
                  <a:rPr b="1" dirty="0"/>
                  <a:t>likelihood function </a:t>
                </a:r>
                <a:r>
                  <a:rPr lang="en-US" dirty="0"/>
                  <a:t>for</a:t>
                </a:r>
                <a:r>
                  <a:rPr dirty="0"/>
                  <a:t> the evidence given the hypothesis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𝐿𝑖𝑘𝑒𝑙𝑖</m:t>
                      </m:r>
                      <m:r>
                        <a:rPr>
                          <a:latin typeface="Cambria Math" panose="02040503050406030204" pitchFamily="18" charset="0"/>
                        </a:rPr>
                        <m:t>h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𝑜𝑜𝑑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𝑒𝑣𝑖𝑑𝑒𝑛𝑐𝑒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𝑒𝑠𝑖𝑠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Interpreting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Now, we can think of Bayes’ theorem in the following terms: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d>
                        <m:dPr>
                          <m:endChr m:val="|"/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𝑦𝑝𝑡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𝑒𝑣𝑖𝑑𝑒𝑛𝑐𝑒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𝐿𝑖𝑘𝑙𝑖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endChr m:val="|"/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𝑒𝑣𝑖𝑑𝑒𝑛𝑐𝑒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𝑃𝑟𝑖𝑜𝑟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𝑒𝑣𝑖𝑑𝑒𝑛𝑐𝑒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700" dirty="0"/>
              </a:p>
              <a:p>
                <a:pPr lvl="0"/>
                <a:r>
                  <a:rPr lang="en-US" dirty="0"/>
                  <a:t>We discuss selection of prior probability distributions and likelihood functions in subsequent lessons</a:t>
                </a:r>
              </a:p>
              <a:p>
                <a:pPr lvl="0"/>
                <a:r>
                  <a:rPr lang="en-US" dirty="0"/>
                  <a:t>The denominator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𝑒𝑣𝑖𝑑𝑒𝑛𝑐𝑒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or </a:t>
                </a:r>
                <a:r>
                  <a:rPr lang="en-US" b="1" dirty="0"/>
                  <a:t>partition function</a:t>
                </a:r>
                <a:r>
                  <a:rPr lang="en-US" dirty="0"/>
                  <a:t> is problematic</a:t>
                </a:r>
              </a:p>
              <a:p>
                <a:pPr lvl="1"/>
                <a:r>
                  <a:rPr lang="en-US" dirty="0"/>
                  <a:t>Required to normalize the posterior distribution to range: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𝑒𝑣𝑖𝑑𝑒𝑛𝑐𝑒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Denominator must account for all possible outcomes, or alternative hypotheses,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𝑝𝑜𝑠𝑠𝑖𝑏𝑙𝑒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𝑎𝑙𝑡𝑒𝑟𝑛𝑎𝑡𝑖𝑣𝑒𝑠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𝐿𝑖𝑘𝑒𝑙𝑖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𝑒𝑣𝑖𝑑𝑒𝑛𝑐𝑒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marL="0" lvl="0" indent="0">
                  <a:buNone/>
                </a:pPr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d>
                        <m:dPr>
                          <m:endChr m:val="|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𝑦𝑝𝑡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𝑒𝑣𝑖𝑑𝑒𝑛𝑐𝑒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𝐿𝑖𝑘𝑙𝑖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endChr m:val="|"/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𝑒𝑣𝑖𝑑𝑒𝑛𝑐𝑒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𝑃𝑟𝑖𝑜𝑟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𝑝𝑜𝑠𝑠𝑖𝑏𝑙𝑒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𝑎𝑙𝑡𝑒𝑟𝑛𝑎𝑡𝑖𝑣𝑒𝑠</m:t>
                              </m:r>
                            </m:sub>
                            <m:sup/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𝐿𝑖𝑘𝑒𝑙𝑖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𝑜𝑜𝑑</m:t>
                              </m:r>
                              <m:d>
                                <m:d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𝑒𝑣𝑖𝑑𝑒𝑛𝑐𝑒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𝑝𝑟𝑖𝑜𝑟</m:t>
                              </m:r>
                              <m:d>
                                <m:d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1500" dirty="0"/>
              </a:p>
              <a:p>
                <a:pPr marL="0" lvl="0" indent="0">
                  <a:buNone/>
                </a:pPr>
                <a:r>
                  <a:rPr lang="en-US" dirty="0"/>
                  <a:t>This is a formidable problem!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0032" y="1018525"/>
                <a:ext cx="8229600" cy="4041155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Hemophilia is a serious genetic condition expressed on any X chromosome</a:t>
                </a:r>
              </a:p>
              <a:p>
                <a:pPr lvl="0"/>
                <a:r>
                  <a:rPr lang="en-US" dirty="0"/>
                  <a:t>Women have two X chromosomes and are unlikely to exhibit hemophilia</a:t>
                </a:r>
              </a:p>
              <a:p>
                <a:pPr lvl="1"/>
                <a:r>
                  <a:rPr lang="en-US" sz="2300" dirty="0"/>
                  <a:t>One X chromosome inherited from each parent, </a:t>
                </a:r>
                <a:r>
                  <a:rPr lang="en-US" sz="2300" b="1" dirty="0"/>
                  <a:t>independent events </a:t>
                </a:r>
              </a:p>
              <a:p>
                <a:pPr lvl="1"/>
                <a:r>
                  <a:rPr lang="en-US" sz="2300" dirty="0"/>
                  <a:t>Must inherit hemophilia from both parents – very low probability</a:t>
                </a:r>
              </a:p>
              <a:p>
                <a:pPr lvl="0"/>
                <a:r>
                  <a:rPr lang="en-US" dirty="0"/>
                  <a:t>Men have one X chromosome and one Y chromosome</a:t>
                </a:r>
              </a:p>
              <a:p>
                <a:pPr lvl="1"/>
                <a:r>
                  <a:rPr lang="en-US" sz="2300" dirty="0"/>
                  <a:t>Inherit Y chromosome from the father</a:t>
                </a:r>
              </a:p>
              <a:p>
                <a:pPr lvl="1"/>
                <a:r>
                  <a:rPr lang="en-US" sz="2300" dirty="0"/>
                  <a:t>Inherit X chromosome, and possibly hemophilia, from the mother</a:t>
                </a:r>
              </a:p>
              <a:p>
                <a:pPr lvl="0"/>
                <a:r>
                  <a:rPr lang="en-US" dirty="0"/>
                  <a:t>Say a woman has a brother who exhibits hemophilia</a:t>
                </a:r>
              </a:p>
              <a:p>
                <a:pPr lvl="1"/>
                <a:r>
                  <a:rPr lang="en-US" sz="2300" dirty="0"/>
                  <a:t>X chromosome expression for woman’s mother is </a:t>
                </a:r>
                <a14:m>
                  <m:oMath xmlns:m="http://schemas.openxmlformats.org/officeDocument/2006/math">
                    <m:r>
                      <a:rPr lang="en-US" sz="230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300" dirty="0"/>
                  <a:t> brother has hemophilia with </a:t>
                </a:r>
                <a14:m>
                  <m:oMath xmlns:m="http://schemas.openxmlformats.org/officeDocument/2006/math">
                    <m:r>
                      <a:rPr lang="en-US" sz="23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300" dirty="0"/>
              </a:p>
              <a:p>
                <a:pPr lvl="1"/>
                <a:r>
                  <a:rPr lang="en-US" sz="2300" dirty="0"/>
                  <a:t>Woman’s father does not exhibit hemophilia, </a:t>
                </a:r>
                <a14:m>
                  <m:oMath xmlns:m="http://schemas.openxmlformats.org/officeDocument/2006/math">
                    <m:r>
                      <a:rPr lang="en-US" sz="230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300" dirty="0"/>
                  <a:t> father has hemophilia with </a:t>
                </a:r>
                <a14:m>
                  <m:oMath xmlns:m="http://schemas.openxmlformats.org/officeDocument/2006/math">
                    <m:r>
                      <a:rPr lang="en-US" sz="23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300" dirty="0"/>
              </a:p>
              <a:p>
                <a:r>
                  <a:rPr lang="en-US" sz="2600" dirty="0"/>
                  <a:t>Our </a:t>
                </a:r>
                <a:r>
                  <a:rPr lang="en-US" sz="2600" b="1" dirty="0"/>
                  <a:t>prior belief </a:t>
                </a:r>
                <a:r>
                  <a:rPr lang="en-US" sz="2600" dirty="0"/>
                  <a:t>that woman carries the genetic marker for hemophilia given parents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30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ar-AE" sz="23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30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ar-AE" sz="23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𝑓𝑎𝑡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𝑒𝑟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30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ar-AE" sz="23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𝑚𝑜𝑡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𝑒𝑟</m:t>
                          </m:r>
                        </m:e>
                      </m:d>
                    </m:oMath>
                  </m:oMathPara>
                </a14:m>
                <a:endParaRPr lang="en-US" sz="2300" b="0" i="0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ar-AE" sz="23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23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 sz="23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23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0032" y="1018525"/>
                <a:ext cx="8229600" cy="4041155"/>
              </a:xfrm>
              <a:blipFill>
                <a:blip r:embed="rId2"/>
                <a:stretch>
                  <a:fillRect l="-519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evidence the woman has two sons (not identical twins) with no expression of hemophilia</a:t>
                </a:r>
              </a:p>
              <a:p>
                <a:pPr lvl="0"/>
                <a:r>
                  <a:rPr lang="en-US" dirty="0"/>
                  <a:t>What is the likelihood for the two sons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not having hemophilia?</a:t>
                </a:r>
              </a:p>
              <a:p>
                <a:pPr lvl="0"/>
                <a:r>
                  <a:rPr lang="en-US" dirty="0"/>
                  <a:t>Two possible hypotheses with </a:t>
                </a:r>
                <a:r>
                  <a:rPr lang="en-US" b="1" dirty="0"/>
                  <a:t>likelihood</a:t>
                </a:r>
              </a:p>
              <a:p>
                <a:pPr lvl="1"/>
                <a:r>
                  <a:rPr lang="en-US" b="1" dirty="0"/>
                  <a:t>Case 1: </a:t>
                </a:r>
                <a:r>
                  <a:rPr lang="en-US" dirty="0"/>
                  <a:t>woman caries one X chromosome with hemophilia expression,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×(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b="1" dirty="0"/>
                  <a:t>Case 2:</a:t>
                </a:r>
                <a:r>
                  <a:rPr lang="en-US" dirty="0"/>
                  <a:t> woman does not carry an X chromosome with hemophilia expression,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) ×(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100" dirty="0"/>
              </a:p>
              <a:p>
                <a:pPr marL="0" lvl="0" indent="0">
                  <a:buNone/>
                </a:pPr>
                <a:r>
                  <a:rPr lang="en-US" dirty="0"/>
                  <a:t>Note: we are neglecting the very low probability of a mutations in one of the sons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741" t="-1794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Use Bayes theorem to compute probability woman carries an X chromosome with hemophilia expression,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now define all the quantities we need:   </a:t>
                </a:r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Prior probability of hypothesis, no marker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b="0" dirty="0"/>
              </a:p>
              <a:p>
                <a:r>
                  <a:rPr lang="en-US" sz="2000" dirty="0"/>
                  <a:t>Likelihood of hypothesis, no marker 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b="0" dirty="0"/>
              </a:p>
              <a:p>
                <a:r>
                  <a:rPr lang="en-US" sz="2000" dirty="0"/>
                  <a:t>Prior probability of hypothesis, marker,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000" b="0" dirty="0"/>
              </a:p>
              <a:p>
                <a:r>
                  <a:rPr lang="en-US" sz="2000" dirty="0"/>
                  <a:t>Likelihood of hypothesis, marker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79849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Use Bayes theorem to compute probability woman carries an X chromosome with hemophilia expression,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sz="12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Given the </a:t>
                </a:r>
                <a:r>
                  <a:rPr lang="en-US" b="1" dirty="0"/>
                  <a:t>evidence</a:t>
                </a:r>
                <a:r>
                  <a:rPr lang="en-US" dirty="0"/>
                  <a:t> of two sons without hemophilia we </a:t>
                </a:r>
                <a:r>
                  <a:rPr lang="en-US" b="1" dirty="0"/>
                  <a:t>update our </a:t>
                </a:r>
                <a:r>
                  <a:rPr lang="en-US" b="1"/>
                  <a:t>belief </a:t>
                </a:r>
                <a:r>
                  <a:rPr lang="en-US"/>
                  <a:t>for </a:t>
                </a:r>
                <a:r>
                  <a:rPr lang="en-US" dirty="0"/>
                  <a:t>the woman carrying the disease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𝑏𝑒𝑙𝑖𝑒𝑓</m:t>
                          </m:r>
                        </m:lim>
                      </m:limLow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⟹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𝑒𝑣𝑖𝑑𝑒𝑛𝑐𝑒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ar-AE" dirty="0"/>
                            <m:t> 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𝑏𝑒𝑙𝑖𝑒𝑓</m:t>
                          </m:r>
                        </m:lim>
                      </m:limLow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79849"/>
              </a:xfrm>
              <a:blipFill>
                <a:blip r:embed="rId2"/>
                <a:stretch>
                  <a:fillRect l="-1111"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752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Marginal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44436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In many cases we are interested in the </a:t>
                </a:r>
                <a:r>
                  <a:rPr sz="2000" b="1" dirty="0"/>
                  <a:t>marginal distribution</a:t>
                </a:r>
              </a:p>
              <a:p>
                <a:pPr lvl="0"/>
                <a:r>
                  <a:rPr sz="2000" dirty="0"/>
                  <a:t>Example, it is often the case that only one or a few parameters of a joint distribution will be of interest</a:t>
                </a:r>
              </a:p>
              <a:p>
                <a:pPr lvl="1"/>
                <a:r>
                  <a:rPr sz="2000" dirty="0"/>
                  <a:t>In other words, we are interested in the marginal distribution of these parameters</a:t>
                </a:r>
              </a:p>
              <a:p>
                <a:pPr lvl="1"/>
                <a:r>
                  <a:rPr sz="2000" dirty="0"/>
                  <a:t>The denominator of Bayes theorem,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</m:d>
                  </m:oMath>
                </a14:m>
                <a:r>
                  <a:rPr sz="2000" dirty="0"/>
                  <a:t>, can be computed as a marginal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44436"/>
              </a:xfrm>
              <a:blipFill>
                <a:blip r:embed="rId2"/>
                <a:stretch>
                  <a:fillRect l="-741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27084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68101"/>
                <a:ext cx="8229600" cy="406942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Many real-world random variables depend on other random variables</a:t>
                </a:r>
              </a:p>
              <a:p>
                <a:pPr lvl="0"/>
                <a:r>
                  <a:rPr dirty="0"/>
                  <a:t>Statistical models of complex processes invariably require the use of </a:t>
                </a:r>
                <a:r>
                  <a:rPr b="1" dirty="0"/>
                  <a:t>conditional probability distributions</a:t>
                </a:r>
              </a:p>
              <a:p>
                <a:pPr lvl="0"/>
                <a:r>
                  <a:rPr b="1" dirty="0"/>
                  <a:t>Conditional probability</a:t>
                </a:r>
                <a:r>
                  <a:rPr dirty="0"/>
                  <a:t> is the probability that event A occurs given that event B has occurred</a:t>
                </a:r>
              </a:p>
              <a:p>
                <a:pPr lvl="0"/>
                <a:r>
                  <a:rPr dirty="0"/>
                  <a:t>Write the conditional probability of A given B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b="1" dirty="0"/>
                  <a:t>Example:</a:t>
                </a:r>
                <a:r>
                  <a:rPr dirty="0"/>
                  <a:t> Model of the probability of contracting the infectious disease, depends on other variables</a:t>
                </a:r>
              </a:p>
              <a:p>
                <a:pPr lvl="1"/>
                <a:r>
                  <a:rPr dirty="0"/>
                  <a:t>In more technical terms, the probability of contracting the disease is </a:t>
                </a:r>
                <a:r>
                  <a:rPr b="1" dirty="0"/>
                  <a:t>conditional</a:t>
                </a:r>
                <a:r>
                  <a:rPr dirty="0"/>
                  <a:t> on other random variables.</a:t>
                </a:r>
              </a:p>
              <a:p>
                <a:pPr lvl="1"/>
                <a:r>
                  <a:rPr dirty="0"/>
                  <a:t>Age, contact with people carrying the disease, immunity, etc.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68101"/>
                <a:ext cx="8229600" cy="4069420"/>
              </a:xfrm>
              <a:blipFill>
                <a:blip r:embed="rId2"/>
                <a:stretch>
                  <a:fillRect l="-963" t="-1796" r="-1704" b="-1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Marginal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44436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In many cases we are interested in the </a:t>
                </a:r>
                <a:r>
                  <a:rPr sz="2000" b="1" dirty="0"/>
                  <a:t>marginal distribution</a:t>
                </a:r>
              </a:p>
              <a:p>
                <a:pPr lvl="0"/>
                <a:r>
                  <a:rPr sz="2000" dirty="0"/>
                  <a:t>Consider a multivariate probability density function with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sz="2000" dirty="0"/>
                  <a:t> variables,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sz="2000" dirty="0"/>
              </a:p>
              <a:p>
                <a:pPr lvl="1"/>
                <a:r>
                  <a:rPr sz="2000" b="1" dirty="0"/>
                  <a:t>Marginal distribution</a:t>
                </a:r>
                <a:r>
                  <a:rPr sz="2000" dirty="0"/>
                  <a:t> is the distribution of one variable with the others integrated out.</a:t>
                </a:r>
              </a:p>
              <a:p>
                <a:pPr lvl="1"/>
                <a:r>
                  <a:rPr sz="2000" dirty="0"/>
                  <a:t>Integrate over all other variables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sz="2000" dirty="0"/>
                  <a:t> the result is the marginal distribution,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sz="2000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200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 sz="20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sz="2000" dirty="0"/>
              </a:p>
              <a:p>
                <a:pPr lvl="0"/>
                <a:r>
                  <a:rPr sz="2000" dirty="0"/>
                  <a:t>For discrete distribution the above is a summation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r>
                          <a:rPr sz="2000">
                            <a:latin typeface="Cambria Math" panose="02040503050406030204" pitchFamily="18" charset="0"/>
                          </a:rPr>
                          <m:t>​</m:t>
                        </m:r>
                      </m:sup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44436"/>
              </a:xfrm>
              <a:blipFill>
                <a:blip r:embed="rId2"/>
                <a:stretch>
                  <a:fillRect l="-741" t="-792" r="-1259" b="-18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762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837007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Marginal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3806141" cy="3777325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1600" b="1" dirty="0"/>
                  <a:t>Marginal distributions</a:t>
                </a:r>
                <a:r>
                  <a:rPr sz="1600" dirty="0"/>
                  <a:t> of multivariate Normal with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𝜇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sz="1600" dirty="0"/>
                  <a:t> and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𝜎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sz="1600" dirty="0"/>
              </a:p>
              <a:p>
                <a:pPr marL="0" lvl="0" indent="0">
                  <a:buNone/>
                </a:pPr>
                <a:r>
                  <a:rPr sz="1600" dirty="0"/>
                  <a:t>Marginal distributions </a:t>
                </a:r>
                <a:r>
                  <a:rPr sz="1600" b="1" dirty="0"/>
                  <a:t>displayed on margins</a:t>
                </a:r>
                <a:r>
                  <a:rPr sz="1600" dirty="0"/>
                  <a:t> of scatter plot</a:t>
                </a:r>
              </a:p>
              <a:p>
                <a:pPr lvl="0" indent="0">
                  <a:buNone/>
                </a:pPr>
                <a:r>
                  <a:rPr sz="1600" dirty="0">
                    <a:latin typeface="Courier"/>
                  </a:rPr>
                  <a:t>## For x mean = -0.01325  variance = 0.9566
## For y mean = -0.02551 variance = 1.0102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3806141" cy="3777325"/>
              </a:xfrm>
              <a:blipFill>
                <a:blip r:embed="rId2"/>
                <a:stretch>
                  <a:fillRect l="-801" t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03b_WhenOneThingDependsOnAother_files/figure-pptx/unnamed-chunk-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74603" y="149184"/>
            <a:ext cx="4948499" cy="494849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736693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Marginal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736693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1600" b="1" dirty="0"/>
                  <a:t>Marginal distributions</a:t>
                </a:r>
                <a:r>
                  <a:rPr sz="1600" dirty="0"/>
                  <a:t> of multivariate Normal with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𝜇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sz="1600" dirty="0"/>
                  <a:t> and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𝜎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sz="1600" dirty="0"/>
              </a:p>
              <a:p>
                <a:pPr marL="0" lvl="0" indent="0">
                  <a:buNone/>
                </a:pPr>
                <a:r>
                  <a:rPr sz="1600" dirty="0"/>
                  <a:t>Marginal distributions </a:t>
                </a:r>
                <a:r>
                  <a:rPr sz="1600" b="1" dirty="0"/>
                  <a:t>displayed on margins</a:t>
                </a:r>
                <a:r>
                  <a:rPr sz="1600" dirty="0"/>
                  <a:t> of scatter plot</a:t>
                </a:r>
              </a:p>
              <a:p>
                <a:pPr lvl="0" indent="0">
                  <a:buNone/>
                </a:pPr>
                <a:r>
                  <a:rPr sz="1600" dirty="0">
                    <a:latin typeface="Courier"/>
                  </a:rPr>
                  <a:t>## For x mean = -0.002385 variance = 1.0666
## For y mean = -0.001179  variance = 1.0008308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736693" cy="3518297"/>
              </a:xfrm>
              <a:blipFill>
                <a:blip r:embed="rId2"/>
                <a:stretch>
                  <a:fillRect l="-816" t="-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03b_WhenOneThingDependsOnAother_files/figure-pptx/unnamed-chunk-3-3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64635" y="141870"/>
            <a:ext cx="4859759" cy="485975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860156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Marginal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16689" y="1076326"/>
                <a:ext cx="3742481" cy="3518297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1600" b="1" dirty="0"/>
                  <a:t>Marginal distributions</a:t>
                </a:r>
                <a:r>
                  <a:rPr sz="1600" dirty="0"/>
                  <a:t> of multivariate Normal with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𝜇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sz="1600" dirty="0"/>
                  <a:t> and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𝜎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sz="1600" dirty="0"/>
              </a:p>
              <a:p>
                <a:pPr marL="0" lvl="0" indent="0">
                  <a:buNone/>
                </a:pPr>
                <a:r>
                  <a:rPr sz="1600" dirty="0"/>
                  <a:t>Marginal distributions </a:t>
                </a:r>
                <a:r>
                  <a:rPr sz="1600" b="1" dirty="0"/>
                  <a:t>displayed on margins</a:t>
                </a:r>
                <a:r>
                  <a:rPr sz="1600" dirty="0"/>
                  <a:t> of scatter plot</a:t>
                </a:r>
              </a:p>
              <a:p>
                <a:pPr lvl="0" indent="0">
                  <a:buNone/>
                </a:pPr>
                <a:r>
                  <a:rPr sz="1600" dirty="0">
                    <a:latin typeface="Courier"/>
                  </a:rPr>
                  <a:t>## For x mean = -0.01932  variance = 1.0163
## For y mean = -0.02933 variance = 0.9952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16689" y="1076326"/>
                <a:ext cx="3742481" cy="3518297"/>
              </a:xfrm>
              <a:blipFill>
                <a:blip r:embed="rId2"/>
                <a:stretch>
                  <a:fillRect l="-814" t="-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03b_WhenOneThingDependsOnAother_files/figure-pptx/unnamed-chunk-4-5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93893" y="131180"/>
            <a:ext cx="4884516" cy="488451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Conditional Probability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595626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simple and widely used example of using conditional probabilities to work out the chance of having a rare disease.</a:t>
                </a:r>
              </a:p>
              <a:p>
                <a:pPr lvl="0"/>
                <a:r>
                  <a:rPr lang="en-US" dirty="0"/>
                  <a:t>Sickle Cell Anemia is a serious, but fairly rare, disease</a:t>
                </a:r>
              </a:p>
              <a:p>
                <a:pPr lvl="0"/>
                <a:r>
                  <a:rPr lang="en-US" dirty="0"/>
                  <a:t>The probability that a given patient, drawn at random from the population </a:t>
                </a:r>
                <a:r>
                  <a:rPr lang="en-US"/>
                  <a:t>of people </a:t>
                </a:r>
                <a:r>
                  <a:rPr lang="en-US" dirty="0"/>
                  <a:t>in the United States, has the disease is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3200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0003125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We can describe the possible events in diagnosing this condition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 patient has the disease.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 patient does not have the disease,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⊕⇒</m:t>
                    </m:r>
                  </m:oMath>
                </a14:m>
                <a:r>
                  <a:rPr lang="en-US" dirty="0"/>
                  <a:t> patient tests positive.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−⇒</m:t>
                    </m:r>
                  </m:oMath>
                </a14:m>
                <a:r>
                  <a:rPr lang="en-US" dirty="0"/>
                  <a:t> a patient tests negative.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595626"/>
              </a:xfrm>
              <a:blipFill>
                <a:blip r:embed="rId2"/>
                <a:stretch>
                  <a:fillRect l="-741" t="-254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Conditional Probability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What if a medical company claims that it has developed a test that is 99% accurate?</a:t>
                </a:r>
              </a:p>
              <a:p>
                <a:pPr lvl="0"/>
                <a:r>
                  <a:rPr dirty="0"/>
                  <a:t>We can write: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|⊕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99</m:t>
                    </m:r>
                  </m:oMath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|−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99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On the surface, it seems that a 99% reliable test is rather good</a:t>
                </a:r>
              </a:p>
              <a:p>
                <a:pPr lvl="1"/>
                <a:r>
                  <a:rPr dirty="0"/>
                  <a:t>On average, 99 people out of 100 who have the disease will be identified and treated</a:t>
                </a:r>
              </a:p>
              <a:p>
                <a:pPr lvl="1"/>
                <a:r>
                  <a:rPr dirty="0"/>
                  <a:t>But, dig into the conditional probabilities and make sure!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r="-741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Conditional Probability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Goal: Evaluate the medical test as a </a:t>
                </a:r>
                <a:r>
                  <a:rPr b="1" dirty="0"/>
                  <a:t>decision rule</a:t>
                </a:r>
                <a:r>
                  <a:rPr dirty="0"/>
                  <a:t> for treatment</a:t>
                </a:r>
              </a:p>
              <a:p>
                <a:pPr lvl="0"/>
                <a:r>
                  <a:rPr dirty="0"/>
                  <a:t>Summarize the conditional probabilities for these outcomes: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⊕|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: Conditional probability the test correctly identifies patient with disease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: Conditional probability of a negative test for a patient with the disease; </a:t>
                </a:r>
                <a:r>
                  <a:rPr b="1" dirty="0"/>
                  <a:t>Type II Error</a:t>
                </a:r>
                <a:r>
                  <a:rPr dirty="0"/>
                  <a:t> or </a:t>
                </a:r>
                <a:r>
                  <a:rPr b="1" dirty="0"/>
                  <a:t>False Negative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⊕|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dirty="0"/>
                  <a:t>: Conditional probability that a patient with no disease tests positive; </a:t>
                </a:r>
                <a:r>
                  <a:rPr b="1" dirty="0"/>
                  <a:t>Type I Error</a:t>
                </a:r>
                <a:r>
                  <a:rPr dirty="0"/>
                  <a:t> or </a:t>
                </a:r>
                <a:r>
                  <a:rPr b="1" dirty="0"/>
                  <a:t>False Positive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dirty="0"/>
                  <a:t>: Conditional probability of a negative test for a patient with no disease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r="-1481" b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Conditional Probability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02" y="1759352"/>
            <a:ext cx="4411884" cy="238438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The </a:t>
            </a:r>
            <a:r>
              <a:rPr b="1" dirty="0"/>
              <a:t>directed acyclic graphical model (DAG)</a:t>
            </a:r>
            <a:r>
              <a:rPr dirty="0"/>
              <a:t> defines a conditional dependency structure</a:t>
            </a:r>
            <a:endParaRPr lang="en-US" dirty="0"/>
          </a:p>
          <a:p>
            <a:r>
              <a:rPr lang="en-US" dirty="0"/>
              <a:t>Multiply probabilities from root to leaves to get probabilities of outcomes</a:t>
            </a:r>
          </a:p>
          <a:p>
            <a:r>
              <a:rPr lang="en-US" dirty="0"/>
              <a:t>Sum probabilities of outcomes to ensure they add to 1.0</a:t>
            </a:r>
          </a:p>
          <a:p>
            <a:endParaRPr dirty="0"/>
          </a:p>
        </p:txBody>
      </p:sp>
      <p:pic>
        <p:nvPicPr>
          <p:cNvPr id="4" name="Picture 1" descr="../images/CondTree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2488" y="829075"/>
            <a:ext cx="4092615" cy="36720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224041" y="4515091"/>
            <a:ext cx="3850511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Graph showing dependency of conditional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24602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93260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b="0" dirty="0"/>
              <a:t>Conditional Probability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8351133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Four possible outcomes shown using a </a:t>
            </a:r>
            <a:r>
              <a:rPr sz="2400" b="1" dirty="0"/>
              <a:t>confusion matrix</a:t>
            </a:r>
            <a:r>
              <a:rPr sz="2400" dirty="0"/>
              <a:t> or </a:t>
            </a:r>
            <a:r>
              <a:rPr sz="2400" b="1" dirty="0"/>
              <a:t>truth table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sz="2400" dirty="0"/>
              <a:t>Table shows conditional probabilities of each outcome</a:t>
            </a:r>
            <a:endParaRPr lang="en-US" sz="2400" dirty="0"/>
          </a:p>
          <a:p>
            <a:r>
              <a:rPr lang="en-US" sz="2400" b="1" dirty="0"/>
              <a:t>Tip:</a:t>
            </a:r>
            <a:r>
              <a:rPr lang="en-US" sz="2400" dirty="0"/>
              <a:t> Make sure the numbers in your confusion matrix sum to 1.0</a:t>
            </a:r>
          </a:p>
          <a:p>
            <a:pPr lvl="0"/>
            <a:endParaRPr sz="2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421862"/>
              </p:ext>
            </p:extLst>
          </p:nvPr>
        </p:nvGraphicFramePr>
        <p:xfrm>
          <a:off x="883373" y="2062865"/>
          <a:ext cx="7029852" cy="137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986">
                <a:tc>
                  <a:txBody>
                    <a:bodyPr/>
                    <a:lstStyle/>
                    <a:p>
                      <a:endParaRPr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Positive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Negative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86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1" dirty="0"/>
                        <a:t>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True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False Negative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86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1" dirty="0"/>
                        <a:t>No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False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/>
                        <a:t>True Negative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720974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Conditional probability</a:t>
                </a:r>
              </a:p>
              <a:p>
                <a:r>
                  <a:rPr dirty="0"/>
                  <a:t>One random variable depends on another</a:t>
                </a:r>
              </a:p>
              <a:p>
                <a:r>
                  <a:rPr dirty="0"/>
                  <a:t>But not commutable</a:t>
                </a:r>
              </a:p>
              <a:p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⇎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Mutually exclusivity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Independence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Bayes’ theorem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720974"/>
              </a:xfrm>
              <a:blipFill>
                <a:blip r:embed="rId2"/>
                <a:stretch>
                  <a:fillRect l="-741"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50476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Properties of Conditional Probability</a:t>
            </a:r>
          </a:p>
        </p:txBody>
      </p:sp>
      <p:pic>
        <p:nvPicPr>
          <p:cNvPr id="4" name="Picture 1" descr="../images/Prob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92700" y="971952"/>
            <a:ext cx="405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305062" y="4076700"/>
            <a:ext cx="3703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000" dirty="0"/>
              <a:t>Example of conditional probability of discrete events</a:t>
            </a:r>
            <a:r>
              <a:rPr sz="1200" dirty="0"/>
              <a:t> </a:t>
            </a:r>
            <a:endParaRPr lang="en-US" sz="1200" dirty="0"/>
          </a:p>
          <a:p>
            <a:pPr marL="0" lvl="0" indent="0" algn="ctr">
              <a:buNone/>
            </a:pPr>
            <a:r>
              <a:rPr sz="1200" dirty="0"/>
              <a:t>credit, Wikipedia commons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0273" y="1099595"/>
                <a:ext cx="4824714" cy="3938724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b="1" dirty="0"/>
                  <a:t>Example: </a:t>
                </a:r>
              </a:p>
              <a:p>
                <a:pPr lvl="0"/>
                <a:r>
                  <a:rPr b="1" dirty="0"/>
                  <a:t>Sample space</a:t>
                </a:r>
                <a:r>
                  <a:rPr dirty="0"/>
                  <a:t> is the space of all possible events in the set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Sample space is divided into several </a:t>
                </a:r>
                <a:r>
                  <a:rPr b="1" dirty="0"/>
                  <a:t>subspaces</a:t>
                </a:r>
                <a:r>
                  <a:rPr dirty="0"/>
                  <a:t> or </a:t>
                </a:r>
                <a:r>
                  <a:rPr b="1" dirty="0"/>
                  <a:t>subsets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dirty="0"/>
              </a:p>
              <a:p>
                <a:pPr lvl="0"/>
                <a:r>
                  <a:rPr b="1" dirty="0"/>
                  <a:t>Intersection</a:t>
                </a:r>
                <a:r>
                  <a:rPr dirty="0"/>
                  <a:t> is where the two sets overlap occur in both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∩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0273" y="1099595"/>
                <a:ext cx="4824714" cy="3938724"/>
              </a:xfrm>
              <a:blipFill>
                <a:blip r:embed="rId3"/>
                <a:stretch>
                  <a:fillRect l="-1894" t="-1238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dirty="0"/>
                  <a:t>Marginal distribution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240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ar-AE" sz="2400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lvl="0" indent="0">
                  <a:buNone/>
                </a:pPr>
                <a:r>
                  <a:rPr lang="en-US" dirty="0"/>
                  <a:t>Or,</a:t>
                </a:r>
                <a:endParaRPr lang="ar-AE" sz="24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2674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Properties of Conditional Probability</a:t>
            </a:r>
          </a:p>
        </p:txBody>
      </p:sp>
      <p:pic>
        <p:nvPicPr>
          <p:cNvPr id="4" name="Picture 1" descr="../images/Prob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54118" y="1063229"/>
            <a:ext cx="405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231756" y="4076700"/>
            <a:ext cx="379263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000" dirty="0"/>
              <a:t>Example of conditional probability of discrete events</a:t>
            </a:r>
            <a:endParaRPr lang="en-US" sz="2000" dirty="0"/>
          </a:p>
          <a:p>
            <a:pPr marL="0" lvl="0" indent="0" algn="ctr">
              <a:buNone/>
            </a:pPr>
            <a:r>
              <a:rPr sz="1200" dirty="0"/>
              <a:t>credit, Wikipedia commons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932543"/>
                <a:ext cx="4596919" cy="3975124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Example:</a:t>
                </a:r>
              </a:p>
              <a:p>
                <a:pPr marL="0" lvl="0" indent="0">
                  <a:buNone/>
                </a:pPr>
                <a:r>
                  <a:rPr lang="en-US" b="1" dirty="0"/>
                  <a:t>Intersection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, is where the two sets overlap</a:t>
                </a:r>
              </a:p>
              <a:p>
                <a:r>
                  <a:rPr lang="en-US" dirty="0"/>
                  <a:t>The probability of the intersection is the product of two probabilities:</a:t>
                </a:r>
              </a:p>
              <a:p>
                <a:pPr marL="685800" lvl="1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since B must be true to be in this intersection.</a:t>
                </a:r>
              </a:p>
              <a:p>
                <a:pPr lvl="1">
                  <a:buAutoNum type="arabicPeriod"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probability of A when B occurs</a:t>
                </a:r>
              </a:p>
              <a:p>
                <a:r>
                  <a:rPr lang="en-US" dirty="0"/>
                  <a:t>The result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32543"/>
                <a:ext cx="4596919" cy="3975124"/>
              </a:xfrm>
              <a:blipFill>
                <a:blip r:embed="rId3"/>
                <a:stretch>
                  <a:fillRect l="-1724" t="-1074" r="-663" b="-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00391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Properties of 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have found a representation for the union of two distributions</a:t>
                </a:r>
                <a:r>
                  <a:rPr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We could have, just as well, written the last equation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Now, the probability of identical event</a:t>
                </a:r>
                <a:r>
                  <a:rPr lang="en-US" dirty="0"/>
                  <a:t>s</a:t>
                </a:r>
                <a:r>
                  <a:rPr dirty="0"/>
                  <a:t> in the same intersection: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b="1" dirty="0"/>
                  <a:t>Factorization</a:t>
                </a:r>
                <a:r>
                  <a:rPr dirty="0"/>
                  <a:t> of a probability function is a key tool: notice that the factorization of a conditional probability distribution in not unique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Set Operations and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Set operations are applied to probability problems</a:t>
                </a:r>
              </a:p>
              <a:p>
                <a:pPr marL="342900" lvl="0" indent="-342900">
                  <a:buAutoNum type="arabicPeriod"/>
                </a:pPr>
                <a:r>
                  <a:rPr b="1" dirty="0"/>
                  <a:t>Intersection: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b="1" dirty="0"/>
              </a:p>
              <a:p>
                <a:pPr marL="342900" lvl="0" indent="-342900">
                  <a:buAutoNum type="arabicPeriod" startAt="2"/>
                </a:pPr>
                <a:r>
                  <a:rPr b="1" dirty="0"/>
                  <a:t>Union:</a:t>
                </a:r>
                <a:r>
                  <a:rPr dirty="0"/>
                  <a:t> is the sum of the probabilities of the sets minus the intersection between the sets: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marL="342900" lvl="0" indent="-342900">
                  <a:buAutoNum type="arabicPeriod" startAt="3"/>
                </a:pPr>
                <a:r>
                  <a:rPr b="1" dirty="0"/>
                  <a:t>Negation:</a:t>
                </a:r>
                <a:r>
                  <a:rPr dirty="0"/>
                  <a:t> Example, compute the probability of an event being in subset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but not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 ¬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2513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Set Operations and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Set operations are applied to probability problems</a:t>
                </a:r>
              </a:p>
              <a:p>
                <a:pPr marL="342900" lvl="0" indent="-342900">
                  <a:buAutoNum type="arabicPeriod"/>
                </a:pPr>
                <a:r>
                  <a:rPr lang="en-US" b="1" dirty="0"/>
                  <a:t>Intersection: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ar-AE" b="1" dirty="0"/>
              </a:p>
              <a:p>
                <a:pPr marL="342900" lvl="0" indent="-342900">
                  <a:buAutoNum type="arabicPeriod" startAt="2"/>
                </a:pPr>
                <a:r>
                  <a:rPr lang="en-US" b="1" dirty="0"/>
                  <a:t>Union: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ar-AE" dirty="0"/>
              </a:p>
              <a:p>
                <a:pPr marL="342900" lvl="0" indent="-342900">
                  <a:buAutoNum type="arabicPeriod" startAt="3"/>
                </a:pPr>
                <a:r>
                  <a:rPr lang="en-US" b="1" dirty="0"/>
                  <a:t>Negation: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 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 ¬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b="1" dirty="0"/>
                  <a:t>Example:</a:t>
                </a:r>
                <a:r>
                  <a:rPr lang="en-US" dirty="0"/>
                  <a:t> We can apply </a:t>
                </a:r>
                <a:r>
                  <a:rPr lang="en-US" b="1" dirty="0">
                    <a:hlinkClick r:id="rId2"/>
                  </a:rPr>
                  <a:t>De Morgan’s Laws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85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62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Independence and Mutual Exclusivity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factorization of probability distributions can be simplified if events are either </a:t>
                </a:r>
                <a:r>
                  <a:rPr b="1" dirty="0"/>
                  <a:t>independent</a:t>
                </a:r>
                <a:r>
                  <a:rPr dirty="0"/>
                  <a:t> or </a:t>
                </a:r>
                <a:r>
                  <a:rPr b="1" dirty="0"/>
                  <a:t>mutually exclusive</a:t>
                </a:r>
              </a:p>
              <a:p>
                <a:pPr lvl="0"/>
                <a:r>
                  <a:rPr dirty="0"/>
                  <a:t>At first glance, these concepts may seem similar</a:t>
                </a:r>
              </a:p>
              <a:p>
                <a:pPr lvl="1"/>
                <a:r>
                  <a:rPr dirty="0"/>
                  <a:t>Are quite different</a:t>
                </a:r>
              </a:p>
              <a:p>
                <a:pPr lvl="1"/>
                <a:r>
                  <a:rPr dirty="0"/>
                  <a:t>Very different implications</a:t>
                </a:r>
              </a:p>
              <a:p>
                <a:pPr lvl="0"/>
                <a:r>
                  <a:rPr b="1" dirty="0"/>
                  <a:t>Independence</a:t>
                </a:r>
                <a:r>
                  <a:rPr dirty="0"/>
                  <a:t> of sets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</a:t>
                </a:r>
                <a:r>
                  <a:rPr lang="en-US" dirty="0"/>
                  <a:t>on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dirty="0"/>
                  <a:t> means the occurrence of an event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, does not have any dependency on event</a:t>
                </a:r>
                <a:r>
                  <a:rPr lang="en-US" dirty="0"/>
                  <a:t>s</a:t>
                </a:r>
                <a:r>
                  <a:rPr dirty="0"/>
                  <a:t>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dirty="0"/>
              </a:p>
              <a:p>
                <a:pPr lvl="0"/>
                <a:r>
                  <a:rPr b="1" dirty="0"/>
                  <a:t>Mutual exclusivity</a:t>
                </a:r>
                <a:r>
                  <a:rPr dirty="0"/>
                  <a:t> means </a:t>
                </a:r>
                <a:r>
                  <a:rPr lang="en-US" dirty="0"/>
                  <a:t>an </a:t>
                </a:r>
                <a:r>
                  <a:rPr dirty="0"/>
                  <a:t>event cannot occur in both set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and </a:t>
                </a: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1878"/>
                <a:ext cx="8229600" cy="3777206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Express </a:t>
                </a:r>
                <a:r>
                  <a:rPr lang="en-US" b="1" dirty="0"/>
                  <a:t>independence</a:t>
                </a:r>
                <a:r>
                  <a:rPr lang="en-US" dirty="0"/>
                  <a:t> of random variable A given B: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But independence of A given B does not imply independence of B given A: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⇎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indent="0">
                  <a:buNone/>
                </a:pPr>
                <a:r>
                  <a:rPr lang="en-US" dirty="0"/>
                  <a:t>In other words, there is no relationship between A being independent of B vs. </a:t>
                </a:r>
                <a:r>
                  <a:rPr lang="en-US" dirty="0" err="1"/>
                  <a:t>B</a:t>
                </a:r>
                <a:r>
                  <a:rPr lang="en-US" dirty="0"/>
                  <a:t> being independent of A</a:t>
                </a:r>
              </a:p>
              <a:p>
                <a:r>
                  <a:rPr lang="en-US" dirty="0"/>
                  <a:t>One or the other but not both could be true</a:t>
                </a:r>
              </a:p>
              <a:p>
                <a:r>
                  <a:rPr lang="en-US" dirty="0"/>
                  <a:t>Both could be true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1878"/>
                <a:ext cx="8229600" cy="3777206"/>
              </a:xfrm>
              <a:blipFill>
                <a:blip r:embed="rId2"/>
                <a:stretch>
                  <a:fillRect l="-741" t="-1613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2102</Words>
  <Application>Microsoft Office PowerPoint</Application>
  <PresentationFormat>On-screen Show (16:9)</PresentationFormat>
  <Paragraphs>239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Courier</vt:lpstr>
      <vt:lpstr>Office Theme</vt:lpstr>
      <vt:lpstr>When One Thing Depends on Another; Conditional Probability</vt:lpstr>
      <vt:lpstr>Introduction</vt:lpstr>
      <vt:lpstr>Properties of Conditional Probability</vt:lpstr>
      <vt:lpstr>Properties of Conditional Probability</vt:lpstr>
      <vt:lpstr>Properties of Conditional Probability</vt:lpstr>
      <vt:lpstr>Set Operations and Probability</vt:lpstr>
      <vt:lpstr>Set Operations and Probability</vt:lpstr>
      <vt:lpstr>Independence and Mutual Exclusivity</vt:lpstr>
      <vt:lpstr>Independence</vt:lpstr>
      <vt:lpstr>Mutual Exclusivity</vt:lpstr>
      <vt:lpstr>Conditional Distributions and Bayes’ Theorem</vt:lpstr>
      <vt:lpstr>Interpreting Bayes Theorem</vt:lpstr>
      <vt:lpstr>Interpreting Bayes Theorem</vt:lpstr>
      <vt:lpstr>Interpreting Bayes Theorem</vt:lpstr>
      <vt:lpstr>Bayes Theorem Example</vt:lpstr>
      <vt:lpstr>Bayes Theorem Example</vt:lpstr>
      <vt:lpstr>Bayes Theorem Example</vt:lpstr>
      <vt:lpstr>Bayes Theorem Example</vt:lpstr>
      <vt:lpstr>Marginal Distributions</vt:lpstr>
      <vt:lpstr>Marginal Distributions</vt:lpstr>
      <vt:lpstr>Example: Marginal Distribution</vt:lpstr>
      <vt:lpstr>Example: Marginal Distribution</vt:lpstr>
      <vt:lpstr>Example: Marginal Distribution</vt:lpstr>
      <vt:lpstr>Conditional Probability Example</vt:lpstr>
      <vt:lpstr>Conditional Probability Example</vt:lpstr>
      <vt:lpstr>Conditional Probability Example</vt:lpstr>
      <vt:lpstr>Conditional Probability Example</vt:lpstr>
      <vt:lpstr>Conditional Probability Example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One Thing Depends on Another; Conditional Probability</dc:title>
  <dc:creator>Steve Elston</dc:creator>
  <cp:keywords/>
  <cp:lastModifiedBy>Stephen Elston</cp:lastModifiedBy>
  <cp:revision>90</cp:revision>
  <dcterms:created xsi:type="dcterms:W3CDTF">2024-08-06T02:41:33Z</dcterms:created>
  <dcterms:modified xsi:type="dcterms:W3CDTF">2024-10-03T21:21:16Z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09/18/2023</vt:lpwstr>
  </property>
  <property fmtid="{D5CDD505-2E9C-101B-9397-08002B2CF9AE}" pid="3" name="output">
    <vt:lpwstr/>
  </property>
</Properties>
</file>