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7" r:id="rId2"/>
    <p:sldId id="319" r:id="rId3"/>
    <p:sldId id="33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Why are linear models sensitive to outliers</a:t>
            </a:r>
          </a:p>
          <a:p>
            <a:pPr lvl="0"/>
            <a:r>
              <a:t>Ordinary linear regression uses </a:t>
            </a:r>
            <a:r>
              <a:rPr b="1"/>
              <a:t>squared error loss</a:t>
            </a:r>
            <a:r>
              <a:t> function</a:t>
            </a:r>
          </a:p>
          <a:p>
            <a:pPr lvl="1"/>
            <a:r>
              <a:t>Optimal if the errors are iid Normal</a:t>
            </a:r>
            <a:br/>
            <a:endParaRPr/>
          </a:p>
          <a:p>
            <a:pPr lvl="1"/>
            <a:r>
              <a:t>Is an </a:t>
            </a:r>
            <a:r>
              <a:rPr b="1"/>
              <a:t>unbiased estimator</a:t>
            </a:r>
          </a:p>
          <a:p>
            <a:pPr lvl="0"/>
            <a:r>
              <a:t>In 1-dimension median is robust to outliers</a:t>
            </a:r>
          </a:p>
          <a:p>
            <a:pPr lvl="1"/>
            <a:r>
              <a:t>But far from an optimal estimator</a:t>
            </a:r>
            <a:br/>
            <a:endParaRPr/>
          </a:p>
          <a:p>
            <a:pPr lvl="1"/>
            <a:r>
              <a:t>High bias</a:t>
            </a:r>
            <a:br/>
            <a:endParaRPr/>
          </a:p>
          <a:p>
            <a:pPr lvl="1"/>
            <a:r>
              <a:t>Hard to implement beyond 1-dimension</a:t>
            </a:r>
          </a:p>
          <a:p>
            <a:pPr lvl="0"/>
            <a:r>
              <a:t>We can study the response of estimators to outliers using an </a:t>
            </a:r>
            <a:r>
              <a:rPr b="1"/>
              <a:t>influence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Compare the influence functions of the mean and median estimators</a:t>
            </a:r>
          </a:p>
          <a:p>
            <a:pPr lvl="0"/>
            <a:r>
              <a:t>Mean estimator has linear influence function</a:t>
            </a:r>
          </a:p>
          <a:p>
            <a:pPr lvl="1"/>
            <a:r>
              <a:t>Influence of outliers is </a:t>
            </a:r>
            <a:r>
              <a:rPr b="1"/>
              <a:t>unbounded</a:t>
            </a:r>
            <a:br/>
            <a:endParaRPr/>
          </a:p>
          <a:p>
            <a:pPr lvl="1"/>
            <a:r>
              <a:t>Derivative of the influence function is constant</a:t>
            </a:r>
          </a:p>
          <a:p>
            <a:pPr lvl="0"/>
            <a:r>
              <a:t>Influence function of median estimator is discontinuous</a:t>
            </a:r>
          </a:p>
          <a:p>
            <a:pPr lvl="1"/>
            <a:r>
              <a:t>Influence of any observation is constant</a:t>
            </a:r>
            <a:br/>
            <a:endParaRPr/>
          </a:p>
          <a:p>
            <a:pPr lvl="1"/>
            <a:r>
              <a:t>Derivative of influence function is not defined</a:t>
            </a:r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Could we simply edit out the outliers?</a:t>
                </a:r>
              </a:p>
              <a:p>
                <a:pPr lvl="0"/>
                <a:r>
                  <a:t>But what fraction of the data are outliers?</a:t>
                </a:r>
              </a:p>
              <a:p>
                <a:pPr lvl="0"/>
                <a:r>
                  <a:t>Know as the </a:t>
                </a:r>
                <a:r>
                  <a:rPr b="1"/>
                  <a:t>alpha trimmed mean</a:t>
                </a:r>
                <a:r>
                  <a:t> algorithm</a:t>
                </a:r>
              </a:p>
              <a:p>
                <a:pPr lvl="1"/>
                <a:r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t> highest and lowest</a:t>
                </a:r>
                <a:br/>
                <a:endParaRPr/>
              </a:p>
              <a:p>
                <a:pPr lvl="1"/>
                <a:r>
                  <a:t>But, alpha trimming is a bit arbitrary</a:t>
                </a:r>
                <a:br/>
                <a:endParaRPr/>
              </a:p>
              <a:p>
                <a:pPr lvl="1"/>
                <a:r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t> is the median</a:t>
                </a:r>
              </a:p>
              <a:p>
                <a:pPr lvl="0"/>
                <a:r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alpha trimmed mean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Are there better estimators when outliers are present</a:t>
            </a:r>
          </a:p>
          <a:p>
            <a:pPr lvl="0"/>
            <a:r>
              <a:t>Yes, but must accept some bias</a:t>
            </a:r>
          </a:p>
          <a:p>
            <a:pPr lvl="0"/>
            <a:r>
              <a:t>Idea; estimator can be unbiased near the expected value, but limit influence of outliers</a:t>
            </a:r>
          </a:p>
          <a:p>
            <a:pPr lvl="1"/>
            <a:r>
              <a:t>Trade-off between high robustness and low bias</a:t>
            </a:r>
          </a:p>
          <a:p>
            <a:pPr lvl="0"/>
            <a:r>
              <a:t>Many ideas have been tried</a:t>
            </a:r>
          </a:p>
          <a:p>
            <a:pPr lvl="1"/>
            <a:r>
              <a:t>A major research focus in the 1970s and 1980s</a:t>
            </a:r>
            <a:br/>
            <a:endParaRPr/>
          </a:p>
          <a:p>
            <a:pPr lvl="1"/>
            <a:r>
              <a:rPr b="1"/>
              <a:t>Huber estimator</a:t>
            </a:r>
            <a:br/>
            <a:endParaRPr/>
          </a:p>
          <a:p>
            <a:pPr lvl="1"/>
            <a:r>
              <a:t>Family of </a:t>
            </a:r>
            <a:r>
              <a:rPr b="1"/>
              <a:t>M-estimators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What are the properties of the Huber estimator?</a:t>
                </a:r>
              </a:p>
              <a:p>
                <a:pPr lvl="0"/>
                <a:r>
                  <a:t>Influence function is linear near the mean but constant away from the mean</a:t>
                </a:r>
              </a:p>
              <a:p>
                <a:pPr lvl="1"/>
                <a:r>
                  <a:rPr b="1"/>
                  <a:t>hinge point</a:t>
                </a:r>
                <a:r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</a:t>
                </a:r>
                <a:r>
                  <a:rPr b="1"/>
                  <a:t>median absolute deviation</a:t>
                </a:r>
                <a:br/>
                <a:endParaRPr/>
              </a:p>
              <a:p>
                <a:pPr lvl="1"/>
                <a:r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decreases</a:t>
                </a:r>
              </a:p>
              <a:p>
                <a:pPr lvl="0"/>
                <a:r>
                  <a:t>Huber estimator is low bias</a:t>
                </a:r>
              </a:p>
              <a:p>
                <a:pPr lvl="1"/>
                <a:r>
                  <a:t>Unbiased for samples near the point estimate</a:t>
                </a:r>
                <a:br/>
                <a:endParaRPr/>
              </a:p>
              <a:p>
                <a:pPr lvl="1"/>
                <a:r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193800"/>
            <a:ext cx="527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Huber 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M-estimators</a:t>
                </a:r>
                <a:r>
                  <a:t> tapper influence to zero</a:t>
                </a:r>
              </a:p>
              <a:p>
                <a:pPr lvl="0"/>
                <a:r>
                  <a:t>Approximately linear influence near point estimate</a:t>
                </a:r>
              </a:p>
              <a:p>
                <a:pPr lvl="1"/>
                <a:r>
                  <a:t>So nearly unbiased near the point estimate</a:t>
                </a:r>
              </a:p>
              <a:p>
                <a:pPr lvl="0"/>
                <a:r>
                  <a:t>Influence tappers to 0 for extreme outliers</a:t>
                </a:r>
              </a:p>
              <a:p>
                <a:pPr lvl="0"/>
                <a:r>
                  <a:t>An example is </a:t>
                </a:r>
                <a:r>
                  <a:rPr b="1"/>
                  <a:t>Tukey’s biweight</a:t>
                </a:r>
              </a:p>
              <a:p>
                <a:pPr lvl="1"/>
                <a:r>
                  <a:t>Only a single parameter for biweight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/>
                <a:endParaRPr/>
              </a:p>
              <a:p>
                <a:pPr lvl="1"/>
                <a:r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193800"/>
            <a:ext cx="617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Tukey’s Biweight M-estimator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/>
            <a:r>
              <a:rPr>
                <a:latin typeface="Courier"/>
              </a:rPr>
              <a:t>ols_model_huber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smf.rlm(formula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'y~x'</a:t>
            </a:r>
            <a:r>
              <a:rPr>
                <a:latin typeface="Courier"/>
              </a:rPr>
              <a:t>, 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sim_data_ol).fit()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Add predicted to pandas data frame</a:t>
            </a:r>
            <a:br/>
            <a:r>
              <a:rPr>
                <a:latin typeface="Courier"/>
              </a:rPr>
              <a:t>sim_data_ol[</a:t>
            </a:r>
            <a:r>
              <a:rPr>
                <a:solidFill>
                  <a:srgbClr val="4070A0"/>
                </a:solidFill>
                <a:latin typeface="Courier"/>
              </a:rPr>
              <a:t>'predicted_huber'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ols_model_huber.predict(sim_data_ol.x)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Display sumamry</a:t>
            </a:r>
            <a:br/>
            <a:r>
              <a:rPr>
                <a:latin typeface="Courier"/>
              </a:rPr>
              <a:t>ols_model_huber.summary()</a:t>
            </a:r>
          </a:p>
        </p:txBody>
      </p:sp>
      <p:pic>
        <p:nvPicPr>
          <p:cNvPr id="3" name="Picture 1" descr="08_IntroductionToLinearModels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</p:txBody>
      </p:sp>
      <p:pic>
        <p:nvPicPr>
          <p:cNvPr id="3" name="Picture 1" descr="08_IntroductionToLinearModels_files/figure-pptx/unnamed-chunk-26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Notice the different slope for the regression with Huber loss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Outliers are a persistent problem with statistical and machine learning models</a:t>
            </a:r>
          </a:p>
          <a:p>
            <a:pPr lvl="0"/>
            <a:r>
              <a:t>What are outliers?</a:t>
            </a:r>
          </a:p>
          <a:p>
            <a:pPr lvl="1"/>
            <a:r>
              <a:t>Errors or noisy measurements</a:t>
            </a:r>
            <a:br/>
            <a:endParaRPr/>
          </a:p>
          <a:p>
            <a:pPr lvl="1"/>
            <a:r>
              <a:t>Result of improper stratification</a:t>
            </a:r>
          </a:p>
          <a:p>
            <a:pPr lvl="0"/>
            <a:r>
              <a:t>But, may be of interest</a:t>
            </a:r>
          </a:p>
          <a:p>
            <a:pPr lvl="1"/>
            <a:r>
              <a:t>Depending on the application, outliers can be the </a:t>
            </a:r>
            <a:r>
              <a:rPr b="1"/>
              <a:t>most interesting values</a:t>
            </a:r>
            <a:r>
              <a:t>!!</a:t>
            </a:r>
            <a:br/>
            <a:endParaRPr/>
          </a:p>
          <a:p>
            <a:pPr lvl="1"/>
            <a:r>
              <a:t>May need to explicitly model</a:t>
            </a:r>
          </a:p>
          <a:p>
            <a:pPr lvl="1"/>
            <a:r>
              <a:t>Example: Fraud detection</a:t>
            </a:r>
            <a:br/>
            <a:endParaRPr/>
          </a:p>
          <a:p>
            <a:pPr lvl="1"/>
            <a:r>
              <a:t>Example: Scientific discovery</a:t>
            </a:r>
          </a:p>
          <a:p>
            <a:pPr lvl="0"/>
            <a:r>
              <a:t>Outliers can be hard to detect</a:t>
            </a:r>
          </a:p>
          <a:p>
            <a:pPr lvl="1"/>
            <a:r>
              <a:t>Difficult in high-dimensions</a:t>
            </a:r>
            <a:br/>
            <a:endParaRPr/>
          </a:p>
          <a:p>
            <a:pPr lvl="1"/>
            <a:r>
              <a:t>Often find by influence on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Add a single outlier regression data set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Intercept = 5.098  Partial Slope = 0.365</a:t>
            </a:r>
          </a:p>
        </p:txBody>
      </p:sp>
      <p:pic>
        <p:nvPicPr>
          <p:cNvPr id="3" name="Picture 1" descr="08_IntroductionToLinearModels_files/figure-pptx/unnamed-chunk-23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This outlier has </a:t>
            </a:r>
            <a:r>
              <a:rPr b="1"/>
              <a:t>high leverage</a:t>
            </a:r>
            <a:r>
              <a:t> and changes the slope significantly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Cook’s distance</a:t>
                </a:r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measures the influence of an outlier on a model</a:t>
                </a:r>
              </a:p>
              <a:p>
                <a:pPr lvl="0"/>
                <a:r>
                  <a:t>Cook’s distance for the ith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where,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 all observations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without the ith observation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parameters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data points</a:t>
                </a:r>
              </a:p>
              <a:p>
                <a:pPr lvl="0"/>
                <a:r>
                  <a:t>Cook’s distance is computed using a </a:t>
                </a:r>
                <a:r>
                  <a:rPr b="1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Cook’s distance as </a:t>
            </a:r>
            <a:r>
              <a:rPr b="1"/>
              <a:t>leverage</a:t>
            </a:r>
            <a:r>
              <a:t> vs. the residual size</a:t>
            </a:r>
          </a:p>
          <a:p>
            <a:pPr lvl="0" indent="0">
              <a:buNone/>
            </a:pPr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influence_plot(ols_model_ol)</a:t>
            </a:r>
          </a:p>
        </p:txBody>
      </p:sp>
      <p:pic>
        <p:nvPicPr>
          <p:cNvPr id="3" name="Picture 1" descr="08_IntroductionToLinearModels_files/figure-pptx/unnamed-chunk-24-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Outlying points shown at edges of plot</a:t>
            </a:r>
          </a:p>
          <a:p>
            <a:pPr lvl="1"/>
            <a:r>
              <a:t>Not all outliers have high leverage</a:t>
            </a:r>
            <a:br/>
            <a:endParaRPr/>
          </a:p>
          <a:p>
            <a:pPr lvl="1"/>
            <a:r>
              <a:t>Can detect outliers in moderate dimensions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1230</Words>
  <Application>Microsoft Office PowerPoint</Application>
  <PresentationFormat>On-screen Show (16:9)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Courier</vt:lpstr>
      <vt:lpstr>Office Theme</vt:lpstr>
      <vt:lpstr>Dealing with Messy Data</vt:lpstr>
      <vt:lpstr>Linear Model Assumptions</vt:lpstr>
      <vt:lpstr>Introduction</vt:lpstr>
      <vt:lpstr>Dealing With Outliers</vt:lpstr>
      <vt:lpstr>Dealing With Outliers</vt:lpstr>
      <vt:lpstr>PowerPoint Presentation</vt:lpstr>
      <vt:lpstr>Dealing With Outliers</vt:lpstr>
      <vt:lpstr>Dealing With Outliers</vt:lpstr>
      <vt:lpstr>PowerPoint Presentation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48</cp:revision>
  <dcterms:created xsi:type="dcterms:W3CDTF">2024-08-16T02:31:51Z</dcterms:created>
  <dcterms:modified xsi:type="dcterms:W3CDTF">2024-10-11T18:24:33Z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