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9"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05" d="100"/>
          <a:sy n="105" d="100"/>
        </p:scale>
        <p:origin x="418" y="55"/>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9/11/2024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dirty="0"/>
                  <a:t>Can understand </a:t>
                </a:r>
                <a:r>
                  <a:rPr b="1" dirty="0"/>
                  <a:t>one sided</a:t>
                </a:r>
                <a:r>
                  <a:rPr dirty="0"/>
                  <a:t> confidence interval by looking at either </a:t>
                </a:r>
                <a14:m>
                  <m:oMath xmlns:m="http://schemas.openxmlformats.org/officeDocument/2006/math">
                    <m:r>
                      <a:rPr>
                        <a:latin typeface="Cambria Math" panose="02040503050406030204" pitchFamily="18" charset="0"/>
                      </a:rPr>
                      <m:t>𝛼</m:t>
                    </m:r>
                  </m:oMath>
                </a14:m>
                <a:r>
                  <a:rPr dirty="0"/>
                  <a:t> or </a:t>
                </a:r>
                <a14:m>
                  <m:oMath xmlns:m="http://schemas.openxmlformats.org/officeDocument/2006/math">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𝛼</m:t>
                    </m:r>
                  </m:oMath>
                </a14:m>
                <a:r>
                  <a:rPr dirty="0"/>
                  <a:t> quantiles of a distribution</a:t>
                </a:r>
              </a:p>
              <a:p>
                <a:pPr lvl="0"/>
                <a:r>
                  <a:rPr dirty="0"/>
                  <a:t>Characterize uncertainty</a:t>
                </a:r>
                <a:r>
                  <a:rPr lang="en-US" dirty="0"/>
                  <a:t> by either the </a:t>
                </a:r>
                <a:r>
                  <a:rPr dirty="0"/>
                  <a:t>maximum or minimum value of a random variable</a:t>
                </a:r>
              </a:p>
              <a:p>
                <a:pPr lvl="0"/>
                <a:r>
                  <a:rPr dirty="0"/>
                  <a:t>For lower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For upper one-sided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dirty="0"/>
              </a:p>
              <a:p>
                <a:pPr lvl="0"/>
                <a:r>
                  <a:rPr dirty="0"/>
                  <a:t>Example: </a:t>
                </a:r>
                <a:r>
                  <a:rPr lang="en-US" dirty="0"/>
                  <a:t>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a:t>
                </a:r>
                <a:r>
                  <a:rPr dirty="0"/>
                  <a:t>one-sided </a:t>
                </a:r>
                <a:r>
                  <a:rPr lang="en-US" dirty="0"/>
                  <a:t>lower </a:t>
                </a:r>
                <a:r>
                  <a:rPr dirty="0"/>
                  <a:t>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m:t>
                          </m:r>
                          <m:r>
                            <a:rPr>
                              <a:latin typeface="Cambria Math" panose="02040503050406030204" pitchFamily="18" charset="0"/>
                            </a:rPr>
                            <m:t>∞</m:t>
                          </m:r>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e>
                      </m:d>
                    </m:oMath>
                  </m:oMathPara>
                </a14:m>
                <a:endParaRPr dirty="0"/>
              </a:p>
              <a:p>
                <a:pPr lvl="0"/>
                <a:r>
                  <a:rPr dirty="0"/>
                  <a:t>Or</a:t>
                </a:r>
                <a:r>
                  <a:rPr lang="en-US" dirty="0"/>
                  <a:t>,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a:latin typeface="Cambria Math" panose="02040503050406030204" pitchFamily="18" charset="0"/>
                            </a:rPr>
                            <m:t>≤</m:t>
                          </m:r>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m:t>
                          </m:r>
                        </m:e>
                      </m:d>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Example; confidence intervals of the Normal distribution</a:t>
            </a:r>
          </a:p>
        </p:txBody>
      </p:sp>
      <p:sp>
        <p:nvSpPr>
          <p:cNvPr id="4" name="Text Placeholder 3"/>
          <p:cNvSpPr>
            <a:spLocks noGrp="1"/>
          </p:cNvSpPr>
          <p:nvPr>
            <p:ph type="body" sz="half" idx="2"/>
          </p:nvPr>
        </p:nvSpPr>
        <p:spPr/>
        <p:txBody>
          <a:bodyPr/>
          <a:lstStyle/>
          <a:p>
            <a:pPr marL="0" lvl="0" indent="0">
              <a:buNone/>
            </a:pPr>
            <a:r>
              <a:t>Illustrate the concept of confidence intervals with an example</a:t>
            </a:r>
          </a:p>
          <a:p>
            <a:pPr lvl="0"/>
            <a:r>
              <a:t>The </a:t>
            </a:r>
            <a:r>
              <a:rPr b="1"/>
              <a:t>cumulative distribution function (CDF)</a:t>
            </a:r>
            <a:r>
              <a:t> of a standard Normal distribution, </a:t>
            </a:r>
            <a14:m xmlns:a14="http://schemas.microsoft.com/office/drawing/2010/main">
              <m:oMath xmlns:m="http://schemas.openxmlformats.org/officeDocument/2006/math">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m:t>
                    </m:r>
                    <m:r>
                      <a:rPr>
                        <a:latin typeface="Cambria Math" panose="02040503050406030204" pitchFamily="18" charset="0"/>
                      </a:rPr>
                      <m:t>,</m:t>
                    </m:r>
                    <m:r>
                      <a:rPr>
                        <a:latin typeface="Cambria Math" panose="02040503050406030204" pitchFamily="18" charset="0"/>
                      </a:rPr>
                      <m:t>1</m:t>
                    </m:r>
                  </m:e>
                </m:d>
              </m:oMath>
            </a14:m>
            <a:endParaRPr/>
          </a:p>
          <a:p>
            <a:pPr lvl="0"/>
            <a:r>
              <a:t>Double ended arrows with annotation are plotted to illustrate the </a:t>
            </a:r>
            <a:r>
              <a:rPr b="1"/>
              <a:t>two-sided 95% confidence interval</a:t>
            </a:r>
            <a:r>
              <a:t> on the CDF</a:t>
            </a:r>
          </a:p>
          <a:p>
            <a:pPr lvl="1"/>
            <a:r>
              <a:t>Horizontal double arrow shows the range of the confidence interval</a:t>
            </a:r>
            <a:br/>
            <a:endParaRPr/>
          </a:p>
          <a:p>
            <a:pPr lvl="1"/>
            <a:r>
              <a:t>Vertical double arrow shows the part of the distribution within the confidence intervals</a:t>
            </a:r>
          </a:p>
          <a:p>
            <a:pPr lvl="0" indent="0">
              <a:buNone/>
            </a:pPr>
            <a:r>
              <a:rPr>
                <a:latin typeface="Courier"/>
              </a:rPr>
              <a:t>## Confidence Interval, lower: -1.96, upper:  1.96</a:t>
            </a:r>
          </a:p>
        </p:txBody>
      </p:sp>
      <p:pic>
        <p:nvPicPr>
          <p:cNvPr id="3" name="Picture 1" descr="06a_WhyInferenceIsImportant_files/figure-pptx/unnamed-chunk-1-1.png"/>
          <p:cNvPicPr>
            <a:picLocks noGrp="1" noChangeAspect="1"/>
          </p:cNvPicPr>
          <p:nvPr/>
        </p:nvPicPr>
        <p:blipFill>
          <a:blip r:embed="rId2"/>
          <a:stretch>
            <a:fillRect/>
          </a:stretch>
        </p:blipFill>
        <p:spPr bwMode="auto">
          <a:xfrm>
            <a:off x="3619500" y="203200"/>
            <a:ext cx="5003800" cy="43815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𝐶𝐼</m:t>
                      </m:r>
                      <m:d>
                        <m:dPr>
                          <m:ctrlPr>
                            <a:rPr i="1">
                              <a:latin typeface="Cambria Math" panose="02040503050406030204" pitchFamily="18" charset="0"/>
                            </a:rPr>
                          </m:ctrlPr>
                        </m:dPr>
                        <m:e>
                          <m:r>
                            <a:rPr>
                              <a:latin typeface="Cambria Math" panose="02040503050406030204" pitchFamily="18" charset="0"/>
                            </a:rPr>
                            <m:t>𝑚𝑒𝑎𝑛</m:t>
                          </m:r>
                        </m:e>
                      </m:d>
                      <m:r>
                        <a:rPr>
                          <a:latin typeface="Cambria Math" panose="02040503050406030204" pitchFamily="18" charset="0"/>
                        </a:rPr>
                        <m:t>=</m:t>
                      </m:r>
                      <m:r>
                        <a:rPr>
                          <a:latin typeface="Cambria Math" panose="02040503050406030204" pitchFamily="18" charset="0"/>
                        </a:rPr>
                        <m:t>𝐶𝐼</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𝐗</m:t>
                              </m:r>
                            </m:e>
                          </m:acc>
                        </m:e>
                      </m:d>
                      <m:r>
                        <a:rPr>
                          <a:latin typeface="Cambria Math" panose="02040503050406030204" pitchFamily="18" charset="0"/>
                        </a:rPr>
                        <m:t>=</m:t>
                      </m:r>
                      <m:r>
                        <a:rPr>
                          <a:latin typeface="Cambria Math" panose="02040503050406030204" pitchFamily="18" charset="0"/>
                        </a:rPr>
                        <m:t>𝑀𝐿𝐸</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r>
                            <a:rPr>
                              <a:latin typeface="Cambria Math" panose="02040503050406030204" pitchFamily="18" charset="0"/>
                            </a:rPr>
                            <m:t>𝐗</m:t>
                          </m:r>
                        </m:e>
                      </m:d>
                      <m:r>
                        <a:rPr>
                          <a:latin typeface="Cambria Math" panose="02040503050406030204" pitchFamily="18" charset="0"/>
                        </a:rPr>
                        <m:t> ± </m:t>
                      </m:r>
                      <m:f>
                        <m:fPr>
                          <m:ctrlPr>
                            <a:rPr i="1">
                              <a:latin typeface="Cambria Math" panose="02040503050406030204" pitchFamily="18" charset="0"/>
                            </a:rPr>
                          </m:ctrlPr>
                        </m:fPr>
                        <m:num>
                          <m:r>
                            <a:rPr>
                              <a:latin typeface="Cambria Math" panose="02040503050406030204" pitchFamily="18" charset="0"/>
                            </a:rPr>
                            <m:t>𝑀𝐿𝐸</m:t>
                          </m:r>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m:t>
                              </m:r>
                              <m:r>
                                <a:rPr>
                                  <a:latin typeface="Cambria Math" panose="02040503050406030204" pitchFamily="18" charset="0"/>
                                </a:rPr>
                                <m:t>𝐗</m:t>
                              </m:r>
                            </m:e>
                          </m:d>
                        </m:num>
                        <m:den>
                          <m:rad>
                            <m:radPr>
                              <m:ctrlPr>
                                <a:rPr i="1">
                                  <a:latin typeface="Cambria Math" panose="02040503050406030204" pitchFamily="18" charset="0"/>
                                </a:rPr>
                              </m:ctrlPr>
                            </m:radPr>
                            <m:deg/>
                            <m:e>
                              <m:r>
                                <a:rPr>
                                  <a:latin typeface="Cambria Math" panose="02040503050406030204" pitchFamily="18" charset="0"/>
                                </a:rPr>
                                <m:t>𝑛</m:t>
                              </m:r>
                            </m:e>
                          </m:rad>
                        </m:den>
                      </m:f>
                      <m:sSub>
                        <m:sSubPr>
                          <m:ctrlPr>
                            <a:rPr i="1">
                              <a:latin typeface="Cambria Math" panose="02040503050406030204" pitchFamily="18" charset="0"/>
                            </a:rPr>
                          </m:ctrlPr>
                        </m:sSubPr>
                        <m:e>
                          <m:r>
                            <a:rPr>
                              <a:latin typeface="Cambria Math" panose="02040503050406030204" pitchFamily="18" charset="0"/>
                            </a:rPr>
                            <m:t>𝑍</m:t>
                          </m:r>
                        </m:e>
                        <m:sub>
                          <m:r>
                            <a:rPr>
                              <a:latin typeface="Cambria Math" panose="02040503050406030204" pitchFamily="18" charset="0"/>
                            </a:rPr>
                            <m:t>𝛼</m:t>
                          </m:r>
                        </m:sub>
                      </m:sSub>
                    </m:oMath>
                  </m:oMathPara>
                </a14:m>
                <a:endParaRPr/>
              </a:p>
              <a:p>
                <a:pPr marL="0" lvl="0" indent="0">
                  <a:buNone/>
                </a:pPr>
                <a:r>
                  <a:t>Where,</a:t>
                </a:r>
                <a:br/>
                <a:r>
                  <a:t>-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𝑍</m:t>
                        </m:r>
                      </m:e>
                      <m:sub>
                        <m:r>
                          <a:rPr>
                            <a:latin typeface="Cambria Math" panose="02040503050406030204" pitchFamily="18" charset="0"/>
                          </a:rPr>
                          <m:t>𝛼</m:t>
                        </m:r>
                      </m:sub>
                    </m:sSub>
                  </m:oMath>
                </a14:m>
                <a:r>
                  <a:t> is the standard Normal distribution evaluated at confidence level, </a:t>
                </a:r>
                <a14:m>
                  <m:oMath xmlns:m="http://schemas.openxmlformats.org/officeDocument/2006/math">
                    <m:r>
                      <a:rPr>
                        <a:latin typeface="Cambria Math" panose="02040503050406030204" pitchFamily="18" charset="0"/>
                      </a:rPr>
                      <m:t>𝛼</m:t>
                    </m:r>
                  </m:oMath>
                </a14:m>
                <a:br/>
                <a:r>
                  <a:t>- </a:t>
                </a:r>
                <a14:m>
                  <m:oMath xmlns:m="http://schemas.openxmlformats.org/officeDocument/2006/math">
                    <m:r>
                      <a:rPr>
                        <a:latin typeface="Cambria Math" panose="02040503050406030204" pitchFamily="18" charset="0"/>
                      </a:rPr>
                      <m:t>𝑀𝐿𝐸</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r>
                          <a:rPr>
                            <a:latin typeface="Cambria Math" panose="02040503050406030204" pitchFamily="18" charset="0"/>
                          </a:rPr>
                          <m:t>𝐗</m:t>
                        </m:r>
                      </m:e>
                    </m:d>
                  </m:oMath>
                </a14:m>
                <a:r>
                  <a:t> is the maximum likelihood estiamte of the mean</a:t>
                </a:r>
                <a:br/>
                <a:r>
                  <a:t>- Standard error is given by </a:t>
                </a:r>
                <a14:m>
                  <m:oMath xmlns:m="http://schemas.openxmlformats.org/officeDocument/2006/math">
                    <m:r>
                      <a:rPr>
                        <a:latin typeface="Cambria Math" panose="02040503050406030204" pitchFamily="18" charset="0"/>
                      </a:rPr>
                      <m:t>𝑠</m:t>
                    </m:r>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𝑛</m:t>
                        </m:r>
                      </m:e>
                    </m:rad>
                  </m:oMath>
                </a14:m>
                <a:br/>
                <a:r>
                  <a:t>- </a:t>
                </a:r>
                <a14:m>
                  <m:oMath xmlns:m="http://schemas.openxmlformats.org/officeDocument/2006/math">
                    <m:r>
                      <a:rPr>
                        <a:latin typeface="Cambria Math" panose="02040503050406030204" pitchFamily="18" charset="0"/>
                      </a:rPr>
                      <m:t>𝑀𝐿𝐸</m:t>
                    </m:r>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m:t>
                        </m:r>
                        <m:r>
                          <a:rPr>
                            <a:latin typeface="Cambria Math" panose="02040503050406030204" pitchFamily="18" charset="0"/>
                          </a:rPr>
                          <m:t>𝐗</m:t>
                        </m:r>
                      </m:e>
                    </m:d>
                  </m:oMath>
                </a14:m>
                <a:r>
                  <a:t> is the standard deviation estimate</a:t>
                </a:r>
                <a:br/>
                <a:r>
                  <a:t>- </a:t>
                </a:r>
                <a14:m>
                  <m:oMath xmlns:m="http://schemas.openxmlformats.org/officeDocument/2006/math">
                    <m:r>
                      <a:rPr>
                        <a:latin typeface="Cambria Math" panose="02040503050406030204" pitchFamily="18" charset="0"/>
                      </a:rPr>
                      <m:t>𝑛</m:t>
                    </m:r>
                  </m:oMath>
                </a14:m>
                <a:r>
                  <a:t> is the number of samples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r="-444" b="-898"/>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Confidence 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lvl="0" indent="0">
                  <a:buNone/>
                </a:pPr>
                <a:r>
                  <a:t>How can we interpret the confidence interval?</a:t>
                </a:r>
              </a:p>
              <a:p>
                <a:pPr lvl="0"/>
                <a:r>
                  <a:t>Confidence intervals are with respect to the the sampling distribution of a statistic </a:t>
                </a:r>
                <a14:m>
                  <m:oMath xmlns:m="http://schemas.openxmlformats.org/officeDocument/2006/math">
                    <m:r>
                      <a:rPr>
                        <a:latin typeface="Cambria Math" panose="02040503050406030204" pitchFamily="18" charset="0"/>
                      </a:rPr>
                      <m:t>𝑠</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ℱ</m:t>
                            </m:r>
                          </m:e>
                        </m:acc>
                      </m:e>
                    </m:d>
                  </m:oMath>
                </a14:m>
                <a:endParaRPr/>
              </a:p>
              <a:p>
                <a:pPr lvl="0"/>
                <a:r>
                  <a:t>CIs are a </a:t>
                </a:r>
                <a:r>
                  <a:rPr b="1"/>
                  <a:t>measure of variation from sampling alone</a:t>
                </a:r>
                <a:r>
                  <a:t> with probability </a:t>
                </a:r>
                <a14:m>
                  <m:oMath xmlns:m="http://schemas.openxmlformats.org/officeDocument/2006/math">
                    <m:r>
                      <a:rPr>
                        <a:latin typeface="Cambria Math" panose="02040503050406030204" pitchFamily="18" charset="0"/>
                      </a:rPr>
                      <m:t>𝛼</m:t>
                    </m:r>
                  </m:oMath>
                </a14:m>
                <a:r>
                  <a:t> - the basis of hypothesis testing!</a:t>
                </a:r>
              </a:p>
              <a:p>
                <a:pPr lvl="0"/>
                <a:r>
                  <a:t>With probability </a:t>
                </a:r>
                <a14:m>
                  <m:oMath xmlns:m="http://schemas.openxmlformats.org/officeDocument/2006/math">
                    <m:r>
                      <a:rPr>
                        <a:latin typeface="Cambria Math" panose="02040503050406030204" pitchFamily="18" charset="0"/>
                      </a:rPr>
                      <m:t>𝛼</m:t>
                    </m:r>
                  </m:oMath>
                </a14:m>
                <a:r>
                  <a:t> the sample statistic values computed from resamples of the population,</a:t>
                </a:r>
                <a14:m>
                  <m:oMath xmlns:m="http://schemas.openxmlformats.org/officeDocument/2006/math">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ℱ</m:t>
                            </m:r>
                          </m:e>
                        </m:acc>
                      </m:e>
                      <m:sub>
                        <m:r>
                          <a:rPr>
                            <a:latin typeface="Cambria Math" panose="02040503050406030204" pitchFamily="18" charset="0"/>
                          </a:rPr>
                          <m:t>𝑖</m:t>
                        </m:r>
                      </m:sub>
                    </m:sSub>
                  </m:oMath>
                </a14:m>
                <a:r>
                  <a:t> are within the CI</a:t>
                </a:r>
              </a:p>
              <a:p>
                <a:pPr lvl="0"/>
                <a:r>
                  <a:t>Confidence intervals </a:t>
                </a:r>
                <a:r>
                  <a:rPr b="1"/>
                  <a:t>do not indicate the probability the population statistic is within a range!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2334" r="-1407"/>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2006600" y="1193800"/>
            <a:ext cx="5130800" cy="2882900"/>
          </a:xfrm>
          <a:prstGeom prst="rect">
            <a:avLst/>
          </a:prstGeom>
          <a:noFill/>
          <a:ln w="9525">
            <a:noFill/>
            <a:headEnd/>
            <a:tailEnd/>
          </a:ln>
        </p:spPr>
      </p:pic>
      <p:sp>
        <p:nvSpPr>
          <p:cNvPr id="5" name="TextBox 3"/>
          <p:cNvSpPr txBox="1"/>
          <p:nvPr/>
        </p:nvSpPr>
        <p:spPr>
          <a:xfrm>
            <a:off x="457200" y="4076700"/>
            <a:ext cx="8229600" cy="508000"/>
          </a:xfrm>
          <a:prstGeom prst="rect">
            <a:avLst/>
          </a:prstGeom>
          <a:noFill/>
        </p:spPr>
        <p:txBody>
          <a:bodyPr/>
          <a:lstStyle/>
          <a:p>
            <a:pPr marL="0" lvl="0" indent="0" algn="ctr">
              <a:buNone/>
            </a:pPr>
            <a:r>
              <a:t>Sampling distribution of unknown population parameter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p:sp>
        <p:nvSpPr>
          <p:cNvPr id="3" name="Content Placeholder 2"/>
          <p:cNvSpPr>
            <a:spLocks noGrp="1"/>
          </p:cNvSpPr>
          <p:nvPr>
            <p:ph idx="1"/>
          </p:nvPr>
        </p:nvSpPr>
        <p:spPr/>
        <p:txBody>
          <a:bodyPr>
            <a:normAutofit fontScale="85000" lnSpcReduction="20000"/>
          </a:bodyPr>
          <a:lstStyle/>
          <a:p>
            <a:pPr marL="0" lvl="0" indent="0">
              <a:buNone/>
            </a:pPr>
            <a:r>
              <a:t>Purpose of a statistical test is determining if the value of a chosen test statistic exceeds a cutoff value</a:t>
            </a:r>
          </a:p>
          <a:p>
            <a:pPr lvl="0"/>
            <a:r>
              <a:t>Select the cutoff value based on the confidence we wish to have in the test result</a:t>
            </a:r>
          </a:p>
          <a:p>
            <a:pPr lvl="1"/>
            <a:r>
              <a:t>Example, by specifying a cutoff of 0.05 we are saying that the probability that the test statistic </a:t>
            </a:r>
            <a:r>
              <a:rPr b="1"/>
              <a:t>exceeding the cutoff from random variation alone</a:t>
            </a:r>
            <a:r>
              <a:t> is 0.05</a:t>
            </a:r>
          </a:p>
          <a:p>
            <a:pPr lvl="0"/>
            <a:r>
              <a:t>Once the cutoff value has been set and the test statistic computed, interpret the results:</a:t>
            </a:r>
          </a:p>
          <a:p>
            <a:pPr lvl="1"/>
            <a:r>
              <a:t>If the test statistic does not exceed the cutoff value, </a:t>
            </a:r>
            <a:r>
              <a:rPr b="1"/>
              <a:t>fail to reject the null hypothesis</a:t>
            </a:r>
            <a:br/>
            <a:endParaRPr/>
          </a:p>
          <a:p>
            <a:pPr lvl="1"/>
            <a:r>
              <a:t>If the test statistic exceeds the cutoff </a:t>
            </a:r>
            <a:r>
              <a:rPr b="1"/>
              <a:t>reject the null hypothesis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Cutoffs for Hypothesis Tests</a:t>
            </a:r>
          </a:p>
        </p:txBody>
      </p:sp>
      <p:sp>
        <p:nvSpPr>
          <p:cNvPr id="4" name="Text Placeholder 3"/>
          <p:cNvSpPr>
            <a:spLocks noGrp="1"/>
          </p:cNvSpPr>
          <p:nvPr>
            <p:ph type="body" sz="half" idx="2"/>
          </p:nvPr>
        </p:nvSpPr>
        <p:spPr/>
        <p:txBody>
          <a:bodyPr/>
          <a:lstStyle/>
          <a:p>
            <a:pPr marL="0" lvl="0" indent="0">
              <a:buNone/>
            </a:pPr>
            <a:r>
              <a:t>Examples of one-sided and two-sided cut-offs</a:t>
            </a:r>
          </a:p>
          <a:p>
            <a:pPr lvl="0"/>
            <a:r>
              <a:t>Cutoff is probability, </a:t>
            </a:r>
            <a14:m xmlns:a14="http://schemas.microsoft.com/office/drawing/2010/main">
              <m:oMath xmlns:m="http://schemas.openxmlformats.org/officeDocument/2006/math">
                <m:r>
                  <a:rPr>
                    <a:latin typeface="Cambria Math" panose="02040503050406030204" pitchFamily="18" charset="0"/>
                  </a:rPr>
                  <m:t>𝛼</m:t>
                </m:r>
              </m:oMath>
            </a14:m>
            <a:r>
              <a:t>, that </a:t>
            </a:r>
            <a:r>
              <a:rPr b="1"/>
              <a:t>variation this great or greater arises from random sampling alone</a:t>
            </a:r>
          </a:p>
          <a:p>
            <a:pPr lvl="0"/>
            <a:r>
              <a:t>In other words, cutoff is the </a:t>
            </a:r>
            <a:r>
              <a:rPr b="1"/>
              <a:t>confidence</a:t>
            </a:r>
            <a:r>
              <a:t> we have in rejecting a null hypothesis.</a:t>
            </a:r>
          </a:p>
          <a:p>
            <a:pPr lvl="0"/>
            <a:r>
              <a:t>A p-value is the </a:t>
            </a:r>
            <a:r>
              <a:rPr b="1"/>
              <a:t>probability of the statistic this extreme or more extreme arising from random sampling</a:t>
            </a:r>
            <a:r>
              <a:t> (random variation) alone</a:t>
            </a:r>
          </a:p>
          <a:p>
            <a:pPr lvl="0" indent="0">
              <a:buNone/>
            </a:pPr>
            <a:r>
              <a:rPr>
                <a:latin typeface="Courier"/>
              </a:rPr>
              <a:t>## (0.0, 1.0, 0.0, 1.0)</a:t>
            </a:r>
          </a:p>
        </p:txBody>
      </p:sp>
      <p:pic>
        <p:nvPicPr>
          <p:cNvPr id="3" name="Picture 1" descr="06a_WhyInferenceIsImportant_files/figure-pptx/unnamed-chunk-2-1.png"/>
          <p:cNvPicPr>
            <a:picLocks noGrp="1" noChangeAspect="1"/>
          </p:cNvPicPr>
          <p:nvPr/>
        </p:nvPicPr>
        <p:blipFill>
          <a:blip r:embed="rId2"/>
          <a:stretch>
            <a:fillRect/>
          </a:stretch>
        </p:blipFill>
        <p:spPr bwMode="auto">
          <a:xfrm>
            <a:off x="3568700" y="863600"/>
            <a:ext cx="5105400" cy="30607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marL="0" lvl="0" indent="0">
                  <a:buNone/>
                </a:pPr>
                <a:r>
                  <a:t>The steps required to perform a formal two-sample hypothesis test</a:t>
                </a:r>
              </a:p>
              <a:p>
                <a:pPr lvl="0"/>
                <a:r>
                  <a:t>State population assumptions of null hypothesis: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1"/>
                <a:r>
                  <a:t>Typically stated in terms of a </a:t>
                </a:r>
                <a:r>
                  <a:rPr b="1"/>
                  <a:t>control group</a:t>
                </a:r>
              </a:p>
              <a:p>
                <a:pPr lvl="0"/>
                <a:r>
                  <a:t>State alternative hypothesis: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a:p>
              <a:p>
                <a:pPr lvl="1"/>
                <a:r>
                  <a:t>Typically stated in terms of a </a:t>
                </a:r>
                <a:r>
                  <a:rPr b="1"/>
                  <a:t>treatment group</a:t>
                </a:r>
                <a:br/>
                <a:endParaRPr/>
              </a:p>
              <a:p>
                <a:pPr lvl="1"/>
                <a:r>
                  <a:t>Treatment is the factor that differentiates the population</a:t>
                </a:r>
              </a:p>
              <a:p>
                <a:pPr lvl="0"/>
                <a:r>
                  <a:t>Decide on a significance level (probability cutoff or </a:t>
                </a:r>
                <a:r>
                  <a:rPr b="1"/>
                  <a:t>Type I error threshold</a:t>
                </a:r>
                <a:r>
                  <a:t>): e.g. 0.1, 0.05, 0.01, …</a:t>
                </a:r>
              </a:p>
              <a:p>
                <a:pPr lvl="0"/>
                <a:r>
                  <a:t>Data is collected for the different treatments</a:t>
                </a:r>
              </a:p>
              <a:p>
                <a:pPr lvl="0"/>
                <a:r>
                  <a:t>Compute the </a:t>
                </a:r>
                <a:r>
                  <a:rPr b="1"/>
                  <a:t>test statistic</a:t>
                </a:r>
                <a:r>
                  <a:t> and evaluate based on the cutoff value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2693"/>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p:sp>
        <p:nvSpPr>
          <p:cNvPr id="3" name="Content Placeholder 2"/>
          <p:cNvSpPr>
            <a:spLocks noGrp="1"/>
          </p:cNvSpPr>
          <p:nvPr>
            <p:ph idx="1"/>
          </p:nvPr>
        </p:nvSpPr>
        <p:spPr/>
        <p:txBody>
          <a:bodyPr>
            <a:normAutofit fontScale="77500" lnSpcReduction="20000"/>
          </a:bodyPr>
          <a:lstStyle/>
          <a:p>
            <a:pPr marL="0" lvl="0" indent="0">
              <a:buNone/>
            </a:pPr>
            <a:r>
              <a:t>Test statistic used a a </a:t>
            </a:r>
            <a:r>
              <a:rPr b="1"/>
              <a:t>decision rule</a:t>
            </a:r>
          </a:p>
          <a:p>
            <a:pPr lvl="0"/>
            <a:r>
              <a:t>Only two possible outcomes</a:t>
            </a:r>
          </a:p>
          <a:p>
            <a:pPr lvl="1"/>
            <a:r>
              <a:rPr b="1"/>
              <a:t>Reject the null-hypothesis:</a:t>
            </a:r>
            <a:r>
              <a:t> This is not the same as accepting the alternative hypothesis</a:t>
            </a:r>
            <a:br/>
            <a:endParaRPr/>
          </a:p>
          <a:p>
            <a:pPr lvl="1"/>
            <a:r>
              <a:rPr b="1"/>
              <a:t>Fail to reject the null hypothesis:</a:t>
            </a:r>
            <a:r>
              <a:t> This is not the same as accepting the null hypothesis</a:t>
            </a:r>
          </a:p>
          <a:p>
            <a:pPr lvl="0"/>
            <a:r>
              <a:t>Failing to rejecting the null hypothesis can occur for several reasons</a:t>
            </a:r>
          </a:p>
          <a:p>
            <a:pPr lvl="1"/>
            <a:r>
              <a:t>The alternative hypothesis was false to begin with</a:t>
            </a:r>
            <a:br/>
            <a:endParaRPr/>
          </a:p>
          <a:p>
            <a:pPr lvl="1"/>
            <a:r>
              <a:t>There is not enough evidence for the </a:t>
            </a:r>
            <a:r>
              <a:rPr b="1"/>
              <a:t>effect size</a:t>
            </a:r>
          </a:p>
          <a:p>
            <a:pPr lvl="0"/>
            <a:r>
              <a:t>Roughly speaking, the effect size is the difference of the test statistic in populations under the different treatments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lvl="0"/>
                <a:r>
                  <a:t>P-value is the probability, under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that we get a statistic </a:t>
                </a:r>
                <a:r>
                  <a:rPr b="1"/>
                  <a:t>as extreme or more extreme</a:t>
                </a:r>
                <a:r>
                  <a:t> than the one we got</a:t>
                </a:r>
              </a:p>
              <a:p>
                <a:pPr lvl="0"/>
                <a:r>
                  <a:rPr b="1"/>
                  <a:t>Extreme</a:t>
                </a:r>
                <a:r>
                  <a:t> depends on whether the test is </a:t>
                </a:r>
                <a:r>
                  <a:rPr b="1"/>
                  <a:t>one-tailed</a:t>
                </a:r>
                <a:r>
                  <a:t> or </a:t>
                </a:r>
                <a:r>
                  <a:rPr b="1"/>
                  <a:t>two-tailed</a:t>
                </a:r>
              </a:p>
              <a:p>
                <a:pPr lvl="0"/>
                <a:r>
                  <a:t>Derive the p-value by computing the </a:t>
                </a:r>
                <a:r>
                  <a:rPr b="1"/>
                  <a:t>statistic(s)</a:t>
                </a:r>
                <a:r>
                  <a:t> and evaluate the quantile of the null distribution,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0"/>
                <a:r>
                  <a:t>Low p-value means our evidence against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is too strong to ignore</a:t>
                </a:r>
              </a:p>
              <a:p>
                <a:pPr lvl="1"/>
                <a:r>
                  <a:t>How strong it needs to be is controlled by our choice of </a:t>
                </a:r>
                <a14:m>
                  <m:oMath xmlns:m="http://schemas.openxmlformats.org/officeDocument/2006/math">
                    <m:r>
                      <a:rPr>
                        <a:latin typeface="Cambria Math" panose="02040503050406030204" pitchFamily="18" charset="0"/>
                      </a:rPr>
                      <m:t>𝛼</m:t>
                    </m:r>
                  </m:oMath>
                </a14:m>
                <a:br/>
                <a:endParaRPr/>
              </a:p>
              <a:p>
                <a:pPr lvl="1"/>
                <a:r>
                  <a:rPr b="1"/>
                  <a:t>Smaller </a:t>
                </a:r>
                <a14:m>
                  <m:oMath xmlns:m="http://schemas.openxmlformats.org/officeDocument/2006/math">
                    <m:r>
                      <a:rPr>
                        <a:latin typeface="Cambria Math" panose="02040503050406030204" pitchFamily="18" charset="0"/>
                      </a:rPr>
                      <m:t>𝛼</m:t>
                    </m:r>
                  </m:oMath>
                </a14:m>
                <a:r>
                  <a:t> means we need </a:t>
                </a:r>
                <a:r>
                  <a:rPr b="1"/>
                  <a:t>stronger evidence</a:t>
                </a:r>
                <a:r>
                  <a:t> to reject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a more </a:t>
                </a:r>
                <a:r>
                  <a:rPr b="1"/>
                  <a:t>conservative</a:t>
                </a:r>
                <a:r>
                  <a:t> test</a:t>
                </a:r>
              </a:p>
              <a:p>
                <a:pPr lvl="0"/>
                <a:r>
                  <a:t>Together the p-value and the significance threshold </a:t>
                </a:r>
                <a14:m>
                  <m:oMath xmlns:m="http://schemas.openxmlformats.org/officeDocument/2006/math">
                    <m:r>
                      <a:rPr>
                        <a:latin typeface="Cambria Math" panose="02040503050406030204" pitchFamily="18" charset="0"/>
                      </a:rPr>
                      <m:t>𝛼</m:t>
                    </m:r>
                  </m:oMath>
                </a14:m>
                <a:r>
                  <a:t> determine whether we reject or fail to reject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a:p>
              <a:p>
                <a:pPr lvl="1"/>
                <a:r>
                  <a:t>The decision rule of the hypothesis test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19" t="-2334" r="-741"/>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85000" lnSpcReduction="10000"/>
          </a:bodyPr>
          <a:lstStyle/>
          <a:p>
            <a:pPr marL="0" lvl="0" indent="0">
              <a:buNone/>
            </a:pPr>
            <a:r>
              <a:t>Statistical inference seeks to characterize the uncertainty in estimates</a:t>
            </a:r>
          </a:p>
          <a:p>
            <a:pPr lvl="0"/>
            <a:r>
              <a:t>Statistics are estimates of population parameters</a:t>
            </a:r>
          </a:p>
          <a:p>
            <a:pPr lvl="0"/>
            <a:r>
              <a:t>Inferences using statistics must consider the uncertainty in the estimates</a:t>
            </a:r>
          </a:p>
          <a:p>
            <a:pPr lvl="0"/>
            <a:r>
              <a:t>Confidence intervals quantify uncertainty in statistical estimates</a:t>
            </a:r>
          </a:p>
          <a:p>
            <a:pPr lvl="1"/>
            <a:r>
              <a:rPr b="1"/>
              <a:t>Two-sided confidence intervals:</a:t>
            </a:r>
            <a:r>
              <a:t> express confidence that a value is within some range around the point estimate</a:t>
            </a:r>
            <a:br/>
            <a:endParaRPr/>
          </a:p>
          <a:p>
            <a:pPr lvl="1"/>
            <a:r>
              <a:rPr b="1"/>
              <a:t>One-sided confidence intervals:</a:t>
            </a:r>
            <a:r>
              <a:t> express confidence that the point estimate is greater or less than some range of values</a:t>
            </a:r>
          </a:p>
          <a:p>
            <a:pPr lvl="0"/>
            <a:r>
              <a:t>Hypothesis tests based on the confidence we have that variation in statistic arrises from sampling variation alone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dirty="0"/>
              <a:t>A </a:t>
            </a:r>
            <a:r>
              <a:rPr b="1" dirty="0"/>
              <a:t>null hypothesis</a:t>
            </a:r>
            <a:r>
              <a:rPr dirty="0"/>
              <a:t> is the hypothesis that 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rPr dirty="0"/>
              <a:t>estimate</a:t>
            </a:r>
            <a:r>
              <a:rPr lang="en-US" dirty="0"/>
              <a:t>s</a:t>
            </a:r>
          </a:p>
          <a:p>
            <a:pPr lvl="1"/>
            <a:r>
              <a:rPr dirty="0"/>
              <a:t>Compare model performance</a:t>
            </a:r>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fontScale="85000" lnSpcReduction="20000"/>
          </a:bodyPr>
          <a:lstStyle/>
          <a:p>
            <a:r>
              <a:rPr dirty="0"/>
              <a:t>Different tests for </a:t>
            </a:r>
            <a:r>
              <a:rPr b="1" dirty="0"/>
              <a:t>one sample</a:t>
            </a:r>
            <a:r>
              <a:rPr dirty="0"/>
              <a:t>, </a:t>
            </a:r>
            <a:r>
              <a:rPr b="1" dirty="0"/>
              <a:t>two samples</a:t>
            </a:r>
            <a:r>
              <a:rPr dirty="0"/>
              <a:t> or more</a:t>
            </a:r>
            <a:br>
              <a:rPr dirty="0"/>
            </a:br>
            <a:r>
              <a:rPr b="1" dirty="0"/>
              <a:t>Parametric</a:t>
            </a:r>
            <a:r>
              <a:rPr dirty="0"/>
              <a:t> test uses assumptions about the distribution of the data</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 or </a:t>
            </a:r>
            <a:r>
              <a:rPr b="1" dirty="0"/>
              <a:t>ratio</a:t>
            </a:r>
            <a:r>
              <a:rPr dirty="0"/>
              <a:t> variables</a:t>
            </a:r>
            <a:endParaRPr lang="en-US" dirty="0"/>
          </a:p>
          <a:p>
            <a:r>
              <a:rPr dirty="0"/>
              <a:t>Tests can compare:</a:t>
            </a:r>
            <a:endParaRPr lang="en-US" dirty="0"/>
          </a:p>
          <a:p>
            <a:pPr lvl="1"/>
            <a:r>
              <a:rPr dirty="0"/>
              <a:t>effect size (e.g. means)</a:t>
            </a:r>
            <a:endParaRPr lang="en-US" dirty="0"/>
          </a:p>
          <a:p>
            <a:pPr lvl="1"/>
            <a:r>
              <a:rPr lang="en-US" dirty="0"/>
              <a:t>V</a:t>
            </a:r>
            <a:r>
              <a:rPr dirty="0"/>
              <a:t>ariance</a:t>
            </a:r>
            <a:endParaRPr lang="en-US" dirty="0"/>
          </a:p>
          <a:p>
            <a:pPr lvl="1"/>
            <a:r>
              <a:rPr dirty="0"/>
              <a:t>goodness of fit</a:t>
            </a:r>
            <a:endParaRPr lang="en-US" dirty="0"/>
          </a:p>
          <a:p>
            <a:pPr lvl="1"/>
            <a:r>
              <a:rPr lang="en-US" dirty="0"/>
              <a:t>C</a:t>
            </a:r>
            <a:r>
              <a:rPr dirty="0"/>
              <a:t>orrelation</a:t>
            </a:r>
            <a:endParaRPr lang="en-US" dirty="0"/>
          </a:p>
          <a:p>
            <a:pPr lvl="1"/>
            <a:r>
              <a:rPr lang="en-US" dirty="0"/>
              <a:t>H</a:t>
            </a:r>
            <a:r>
              <a:rPr dirty="0"/>
              <a:t>eteroskedasticity</a:t>
            </a:r>
            <a:endParaRPr lang="en-US" dirty="0"/>
          </a:p>
          <a:p>
            <a:pPr lvl="1"/>
            <a:r>
              <a:rPr dirty="0"/>
              <a:t>distribution assumptions</a:t>
            </a:r>
            <a:endParaRPr lang="en-US" dirty="0"/>
          </a:p>
          <a:p>
            <a:pPr lvl="1"/>
            <a:r>
              <a:rPr dirty="0"/>
              <a:t>Independence</a:t>
            </a:r>
            <a:endParaRPr lang="en-US" dirty="0"/>
          </a:p>
          <a:p>
            <a:pPr lvl="1"/>
            <a:r>
              <a:rPr lang="en-US" dirty="0"/>
              <a:t>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add understanding?</a:t>
            </a:r>
            <a:endParaRPr lang="en-US" dirty="0"/>
          </a:p>
          <a:p>
            <a:pPr lvl="0"/>
            <a:r>
              <a:rPr lang="en-US" dirty="0"/>
              <a:t>Etc.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1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range of a statistical </a:t>
            </a:r>
            <a:r>
              <a:rPr b="1" dirty="0"/>
              <a:t>point estimate</a:t>
            </a:r>
            <a:endParaRPr lang="en-US" b="1" dirty="0"/>
          </a:p>
          <a:p>
            <a:pPr lvl="1"/>
            <a:r>
              <a:rPr dirty="0"/>
              <a:t>A </a:t>
            </a:r>
            <a:r>
              <a:rPr b="1" dirty="0"/>
              <a:t>point estimate</a:t>
            </a:r>
            <a:r>
              <a:rPr dirty="0"/>
              <a:t> is the best estimate of a statistic</a:t>
            </a:r>
            <a:r>
              <a:rPr lang="en-US" dirty="0"/>
              <a:t> from the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confidence interval by looking at the </a:t>
                </a:r>
                <a14:m>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2</m:t>
                    </m:r>
                  </m:oMath>
                </a14:m>
                <a:r>
                  <a:rPr lang="en-US" dirty="0"/>
                  <a:t> and </a:t>
                </a:r>
                <a14:m>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2</m:t>
                    </m:r>
                  </m:oMath>
                </a14:m>
                <a:r>
                  <a:rPr lang="en-US" dirty="0"/>
                  <a:t> quantiles of a distribution</a:t>
                </a:r>
              </a:p>
              <a:p>
                <a:pPr lvl="0"/>
                <a:r>
                  <a:rPr lang="en-US" dirty="0"/>
                  <a:t>Confidence interval corresponds to the span of the distribution between quantiles</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 as:</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right and left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2"/>
                <a:stretch>
                  <a:fillRect l="-741" t="-2471"/>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TotalTime>
  <Words>1653</Words>
  <Application>Microsoft Office PowerPoint</Application>
  <PresentationFormat>On-screen Show (16:9)</PresentationFormat>
  <Paragraphs>150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Inference for Hypotheses</vt:lpstr>
      <vt:lpstr>Inference for Hypotheses</vt:lpstr>
      <vt:lpstr>Confidence Intervals; the Key to Inference</vt:lpstr>
      <vt:lpstr>Confidence Intervals; the Key to Inference</vt:lpstr>
      <vt:lpstr>Confidence Intervals; the Key to Inference</vt:lpstr>
      <vt:lpstr>Example; confidence intervals of the Normal distribution</vt:lpstr>
      <vt:lpstr>Example, Inference for the mean</vt:lpstr>
      <vt:lpstr>Interpretation of Confidence Intervals</vt:lpstr>
      <vt:lpstr>Confidence and Hypothesis Testing</vt:lpstr>
      <vt:lpstr>Cutoffs for Hypothesis Tests</vt:lpstr>
      <vt:lpstr>Hypothesis testing steps</vt:lpstr>
      <vt:lpstr>Hypothesis testing steps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10</cp:revision>
  <dcterms:created xsi:type="dcterms:W3CDTF">2024-08-16T02:14:30Z</dcterms:created>
  <dcterms:modified xsi:type="dcterms:W3CDTF">2024-09-11T19:12:53Z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