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idre.ucla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Resampling to estiamte the bootstrap distribution of a statistic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The bootstrap method follows a simple algorithm. Estimates of the point estimate of a statistic are accumulated by these steps:</a:t>
            </a:r>
          </a:p>
          <a:p>
            <a:pPr marL="342900" lvl="0" indent="-342900">
              <a:buAutoNum type="arabicPeriod"/>
            </a:pPr>
            <a:r>
              <a:t>Randomly </a:t>
            </a:r>
            <a:r>
              <a:rPr b="1"/>
              <a:t>Bernoulli sample</a:t>
            </a:r>
            <a:r>
              <a:t> sample with size n </a:t>
            </a:r>
            <a:r>
              <a:rPr b="1"/>
              <a:t>with replacement</a:t>
            </a:r>
            <a:r>
              <a:t> from an original data sample of n values; Resample is the same size as the original data sample</a:t>
            </a:r>
            <a:br/>
            <a:endParaRPr/>
          </a:p>
          <a:p>
            <a:pPr marL="342900" lvl="0" indent="-342900">
              <a:buAutoNum type="arabicPeriod"/>
            </a:pPr>
            <a:r>
              <a:t>Re-compute the statistic with each resample</a:t>
            </a:r>
            <a:br/>
            <a:endParaRPr/>
          </a:p>
          <a:p>
            <a:pPr marL="342900" lvl="0" indent="-342900">
              <a:buAutoNum type="arabicPeriod"/>
            </a:pPr>
            <a:r>
              <a:t>Repeat steps 1 and 2 to accumulate the required number of bootstrap samples</a:t>
            </a:r>
            <a:br/>
            <a:endParaRPr/>
          </a:p>
          <a:p>
            <a:pPr marL="342900" lvl="0" indent="-342900">
              <a:buAutoNum type="arabicPeriod"/>
            </a:pPr>
            <a:r>
              <a:t>Accumulated bootstrap values form the bootstrap distribution; An estimate of the sample distribution of the statistic</a:t>
            </a:r>
            <a:br/>
            <a:endParaRPr/>
          </a:p>
          <a:p>
            <a:pPr marL="342900" lvl="0" indent="-342900">
              <a:buAutoNum type="arabicPeriod"/>
            </a:pPr>
            <a:r>
              <a:t>The mean of the computed statistic values is the bootstrap point estimate of the statistic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the nonparametric bootstrap</a:t>
            </a:r>
          </a:p>
          <a:p>
            <a:pPr lvl="0"/>
            <a:r>
              <a:t>By law of large numbers, bootstrap point estimate converges</a:t>
            </a:r>
          </a:p>
          <a:p>
            <a:pPr lvl="0"/>
            <a:r>
              <a:t>Larger number of resamples lower variance of estimate</a:t>
            </a:r>
          </a:p>
          <a:p>
            <a:pPr lvl="0"/>
            <a:r>
              <a:t>Efrom and Tibshirani (1993) and Efron and Hasti (2016) recommend using at least 200 bootstrap samples for point estimates</a:t>
            </a:r>
          </a:p>
          <a:p>
            <a:pPr lvl="0"/>
            <a:r>
              <a:t>Other authors recommend a larger number (e.g. 1,000-2,000) of resamples given low computer cost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the Bootstrap Algorithm</a:t>
            </a:r>
          </a:p>
        </p:txBody>
      </p:sp>
      <p:pic>
        <p:nvPicPr>
          <p:cNvPr id="3" name="Picture 1" descr="../images/Bootstrap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0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Outline of bootstrap resampling algorithm to compute mean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Use sample of standardized scores of highschool students from </a:t>
            </a:r>
            <a:r>
              <a:rPr>
                <a:hlinkClick r:id="rId2"/>
              </a:rPr>
              <a:t>UCLA Statistical Consulting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female  race  ses  schtyp  prog  read  write  math  science  socst
## id     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Histogram of the math scores</a:t>
            </a:r>
          </a:p>
        </p:txBody>
      </p:sp>
      <p:pic>
        <p:nvPicPr>
          <p:cNvPr id="3" name="Picture 1" descr="06b_IntroductionToBootstrap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Function to compute single sample bootstrap estimate of statistic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bootstrap_statistic(x, b, 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using statistic function.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n_samps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  boot_vals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/>
            <a:r>
              <a:rPr>
                <a:latin typeface="Courier"/>
              </a:rPr>
              <a:t>        boot_vals.append(statistic(nr.choice(x,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np.mean(boot_vals)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boot_vals)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bootstrap_mean_estimate, boot_means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bootstrap_statistic(math,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np.mean)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Distribution of 200 bootstrap samples of mean estimates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52.63</a:t>
            </a:r>
          </a:p>
        </p:txBody>
      </p:sp>
      <p:pic>
        <p:nvPicPr>
          <p:cNvPr id="3" name="Picture 1" descr="06b_IntroductionToBootstrap_files/figure-pptx/unnamed-chunk-4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Distribution of 2000 bootstrap bootstrap confidence intervals?</a:t>
                </a:r>
              </a:p>
              <a:p>
                <a:pPr lvl="0"/>
                <a:r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t>Define confidence level, eg. 95%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Order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by value</a:t>
                </a:r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Lower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br/>
                <a:endParaRPr/>
              </a:p>
              <a:p>
                <a:pPr marL="685800" lvl="1" indent="-342900">
                  <a:buAutoNum type="arabicPeriod"/>
                </a:pPr>
                <a:r>
                  <a:t>Upper CI index;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Percentile method is know to be biased</a:t>
                </a:r>
              </a:p>
              <a:p>
                <a:pPr lvl="1"/>
                <a:r>
                  <a:t>Bias correction methods available</a:t>
                </a:r>
              </a:p>
              <a:p>
                <a:pPr lvl="0"/>
                <a:r>
                  <a:t>Efrom and Tibshirani (1993) and Efron and Hasti (2016) recommend using at least 2,000 bootstrap samples to estimate confidence intervals</a:t>
                </a:r>
              </a:p>
              <a:p>
                <a:pPr lvl="0"/>
                <a:r>
                  <a:t>Other authors recommend a larger number (e.g. 5,000-20,000) of resamples given low computer cost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 are known to be biased!</a:t>
            </a:r>
          </a:p>
          <a:p>
            <a:pPr lvl="0"/>
            <a:r>
              <a:t>Often bootstrap CIs are overly optimistic</a:t>
            </a:r>
          </a:p>
          <a:p>
            <a:pPr lvl="0"/>
            <a:r>
              <a:t>Bias can be significant for asymmetric distributions</a:t>
            </a:r>
          </a:p>
          <a:p>
            <a:pPr lvl="0"/>
            <a:r>
              <a:t>In practice, bias corrections are applied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i="1"/>
              <a:t>“There were others who had forced their way to the top from the lowest rung by the aid of their bootstraps.”</a:t>
            </a:r>
            <a:br/>
            <a:r>
              <a:rPr i="1"/>
              <a:t>James Joyce, ‘Ulysses’ 1922</a:t>
            </a:r>
          </a:p>
          <a:p>
            <a:pPr marL="0" lvl="0" indent="0">
              <a:buNone/>
            </a:pPr>
            <a:r>
              <a:t>Bootstrap and re-sampling methods are widely applicable statistical methods</a:t>
            </a:r>
          </a:p>
          <a:p>
            <a:pPr lvl="0"/>
            <a:r>
              <a:t>Resampling methods are products of the computer age</a:t>
            </a:r>
          </a:p>
          <a:p>
            <a:pPr lvl="0"/>
            <a:r>
              <a:t>Use computational resources unimaginable in the early 20th Century</a:t>
            </a:r>
          </a:p>
          <a:p>
            <a:pPr lvl="0"/>
            <a:r>
              <a:t>Repeatedly re-sampling the data with nonparametric model relaxes some assumptions of classical statistical methods</a:t>
            </a:r>
          </a:p>
          <a:p>
            <a:pPr lvl="0"/>
            <a:r>
              <a:t>Re-sampling methods draw heavily on the law of large number and the central limit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 of 2000 of mean estimates with confidence intervals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51.27    53.98</a:t>
            </a:r>
          </a:p>
        </p:txBody>
      </p:sp>
      <p:pic>
        <p:nvPicPr>
          <p:cNvPr id="3" name="Picture 1" descr="06b_IntroductionToBootstrap_files/figure-pptx/unnamed-chunk-5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How can we apply the bootstrap algorithm for two-sample statistics?</a:t>
            </a:r>
          </a:p>
          <a:p>
            <a:pPr lvl="0"/>
            <a:r>
              <a:t>Example, difference of means of two independently sampled populations</a:t>
            </a:r>
          </a:p>
          <a:p>
            <a:pPr lvl="0"/>
            <a:r>
              <a:t>How to generate bootstrap samples?</a:t>
            </a:r>
          </a:p>
          <a:p>
            <a:pPr lvl="0"/>
            <a:r>
              <a:t>Can we just sample the concatenation of the two samples?</a:t>
            </a:r>
          </a:p>
          <a:p>
            <a:pPr lvl="0"/>
            <a:r>
              <a:rPr b="1"/>
              <a:t>No!</a:t>
            </a:r>
          </a:p>
          <a:p>
            <a:pPr lvl="1"/>
            <a:r>
              <a:t>There is no guarantee of a correct number of resamples for each group</a:t>
            </a:r>
            <a:br/>
            <a:endParaRPr/>
          </a:p>
          <a:p>
            <a:pPr lvl="1"/>
            <a:r>
              <a:t>Imbalanced sampling leads to bias</a:t>
            </a:r>
          </a:p>
          <a:p>
            <a:pPr lvl="0"/>
            <a:r>
              <a:t>Must </a:t>
            </a:r>
            <a:r>
              <a:rPr b="1"/>
              <a:t>independently sample the two groups</a:t>
            </a:r>
            <a:r>
              <a:t> or populations</a:t>
            </a:r>
          </a:p>
          <a:p>
            <a:pPr lvl="0"/>
            <a:r>
              <a:t>Compute the statistic from the two samples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t>Independently randomly </a:t>
            </a:r>
            <a:r>
              <a:rPr b="1"/>
              <a:t>Bernoulli sample</a:t>
            </a:r>
            <a:r>
              <a:t> n data </a:t>
            </a:r>
            <a:r>
              <a:rPr b="1"/>
              <a:t>with replacement</a:t>
            </a:r>
            <a:r>
              <a:t> from each original data sample; The number of resamples for each populations is the number of samples for that population</a:t>
            </a:r>
            <a:br/>
            <a:endParaRPr/>
          </a:p>
          <a:p>
            <a:pPr marL="342900" lvl="0" indent="-342900">
              <a:buAutoNum type="arabicPeriod"/>
            </a:pPr>
            <a:r>
              <a:t>Compute the two-sample statistic; e.g. difference of means</a:t>
            </a:r>
            <a:br/>
            <a:endParaRPr/>
          </a:p>
          <a:p>
            <a:pPr marL="342900" lvl="0" indent="-342900">
              <a:buAutoNum type="arabicPeriod"/>
            </a:pPr>
            <a:r>
              <a:t>Repeat steps 1 and 2 to accumulate the required number of bootstrap samples Accumulated bootstrap values comprise the bootstrap distribution; an estimate of the sample distribution of the statistic</a:t>
            </a:r>
            <a:br/>
            <a:endParaRPr/>
          </a:p>
          <a:p>
            <a:pPr marL="342900" lvl="0" indent="-342900">
              <a:buAutoNum type="arabicPeriod"/>
            </a:pPr>
            <a:r>
              <a:t>The mean of the computed statistic values is the bootstrap point estimate of the statistic; e.g. difference of means</a:t>
            </a:r>
            <a:br/>
            <a:endParaRPr/>
          </a:p>
          <a:p>
            <a:pPr marL="342900" lvl="0" indent="-342900">
              <a:buAutoNum type="arabicPeriod"/>
            </a:pPr>
            <a:r>
              <a:t>Compute CIs from bootstrap distribution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find the bootstrap distribution of the difference in math scores between low and middle SES students.</a:t>
            </a:r>
          </a:p>
        </p:txBody>
      </p:sp>
      <p:pic>
        <p:nvPicPr>
          <p:cNvPr id="3" name="Picture 1" descr="06b_IntroductionToBootstrap_files/figure-pptx/unnamed-chunk-6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3100" y="203200"/>
            <a:ext cx="3289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two_boot_two_stat(sample_1, sample_2, b, statistic_1, two_samp_statistic):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sample_1 and sample_2, independent obervation vectors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- two_sample_statistic, statistic applied to the independent bootstrap statistics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'''</a:t>
            </a:r>
            <a:br/>
            <a:r>
              <a:rPr>
                <a:latin typeface="Courier"/>
              </a:rPr>
              <a:t>    two_boot_values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n_samps_1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(sample_1)</a:t>
            </a:r>
            <a:br/>
            <a:r>
              <a:rPr>
                <a:latin typeface="Courier"/>
              </a:rPr>
              <a:t>    n_samps_2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(sample_2)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_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(b):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Heavy lisfting is done here. First, the two independent bootstrap estimates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/>
            <a:r>
              <a:rPr>
                <a:latin typeface="Courier"/>
              </a:rPr>
              <a:t>        boot_estimate_1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statistic_1(nr.choice(sample_1,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n_samps_1,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boot_estimate_2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statistic_1(nr.choice(sample_2, 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n_samps_2,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two_boot_values.append(two_samp_statistic(boot_estimate_1, boot_estimate_2))</a:t>
            </a:r>
            <a:br/>
            <a:r>
              <a:rPr>
                <a:latin typeface="Courier"/>
              </a:rPr>
              <a:t>    boot_estimate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np.mean(two_boot_values)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(boot_estimate))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(boot_estimate, two_boot_values)    </a:t>
            </a:r>
            <a:br/>
            <a:br/>
            <a:r>
              <a:rPr>
                <a:latin typeface="Courier"/>
              </a:rPr>
              <a:t>math_low_ses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 </a:t>
            </a:r>
            <a:br/>
            <a:r>
              <a:rPr>
                <a:latin typeface="Courier"/>
              </a:rPr>
              <a:t>math_mid_ses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test_scores.loc[test_scores.loc[:,</a:t>
            </a:r>
            <a:r>
              <a:rPr>
                <a:solidFill>
                  <a:srgbClr val="4070A0"/>
                </a:solidFill>
                <a:latin typeface="Courier"/>
              </a:rPr>
              <a:t>'ses'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bootstrap_diff_of_mean, boot_diffs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two_boot_two_stat(math_low_ses, math_mid_ses, </a:t>
            </a:r>
            <a:r>
              <a:rPr>
                <a:solidFill>
                  <a:srgbClr val="40A070"/>
                </a:solidFill>
                <a:latin typeface="Courier"/>
              </a:rPr>
              <a:t>2000</a:t>
            </a:r>
            <a:r>
              <a:rPr>
                <a:latin typeface="Courier"/>
              </a:rPr>
              <a:t>, np.mean, 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 x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y)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Compute and display the bootstrap distribution of the difference of student scores</a:t>
            </a:r>
          </a:p>
          <a:p>
            <a:pPr lvl="0" indent="0">
              <a:buNone/>
            </a:pPr>
            <a:r>
              <a:rPr>
                <a:latin typeface="Courier"/>
              </a:rPr>
              <a:t>## bootstrap point estimate =  -3.03</a:t>
            </a:r>
          </a:p>
          <a:p>
            <a:pPr lvl="0" indent="0">
              <a:buNone/>
            </a:pPr>
            <a:r>
              <a:rPr>
                <a:latin typeface="Courier"/>
              </a:rPr>
              <a:t>## At alpha = 0.05, lower and upper bootstrap confidence intervals =  -6.19     0.30</a:t>
            </a:r>
          </a:p>
        </p:txBody>
      </p:sp>
      <p:pic>
        <p:nvPicPr>
          <p:cNvPr id="3" name="Picture 1" descr="06b_IntroductionToBootstrap_files/figure-pptx/unnamed-chunk-8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t>Bootstrap estimation is widely useful and requires minimal assumption</a:t>
            </a:r>
          </a:p>
          <a:p>
            <a:pPr lvl="0"/>
            <a:r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t>Bootstrap resampling substitutes computer power for paper and pencil statistician power</a:t>
            </a:r>
          </a:p>
          <a:p>
            <a:pPr lvl="0"/>
            <a:r>
              <a:t>Bootstrap resampling estimates the </a:t>
            </a:r>
            <a:r>
              <a:rPr b="1"/>
              <a:t>bootstrap distribution</a:t>
            </a:r>
            <a:r>
              <a:t> of a statistic</a:t>
            </a:r>
          </a:p>
          <a:p>
            <a:pPr lvl="1"/>
            <a:r>
              <a:t>Compute mostly likely point estimate of the statistic, or bootstrap estimate</a:t>
            </a:r>
            <a:br/>
            <a:endParaRPr/>
          </a:p>
          <a:p>
            <a:pPr lvl="1"/>
            <a:r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several variations of the basi nonparametric bootstrap algorithm</a:t>
            </a:r>
          </a:p>
          <a:p>
            <a:pPr lvl="0"/>
            <a:r>
              <a:t>One sample bootstrap</a:t>
            </a:r>
          </a:p>
          <a:p>
            <a:pPr lvl="1"/>
            <a:r>
              <a:t>Inference on single populations</a:t>
            </a:r>
          </a:p>
          <a:p>
            <a:pPr lvl="0"/>
            <a:r>
              <a:t>Two sample bootstrap</a:t>
            </a:r>
          </a:p>
          <a:p>
            <a:pPr lvl="1"/>
            <a:r>
              <a:t>Inference on different populations</a:t>
            </a:r>
          </a:p>
          <a:p>
            <a:pPr lvl="0"/>
            <a:r>
              <a:t>Special cases</a:t>
            </a:r>
          </a:p>
          <a:p>
            <a:pPr lvl="1"/>
            <a:r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Re-sampling methods are general and powerful but, there is no magic involved! There are pitfalls!</a:t>
                </a:r>
              </a:p>
              <a:p>
                <a:pPr lvl="0"/>
                <a:r>
                  <a:t>If a sample is biased, the resampled statistic estimate based on that sample will be biased</a:t>
                </a:r>
              </a:p>
              <a:p>
                <a:pPr lvl="1"/>
                <a:r>
                  <a:t>Results can be no better than the sample you start with</a:t>
                </a:r>
                <a:br/>
                <a:endParaRPr/>
              </a:p>
              <a:p>
                <a:pPr lvl="1"/>
                <a:r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0"/>
                <a:r>
                  <a:t>The sample variance and Cis can be no better than the sample distribution allows</a:t>
                </a:r>
              </a:p>
              <a:p>
                <a:pPr lvl="1"/>
                <a:r>
                  <a:t>Be suspicious of overly optimistic confidence intervals</a:t>
                </a:r>
                <a:br/>
                <a:endParaRPr/>
              </a:p>
              <a:p>
                <a:pPr lvl="1"/>
                <a:r>
                  <a:t>CIs can be optimistically biased</a:t>
                </a:r>
              </a:p>
              <a:p>
                <a:pPr lvl="0"/>
                <a:r>
                  <a:t>Are computationally intensive, but often highly parallelizable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Commonly used re-sampling methods include:</a:t>
            </a:r>
          </a:p>
          <a:p>
            <a:pPr lvl="0"/>
            <a:r>
              <a:rPr b="1"/>
              <a:t>Randomization or Permutation methods:</a:t>
            </a:r>
            <a:r>
              <a:t> aka exact tests</a:t>
            </a:r>
          </a:p>
          <a:p>
            <a:pPr lvl="1"/>
            <a:r>
              <a:t>Have a long history; e.g. Fisher’s exact test (1922)</a:t>
            </a:r>
            <a:br/>
            <a:endParaRPr/>
          </a:p>
          <a:p>
            <a:pPr lvl="1"/>
            <a:r>
              <a:t>Practical approximate algorithms for larger data sets in computer era</a:t>
            </a:r>
          </a:p>
          <a:p>
            <a:pPr lvl="0"/>
            <a:r>
              <a:rPr b="1"/>
              <a:t>Cross validation:</a:t>
            </a:r>
            <a:r>
              <a:t> resample into multiple folds without replacement</a:t>
            </a:r>
          </a:p>
          <a:p>
            <a:pPr lvl="1"/>
            <a:r>
              <a:t>Leave n out method</a:t>
            </a:r>
            <a:br/>
            <a:endParaRPr/>
          </a:p>
          <a:p>
            <a:pPr lvl="1"/>
            <a:r>
              <a:t>Has origins in the 1950s</a:t>
            </a:r>
            <a:br/>
            <a:endParaRPr/>
          </a:p>
          <a:p>
            <a:pPr lvl="1"/>
            <a:r>
              <a:t>Widely used to evaluate machine learning (ML) models</a:t>
            </a:r>
          </a:p>
          <a:p>
            <a:pPr lvl="0"/>
            <a:r>
              <a:rPr b="1"/>
              <a:t>Jackknife:</a:t>
            </a:r>
            <a:r>
              <a:t> leave one out re-sampling</a:t>
            </a:r>
          </a:p>
          <a:p>
            <a:pPr lvl="1"/>
            <a:r>
              <a:t>Leave one out method</a:t>
            </a:r>
          </a:p>
          <a:p>
            <a:pPr lvl="1"/>
            <a:r>
              <a:t>Early general purpose resampling method</a:t>
            </a:r>
            <a:br/>
            <a:endParaRPr/>
          </a:p>
          <a:p>
            <a:pPr lvl="1"/>
            <a:r>
              <a:t>Has origins in the 1950s</a:t>
            </a:r>
          </a:p>
          <a:p>
            <a:pPr lvl="0"/>
            <a:r>
              <a:rPr b="1"/>
              <a:t>Nonparametric Bootstrap:</a:t>
            </a:r>
            <a:r>
              <a:t> resample with equivalent size and replacement - our focus here</a:t>
            </a:r>
          </a:p>
          <a:p>
            <a:pPr lvl="1"/>
            <a:r>
              <a:t>Published by Prof Brad Efron in 1979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Many familiar statistic models are </a:t>
            </a:r>
            <a:r>
              <a:rPr b="1"/>
              <a:t>parametric</a:t>
            </a:r>
            <a:r>
              <a:t>, being based on a assumed </a:t>
            </a:r>
            <a:r>
              <a:rPr b="1"/>
              <a:t>likelihood</a:t>
            </a:r>
          </a:p>
          <a:p>
            <a:pPr lvl="0"/>
            <a:r>
              <a:t>Likelihood models based on a parametric distributions</a:t>
            </a:r>
          </a:p>
          <a:p>
            <a:pPr lvl="0"/>
            <a:r>
              <a:t>Parametric models have low variance estimates for statistics</a:t>
            </a:r>
          </a:p>
          <a:p>
            <a:pPr lvl="1"/>
            <a:r>
              <a:t>But susceptible to poor choice of likelihood model</a:t>
            </a:r>
          </a:p>
          <a:p>
            <a:pPr lvl="0"/>
            <a:r>
              <a:t>Example, least-squares error model uses a Normal likelihood</a:t>
            </a:r>
          </a:p>
          <a:p>
            <a:pPr lvl="1"/>
            <a:r>
              <a:t>Parameters which must be estimated</a:t>
            </a:r>
            <a:br/>
            <a:endParaRPr/>
          </a:p>
          <a:p>
            <a:pPr lvl="1"/>
            <a:r>
              <a:t>Location and scale in one-dimension</a:t>
            </a:r>
            <a:br/>
            <a:endParaRPr/>
          </a:p>
          <a:p>
            <a:pPr lvl="1"/>
            <a:r>
              <a:t>Betas and covariance in higher dimensions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Nonparametric model</a:t>
            </a:r>
            <a:r>
              <a:t> not based on a parametric likelihood</a:t>
            </a:r>
          </a:p>
          <a:p>
            <a:pPr lvl="0"/>
            <a:r>
              <a:t>Use an </a:t>
            </a:r>
            <a:r>
              <a:rPr b="1"/>
              <a:t>empirical distribution</a:t>
            </a:r>
            <a:r>
              <a:t> estimated from observations</a:t>
            </a:r>
          </a:p>
          <a:p>
            <a:pPr lvl="1"/>
            <a:r>
              <a:t>No likelihood model assumptions</a:t>
            </a:r>
          </a:p>
          <a:p>
            <a:pPr lvl="0"/>
            <a:r>
              <a:t>Statistical properties estimated from this empirical distribution</a:t>
            </a:r>
          </a:p>
          <a:p>
            <a:pPr lvl="1"/>
            <a:r>
              <a:t>Potentially high variance estimates</a:t>
            </a:r>
            <a:br/>
            <a:endParaRPr/>
          </a:p>
          <a:p>
            <a:pPr lvl="1"/>
            <a:r>
              <a:t>Need sufficient sample size</a:t>
            </a:r>
            <a:br/>
            <a:endParaRPr/>
          </a:p>
          <a:p>
            <a:pPr lvl="1"/>
            <a:r>
              <a:t>Example, mean and variance estimates</a:t>
            </a:r>
          </a:p>
          <a:p>
            <a:pPr lvl="0"/>
            <a:r>
              <a:t>Examples of nonparametric statistical estimators:</a:t>
            </a:r>
          </a:p>
          <a:p>
            <a:pPr lvl="1"/>
            <a:r>
              <a:t>Permutation tests</a:t>
            </a:r>
            <a:br/>
            <a:endParaRPr/>
          </a:p>
          <a:p>
            <a:pPr lvl="1"/>
            <a:r>
              <a:t>Jackknife estimates</a:t>
            </a:r>
            <a:br/>
            <a:endParaRPr/>
          </a:p>
          <a:p>
            <a:pPr lvl="1"/>
            <a:r>
              <a:t>Nonparametric bootstrap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General characteristics of nonparametric resampling methods include</a:t>
            </a:r>
          </a:p>
          <a:p>
            <a:pPr lvl="0"/>
            <a:r>
              <a:t>Allow computation of statistics from data samples for statistics with continuous derivatives</a:t>
            </a:r>
          </a:p>
          <a:p>
            <a:pPr lvl="0"/>
            <a:r>
              <a:t>Repeatedly compute statistics from multiple resamples of dataset</a:t>
            </a:r>
          </a:p>
          <a:p>
            <a:pPr lvl="0"/>
            <a:r>
              <a:t>The result converges to the sample distribution of the statistic being computed</a:t>
            </a:r>
          </a:p>
          <a:p>
            <a:pPr lvl="0"/>
            <a:r>
              <a:t>Make minimal distributional assumptions, when compared to classical frequentist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Re-sampling methods are general and powerful but, there is no magic involved! There are pitfalls!</a:t>
                </a:r>
              </a:p>
              <a:p>
                <a:pPr lvl="0"/>
                <a:r>
                  <a:t>If a sample is biased, the resampled statistic estimate based on that sample will be biased</a:t>
                </a:r>
              </a:p>
              <a:p>
                <a:pPr lvl="1"/>
                <a:r>
                  <a:t>Results can be no better than the sample you start with</a:t>
                </a:r>
                <a:br/>
                <a:endParaRPr/>
              </a:p>
              <a:p>
                <a:pPr lvl="1"/>
                <a:r>
                  <a:t>Example; the bootstrap estimate of mean is a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/>
              </a:p>
              <a:p>
                <a:pPr lvl="0"/>
                <a:r>
                  <a:t>The sample variance and CIs can be no better than the sample distribution allows</a:t>
                </a:r>
              </a:p>
              <a:p>
                <a:pPr lvl="1"/>
                <a:r>
                  <a:t>Often higher variance than parametric models</a:t>
                </a:r>
                <a:br/>
                <a:endParaRPr/>
              </a:p>
              <a:p>
                <a:pPr lvl="1"/>
                <a:r>
                  <a:t>Be suspicious of overly optimistic confidence intervals</a:t>
                </a:r>
                <a:br/>
                <a:endParaRPr/>
              </a:p>
              <a:p>
                <a:pPr lvl="1"/>
                <a:r>
                  <a:t>CIs can be optimistically biased</a:t>
                </a:r>
              </a:p>
              <a:p>
                <a:pPr lvl="0"/>
                <a:r>
                  <a:t>Are computationally intensive, but often highly parallelizable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The goal of frequentist statistics is to compute a point estimate and confidence interval</a:t>
            </a:r>
          </a:p>
          <a:p>
            <a:pPr lvl="0"/>
            <a:r>
              <a:t>Point estimate is the single most likely value for a statistic</a:t>
            </a:r>
          </a:p>
          <a:p>
            <a:pPr lvl="1"/>
            <a:r>
              <a:t>Confidence interval expresses the uncertainty of the point estimate</a:t>
            </a:r>
          </a:p>
          <a:p>
            <a:pPr lvl="0"/>
            <a:r>
              <a:t>Parametric confidence interval based on the properties of some assumed probability distribution</a:t>
            </a:r>
          </a:p>
          <a:p>
            <a:pPr lvl="1"/>
            <a:r>
              <a:t>Are there alternatives to this classical frequentist approach?</a:t>
            </a:r>
            <a:br/>
            <a:endParaRPr/>
          </a:p>
          <a:p>
            <a:pPr lvl="1"/>
            <a:r>
              <a:t>Here we focus on bootstrap methods which do not require explicit probability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Rather than computing a point estimate directly, bootstrap methods compute a bootstrap distribution of a statistic</a:t>
            </a:r>
          </a:p>
          <a:p>
            <a:pPr lvl="0"/>
            <a:r>
              <a:t>Bootstrap distribution is comprised of values of the statistic computed from bootstrap resamples of the original observations (data sample)</a:t>
            </a:r>
          </a:p>
          <a:p>
            <a:pPr lvl="0"/>
            <a:r>
              <a:t>Computing bootstrap distribution requires </a:t>
            </a:r>
            <a:r>
              <a:rPr b="1"/>
              <a:t>no assumptions about population distribution!</a:t>
            </a:r>
          </a:p>
          <a:p>
            <a:pPr lvl="1"/>
            <a:r>
              <a:t>Bootstrap resampling substitutes computer power for paper and pencil statistician power</a:t>
            </a:r>
          </a:p>
          <a:p>
            <a:pPr lvl="0"/>
            <a:r>
              <a:t>Bootstrap resampling estimates the </a:t>
            </a:r>
            <a:r>
              <a:rPr b="1"/>
              <a:t>bootstrap distribution</a:t>
            </a:r>
            <a:r>
              <a:t> of a statistic</a:t>
            </a:r>
          </a:p>
          <a:p>
            <a:pPr lvl="1"/>
            <a:r>
              <a:t>Compute mostly likely point estimate of the statistic, or bootstrap estimate</a:t>
            </a:r>
            <a:br/>
            <a:endParaRPr/>
          </a:p>
          <a:p>
            <a:pPr lvl="1"/>
            <a:r>
              <a:t>The bootstrap confidence interval is computed from the bootstrap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</Words>
  <Application>Microsoft Office PowerPoint</Application>
  <PresentationFormat>On-screen Show (16:9)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Overview of the Bootstrap Algorithm</vt:lpstr>
      <vt:lpstr>Overview of the Bootstrap Algorithm</vt:lpstr>
      <vt:lpstr>Overview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Example; One Sample Bootstrap</vt:lpstr>
      <vt:lpstr>Two Sample Bootstrap</vt:lpstr>
      <vt:lpstr>Two Sample Bootstrap</vt:lpstr>
      <vt:lpstr>Two Sample Bootstrap</vt:lpstr>
      <vt:lpstr>Example, Two Sample Bootstrap</vt:lpstr>
      <vt:lpstr>Example, Two Sample Bootstrap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1</cp:revision>
  <dcterms:created xsi:type="dcterms:W3CDTF">2024-08-16T02:27:29Z</dcterms:created>
  <dcterms:modified xsi:type="dcterms:W3CDTF">2024-09-11T18:28:54Z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