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0" r:id="rId41"/>
    <p:sldId id="301" r:id="rId42"/>
    <p:sldId id="303" r:id="rId43"/>
    <p:sldId id="308" r:id="rId44"/>
    <p:sldId id="304" r:id="rId45"/>
    <p:sldId id="305" r:id="rId46"/>
    <p:sldId id="307" r:id="rId47"/>
    <p:sldId id="30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81843"/>
              </p:ext>
            </p:extLst>
          </p:nvPr>
        </p:nvGraphicFramePr>
        <p:xfrm>
          <a:off x="457200" y="11938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ask for help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dirty="0"/>
              <a:t>Class meeting Tuesdays, 6:00 pm US Eastern Time:</a:t>
            </a:r>
          </a:p>
          <a:p>
            <a:pPr lvl="1"/>
            <a:r>
              <a:rPr dirty="0"/>
              <a:t>Focus on theory to understand concepts</a:t>
            </a:r>
            <a:br>
              <a:rPr dirty="0"/>
            </a:br>
            <a:endParaRPr dirty="0"/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b="1" dirty="0"/>
              <a:t>day TBD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  <a:br>
              <a:rPr dirty="0"/>
            </a:br>
            <a:endParaRPr dirty="0"/>
          </a:p>
          <a:p>
            <a:pPr lvl="1"/>
            <a:r>
              <a:rPr dirty="0"/>
              <a:t>Discus code and coding problems</a:t>
            </a:r>
            <a:br>
              <a:rPr dirty="0"/>
            </a:br>
            <a:endParaRPr dirty="0"/>
          </a:p>
          <a:p>
            <a:pPr lvl="1"/>
            <a:r>
              <a:rPr dirty="0"/>
              <a:t>Background and supplementary material as needed</a:t>
            </a:r>
            <a:br>
              <a:rPr dirty="0"/>
            </a:br>
            <a:endParaRPr dirty="0"/>
          </a:p>
          <a:p>
            <a:pPr lvl="1"/>
            <a:r>
              <a:rPr dirty="0"/>
              <a:t>Poll to find best day for class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communications by Canvas will likely be delayed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/>
              <a:t>S</a:t>
            </a:r>
            <a:r>
              <a:rPr dirty="0"/>
              <a:t>tephen</a:t>
            </a:r>
            <a:r>
              <a:rPr lang="en-US" dirty="0"/>
              <a:t> dot </a:t>
            </a:r>
            <a:r>
              <a:rPr dirty="0" err="1"/>
              <a:t>elston</a:t>
            </a:r>
            <a:r>
              <a:rPr dirty="0"/>
              <a:t> </a:t>
            </a:r>
            <a:r>
              <a:rPr lang="en-US" dirty="0"/>
              <a:t>at </a:t>
            </a:r>
            <a:r>
              <a:rPr dirty="0" err="1"/>
              <a:t>gmail</a:t>
            </a:r>
            <a:r>
              <a:rPr lang="en-US" dirty="0"/>
              <a:t> dot </a:t>
            </a:r>
            <a:r>
              <a:rPr dirty="0"/>
              <a:t>com</a:t>
            </a:r>
            <a:br>
              <a:rPr dirty="0"/>
            </a:br>
            <a:r>
              <a:rPr dirty="0" err="1"/>
              <a:t>Moustafa</a:t>
            </a:r>
            <a:r>
              <a:rPr dirty="0"/>
              <a:t> Saleh, TA, </a:t>
            </a:r>
            <a:endParaRPr lang="en-US" dirty="0"/>
          </a:p>
          <a:p>
            <a:r>
              <a:rPr dirty="0"/>
              <a:t>Tatyana Boland, TA, </a:t>
            </a:r>
          </a:p>
          <a:p>
            <a:r>
              <a:rPr b="1" dirty="0"/>
              <a:t>Office hours:</a:t>
            </a:r>
            <a:r>
              <a:rPr dirty="0"/>
              <a:t> If you need individual assistance, 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</a:p>
          <a:p>
            <a:pPr lvl="0"/>
            <a:r>
              <a:rPr dirty="0"/>
              <a:t>Our goal is to gain deep understanding for complex problem</a:t>
            </a:r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machine learning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  <a:p>
            <a:pPr lvl="1"/>
            <a:r>
              <a:rPr dirty="0"/>
              <a:t>How good is a model fit?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</a:p>
          <a:p>
            <a:pPr lvl="1"/>
            <a:r>
              <a:rPr dirty="0"/>
              <a:t>Graphical presentation greatly assists understanding by less technical colleagues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Use aesthetics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</a:t>
            </a:r>
            <a:r>
              <a:rPr dirty="0" err="1"/>
              <a:t>projet</a:t>
            </a:r>
            <a:r>
              <a:rPr dirty="0"/>
              <a:t> multiple dimensions of complex data on 2-d surface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88027"/>
              </p:ext>
            </p:extLst>
          </p:nvPr>
        </p:nvGraphicFramePr>
        <p:xfrm>
          <a:off x="337595" y="748880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wrong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 about 45 degrees</a:t>
                </a:r>
              </a:p>
              <a:p>
                <a:pPr lvl="1"/>
                <a:r>
                  <a:rPr dirty="0"/>
                  <a:t>Optimal banking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Longest scientific time series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lvl="0"/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564993"/>
            <a:ext cx="8133143" cy="1192193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</a:p>
          <a:p>
            <a:pPr lvl="0"/>
            <a:r>
              <a:rPr sz="2400" dirty="0"/>
              <a:t>Banking angle is near optimal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3003898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Use of </a:t>
            </a:r>
            <a:r>
              <a:rPr b="1"/>
              <a:t>color</a:t>
            </a:r>
            <a:r>
              <a:t> as an aesthetic in visualization is a complicated subject.</a:t>
            </a:r>
          </a:p>
          <a:p>
            <a:pPr lvl="0"/>
            <a:r>
              <a:t>color is often used, also often abused</a:t>
            </a:r>
          </a:p>
          <a:p>
            <a:pPr lvl="0"/>
            <a:r>
              <a:t>A </a:t>
            </a:r>
            <a:r>
              <a:rPr b="1"/>
              <a:t>qualitative palette</a:t>
            </a:r>
            <a:r>
              <a:t> is a palette of individual colors for categorical values</a:t>
            </a:r>
          </a:p>
          <a:p>
            <a:pPr lvl="0"/>
            <a:r>
              <a:rPr b="1"/>
              <a:t>Sequential palettes</a:t>
            </a:r>
            <a:r>
              <a:t> and </a:t>
            </a:r>
            <a:r>
              <a:rPr b="1"/>
              <a:t>divergent palettes</a:t>
            </a:r>
            <a:r>
              <a:t> are a sequence of colors</a:t>
            </a:r>
          </a:p>
          <a:p>
            <a:pPr lvl="1"/>
            <a:r>
              <a:t>Numeric variables</a:t>
            </a:r>
          </a:p>
          <a:p>
            <a:pPr lvl="1"/>
            <a:r>
              <a:t>Ordered categorical variable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0" y="963126"/>
            <a:ext cx="4062713" cy="4131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blind. Red-green color blindness is most common</a:t>
            </a:r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0"/>
            <a:r>
              <a:rPr dirty="0"/>
              <a:t>Perception of exact numeric values is difficult, except in special cases</a:t>
            </a:r>
          </a:p>
          <a:p>
            <a:pPr lvl="0"/>
            <a:r>
              <a:rPr dirty="0"/>
              <a:t>Cannot perceive large number of colors for categories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</a:t>
            </a:r>
            <a:r>
              <a:rPr dirty="0" err="1"/>
              <a:t>realationships</a:t>
            </a:r>
            <a:r>
              <a:rPr dirty="0"/>
              <a:t>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</a:t>
            </a:r>
            <a:r>
              <a:rPr dirty="0" err="1"/>
              <a:t>preceptable</a:t>
            </a:r>
            <a:endParaRPr dirty="0"/>
          </a:p>
          <a:p>
            <a:pPr lvl="1"/>
            <a:r>
              <a:rPr dirty="0"/>
              <a:t>Only relative relationship in </a:t>
            </a:r>
            <a:r>
              <a:t>numeric variables</a:t>
            </a:r>
            <a:endParaRPr dirty="0"/>
          </a:p>
          <a:p>
            <a:pPr lvl="1"/>
            <a:r>
              <a:rPr dirty="0"/>
              <a:t>Limited steps of categorical variables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38" y="1019626"/>
            <a:ext cx="3933785" cy="40346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Line plots</a:t>
            </a:r>
            <a:r>
              <a:t> connect discrete, ordered, data points by a line</a:t>
            </a:r>
          </a:p>
          <a:p>
            <a:pPr lvl="0"/>
            <a:r>
              <a:t>Can use different colors and line pattern types to differentiate categories</a:t>
            </a:r>
            <a:br/>
            <a:endParaRPr/>
          </a:p>
          <a:p>
            <a:pPr lvl="0"/>
            <a:r>
              <a:t>Only useful for a limited number of lines on one graph</a:t>
            </a:r>
          </a:p>
          <a:p>
            <a:pPr lvl="0"/>
            <a:r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3" name="Picture 1" descr="01_PreceptionForScientificVisualization_files/figure-pptx/unnamed-chunk-9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216" y="1193799"/>
            <a:ext cx="6124512" cy="38296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5AA76-E836-8833-45FC-7BA8DEC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03" y="905799"/>
            <a:ext cx="4916525" cy="416538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257782"/>
            <a:ext cx="3008313" cy="27581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116F-E19D-1516-0525-7FC9747D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12" y="877531"/>
            <a:ext cx="4741441" cy="41947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537517"/>
            <a:ext cx="8229600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303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throughout statistics and machine learning such as maximum likelihood</a:t>
            </a:r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 works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2139F-05BC-6517-43F1-8B97D07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1" y="1150220"/>
            <a:ext cx="6079105" cy="3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</a:t>
            </a:r>
            <a:r>
              <a:rPr dirty="0" err="1"/>
              <a:t>Tramsformation</a:t>
            </a:r>
            <a:r>
              <a:rPr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61806-6831-AA73-8714-4C00EAD1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65" y="1435260"/>
            <a:ext cx="5656566" cy="333967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FCB4-8358-1EA4-9BC4-B2A4A51F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77" y="993781"/>
            <a:ext cx="5656449" cy="39437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660"/>
            <a:ext cx="2826152" cy="313274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r>
              <a:rPr lang="en-US" dirty="0"/>
              <a:t>Understand relationships in data</a:t>
            </a:r>
          </a:p>
          <a:p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0"/>
            <a:r>
              <a:rPr dirty="0"/>
              <a:t>All plot aesthetics have limitations which must be understood to use them effectively</a:t>
            </a:r>
          </a:p>
          <a:p>
            <a:pPr lvl="0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0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have explored these key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3F078-DC3C-D583-AC59-E1F4F96CAD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6" y="2281614"/>
            <a:ext cx="2960914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dirty="0"/>
              <a:t>How confident should we be 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Teaching Assistant: Tatyana Boland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MBA in Finance from Texas A&amp;M</a:t>
            </a:r>
          </a:p>
          <a:p>
            <a:pPr lvl="0"/>
            <a:r>
              <a:rPr dirty="0"/>
              <a:t>MLA from Harvard Extension School in Sustainability &amp; Environmental Management</a:t>
            </a:r>
          </a:p>
          <a:p>
            <a:pPr lvl="0"/>
            <a:r>
              <a:rPr dirty="0"/>
              <a:t>BA in Political Science from University of Washington</a:t>
            </a:r>
          </a:p>
          <a:p>
            <a:pPr lvl="0"/>
            <a:r>
              <a:rPr dirty="0"/>
              <a:t>Worked previously at Oracle OCI as Principal Technical Program Manager in Physical Networking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95408"/>
              </p:ext>
            </p:extLst>
          </p:nvPr>
        </p:nvGraphicFramePr>
        <p:xfrm>
          <a:off x="457200" y="1193800"/>
          <a:ext cx="822960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2271</Words>
  <Application>Microsoft Office PowerPoint</Application>
  <PresentationFormat>On-screen Show (16:9)</PresentationFormat>
  <Paragraphs>327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Teaching Assistant: Tatyana Boland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is Perception Important?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54</cp:revision>
  <dcterms:created xsi:type="dcterms:W3CDTF">2024-08-02T01:47:37Z</dcterms:created>
  <dcterms:modified xsi:type="dcterms:W3CDTF">2024-08-16T02:22:48Z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