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310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15" r:id="rId21"/>
    <p:sldId id="276" r:id="rId22"/>
    <p:sldId id="277" r:id="rId23"/>
    <p:sldId id="311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312" r:id="rId34"/>
    <p:sldId id="313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300" r:id="rId45"/>
    <p:sldId id="301" r:id="rId46"/>
    <p:sldId id="303" r:id="rId47"/>
    <p:sldId id="308" r:id="rId48"/>
    <p:sldId id="304" r:id="rId49"/>
    <p:sldId id="305" r:id="rId50"/>
    <p:sldId id="307" r:id="rId51"/>
    <p:sldId id="316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B955-8536-4BAC-8F14-FFC29379D0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BAB8E-9F72-444E-B07F-4C828286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BAB8E-9F72-444E-B07F-4C82828652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users/explain/colors/colormaps.html" TargetMode="External"/><Relationship Id="rId2" Type="http://schemas.openxmlformats.org/officeDocument/2006/relationships/hyperlink" Target="https://seaborn.pydata.org/tutorial/color_palette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Perception 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73745"/>
              </p:ext>
            </p:extLst>
          </p:nvPr>
        </p:nvGraphicFramePr>
        <p:xfrm>
          <a:off x="457200" y="11938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</a:t>
            </a:r>
            <a:r>
              <a:rPr b="1" dirty="0"/>
              <a:t>ask for he</a:t>
            </a:r>
            <a:r>
              <a:rPr dirty="0"/>
              <a:t>lp on concepts or coding!!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5569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</a:t>
            </a:r>
            <a:r>
              <a:rPr lang="en-US" dirty="0"/>
              <a:t>focus in EDA and inference, </a:t>
            </a:r>
            <a:r>
              <a:rPr dirty="0"/>
              <a:t>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b="1" dirty="0"/>
              <a:t>Resources tab in Ed Discussion</a:t>
            </a:r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 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Class meeting </a:t>
            </a:r>
            <a:r>
              <a:rPr lang="en-US" dirty="0"/>
              <a:t>Wednesdays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theory to understand concepts</a:t>
            </a:r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lang="en-US" b="1" dirty="0"/>
              <a:t>Thursdays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</a:p>
          <a:p>
            <a:pPr lvl="1"/>
            <a:r>
              <a:rPr lang="en-US" dirty="0"/>
              <a:t>Course concepts </a:t>
            </a:r>
          </a:p>
          <a:p>
            <a:pPr lvl="1"/>
            <a:r>
              <a:rPr dirty="0"/>
              <a:t>Discus code and coding problems</a:t>
            </a:r>
          </a:p>
          <a:p>
            <a:pPr lvl="1"/>
            <a:r>
              <a:rPr dirty="0"/>
              <a:t>Background and supplementary material as needed</a:t>
            </a:r>
          </a:p>
          <a:p>
            <a:pPr lvl="0"/>
            <a:r>
              <a:rPr dirty="0"/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 use public posts - okay to include code snippets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</a:t>
            </a:r>
            <a:r>
              <a:rPr b="1" dirty="0"/>
              <a:t>communications by Canvas will likely be delayed</a:t>
            </a:r>
            <a:r>
              <a:rPr lang="en-US" b="1" dirty="0"/>
              <a:t>!!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Elston, Instructor,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endParaRPr lang="en-US" dirty="0"/>
          </a:p>
          <a:p>
            <a:r>
              <a:rPr b="1" dirty="0"/>
              <a:t>Office hours:</a:t>
            </a:r>
            <a:r>
              <a:rPr dirty="0"/>
              <a:t> If you need individual assistance,</a:t>
            </a:r>
            <a:r>
              <a:rPr lang="en-US" dirty="0"/>
              <a:t> </a:t>
            </a:r>
            <a:r>
              <a:rPr dirty="0"/>
              <a:t>please ask to schedule office hours.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 we need to understand relationships 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  <a:endParaRPr lang="en-US" dirty="0"/>
          </a:p>
          <a:p>
            <a:pPr lvl="1"/>
            <a:r>
              <a:rPr lang="en-US" dirty="0"/>
              <a:t>Provide interpretable and actionable results </a:t>
            </a:r>
            <a:endParaRPr dirty="0"/>
          </a:p>
          <a:p>
            <a:pPr lvl="0"/>
            <a:r>
              <a:rPr dirty="0"/>
              <a:t>Our goal is to gain deep understanding for complex problem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often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  <a:endParaRPr lang="en-US" dirty="0"/>
          </a:p>
          <a:p>
            <a:pPr lvl="1"/>
            <a:r>
              <a:rPr lang="en-US" dirty="0"/>
              <a:t>Graphical results are easy  interpret </a:t>
            </a:r>
            <a:endParaRPr dirty="0"/>
          </a:p>
          <a:p>
            <a:pPr lvl="1"/>
            <a:r>
              <a:rPr dirty="0"/>
              <a:t>Graphical presentation greatly assists understanding by less technica</a:t>
            </a:r>
            <a:r>
              <a:rPr lang="en-US" dirty="0"/>
              <a:t>l</a:t>
            </a:r>
            <a:r>
              <a:rPr dirty="0"/>
              <a:t> colleagues</a:t>
            </a:r>
            <a:endParaRPr lang="en-US" dirty="0"/>
          </a:p>
          <a:p>
            <a:r>
              <a:rPr lang="en-US" dirty="0"/>
              <a:t>How good is a model fit?</a:t>
            </a:r>
          </a:p>
          <a:p>
            <a:pPr lvl="1"/>
            <a:r>
              <a:rPr lang="en-US" dirty="0"/>
              <a:t>Use EDA methods to explore model results </a:t>
            </a:r>
          </a:p>
          <a:p>
            <a:pPr lvl="1"/>
            <a:r>
              <a:rPr lang="en-US" dirty="0"/>
              <a:t>Compare model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979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Use </a:t>
            </a:r>
            <a:r>
              <a:rPr b="1" dirty="0"/>
              <a:t>aesthetics</a:t>
            </a:r>
            <a:r>
              <a:rPr dirty="0"/>
              <a:t>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project multiple dimensions of complex data on 2-d surface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Important note!!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I expect you to use good perceptual methodology for creating plots for your project!!</a:t>
            </a:r>
            <a:endParaRPr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/>
              <a:t>Easy to perceive plot aesthetics:</a:t>
            </a:r>
            <a:r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/>
              <a:t>Aesthetics with moderate perceptive power:</a:t>
            </a:r>
            <a:r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/>
              <a:t>Aesthetics with limited perceptive power:</a:t>
            </a:r>
            <a:r>
              <a:t> useful within strict limits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774672"/>
              </p:ext>
            </p:extLst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Any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counts,</a:t>
                      </a:r>
                      <a:r>
                        <a:rPr sz="1800" dirty="0"/>
                        <a:t> </a:t>
                      </a:r>
                      <a:r>
                        <a:rPr lang="en-US" sz="1800" dirty="0"/>
                        <a:t>ordered </a:t>
                      </a:r>
                      <a:r>
                        <a:rPr sz="18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</a:t>
                </a:r>
                <a:r>
                  <a:rPr lang="en-US" dirty="0"/>
                  <a:t>poor choice of</a:t>
                </a:r>
                <a:r>
                  <a:rPr dirty="0"/>
                  <a:t>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</a:t>
                </a:r>
                <a:r>
                  <a:rPr lang="en-US" dirty="0"/>
                  <a:t> in slope near</a:t>
                </a:r>
                <a:r>
                  <a:rPr dirty="0"/>
                  <a:t> 45 degrees</a:t>
                </a:r>
              </a:p>
              <a:p>
                <a:pPr lvl="1"/>
                <a:r>
                  <a:rPr lang="en-US" dirty="0"/>
                  <a:t>B</a:t>
                </a:r>
                <a:r>
                  <a:rPr dirty="0"/>
                  <a:t>anking angle controlled by aspect ratio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7824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Longest</a:t>
            </a:r>
            <a:r>
              <a:rPr lang="en-US" dirty="0"/>
              <a:t> directly measured</a:t>
            </a:r>
            <a:r>
              <a:rPr dirty="0"/>
              <a:t> scientific time series</a:t>
            </a:r>
            <a:r>
              <a:rPr lang="en-US" dirty="0"/>
              <a:t> in existence</a:t>
            </a:r>
            <a:r>
              <a:rPr dirty="0"/>
              <a:t>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  <a:endParaRPr lang="en-US" sz="2000" dirty="0">
              <a:latin typeface="Courier"/>
            </a:endParaRP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lv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* Longest directly observed temperature series starts in 1772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 lnSpcReduction="10000"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1:1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near vertical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122745"/>
            <a:ext cx="8133143" cy="1634442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now 20:1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about 45 degrees for most of the cycles</a:t>
            </a:r>
            <a:endParaRPr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Can you see the asymmetry in these cycles now? 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4020755"/>
            <a:ext cx="8785775" cy="8234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dirty="0"/>
              <a:t>Complexity makes understanding difficult</a:t>
            </a: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understanding</a:t>
            </a:r>
          </a:p>
          <a:p>
            <a:pPr lvl="1"/>
            <a:r>
              <a:rPr dirty="0"/>
              <a:t>Inference is becoming harder with large complex data sets</a:t>
            </a:r>
          </a:p>
          <a:p>
            <a:pPr lvl="0"/>
            <a:r>
              <a:rPr dirty="0"/>
              <a:t>Doing rigorous data science requires understanding statistics</a:t>
            </a:r>
          </a:p>
          <a:p>
            <a:pPr lvl="1"/>
            <a:r>
              <a:rPr dirty="0"/>
              <a:t>Statistical practice has advanced significantly to address large complex data sets</a:t>
            </a:r>
          </a:p>
          <a:p>
            <a:pPr lvl="1"/>
            <a:r>
              <a:rPr dirty="0"/>
              <a:t>Statistical practice now dominated by computer-intensive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3920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Use of </a:t>
            </a:r>
            <a:r>
              <a:rPr b="1" dirty="0"/>
              <a:t>color</a:t>
            </a:r>
            <a:r>
              <a:rPr dirty="0"/>
              <a:t> as an aesthetic in visualization is a complicated subject.</a:t>
            </a:r>
          </a:p>
          <a:p>
            <a:pPr lvl="0"/>
            <a:r>
              <a:rPr dirty="0"/>
              <a:t>color is often used, also </a:t>
            </a:r>
            <a:r>
              <a:rPr b="1" dirty="0"/>
              <a:t>often abused</a:t>
            </a:r>
            <a:r>
              <a:rPr lang="en-US" b="1" dirty="0"/>
              <a:t>!</a:t>
            </a:r>
            <a:endParaRPr b="1" dirty="0"/>
          </a:p>
          <a:p>
            <a:pPr lvl="0"/>
            <a:r>
              <a:rPr dirty="0"/>
              <a:t>A </a:t>
            </a:r>
            <a:r>
              <a:rPr b="1" dirty="0"/>
              <a:t>qualitative palette</a:t>
            </a:r>
            <a:r>
              <a:rPr dirty="0"/>
              <a:t> is a palette of individual colors for categorical values</a:t>
            </a:r>
          </a:p>
          <a:p>
            <a:pPr lvl="0"/>
            <a:r>
              <a:rPr b="1" dirty="0"/>
              <a:t>Sequential palettes</a:t>
            </a:r>
            <a:r>
              <a:rPr dirty="0"/>
              <a:t> and </a:t>
            </a:r>
            <a:r>
              <a:rPr b="1" dirty="0"/>
              <a:t>divergent palettes</a:t>
            </a:r>
            <a:r>
              <a:rPr dirty="0"/>
              <a:t> are a sequence of colors</a:t>
            </a:r>
          </a:p>
          <a:p>
            <a:pPr lvl="1"/>
            <a:r>
              <a:rPr dirty="0"/>
              <a:t>Numeric variables</a:t>
            </a:r>
          </a:p>
          <a:p>
            <a:pPr lvl="1"/>
            <a:r>
              <a:rPr dirty="0"/>
              <a:t>Ord</a:t>
            </a:r>
            <a:r>
              <a:rPr lang="en-US" dirty="0"/>
              <a:t>inal or ord</a:t>
            </a:r>
            <a:r>
              <a:rPr dirty="0"/>
              <a:t>ered categorical variable</a:t>
            </a:r>
            <a:r>
              <a:rPr lang="en-US" dirty="0"/>
              <a:t>s</a:t>
            </a:r>
          </a:p>
          <a:p>
            <a:r>
              <a:rPr lang="en-US" dirty="0"/>
              <a:t>For examples of the foregoing palette types see the </a:t>
            </a:r>
            <a:r>
              <a:rPr lang="en-US" dirty="0">
                <a:hlinkClick r:id="rId2"/>
              </a:rPr>
              <a:t>Seaborn Choosing Color Palettes Tutorial</a:t>
            </a:r>
            <a:endParaRPr lang="en-US" dirty="0"/>
          </a:p>
          <a:p>
            <a:r>
              <a:rPr lang="en-US" dirty="0"/>
              <a:t>To examine the wide range of available color pallets see </a:t>
            </a:r>
            <a:r>
              <a:rPr lang="en-US" dirty="0">
                <a:hlinkClick r:id="rId3"/>
              </a:rPr>
              <a:t>Choosing Color Maps in Matplotlib 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2" y="963126"/>
            <a:ext cx="4062713" cy="4131417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114798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pallet shows relative auto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Darker colors indicate higher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Lighter colors indicate lower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Limits of </a:t>
            </a:r>
            <a:r>
              <a:rPr lang="en-US" dirty="0"/>
              <a:t>C</a:t>
            </a:r>
            <a:r>
              <a:rPr dirty="0"/>
              <a:t>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 </a:t>
            </a:r>
            <a:endParaRPr lang="en-US" dirty="0"/>
          </a:p>
          <a:p>
            <a:pPr lvl="1"/>
            <a:r>
              <a:rPr dirty="0"/>
              <a:t>Red-green color blindness is most common</a:t>
            </a:r>
            <a:r>
              <a:rPr lang="en-US" dirty="0"/>
              <a:t>, primarily affecting men</a:t>
            </a:r>
            <a:endParaRPr dirty="0"/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1"/>
            <a:r>
              <a:rPr dirty="0"/>
              <a:t>Perception of exact numeric values is difficult, except in special cases</a:t>
            </a:r>
          </a:p>
          <a:p>
            <a:pPr lvl="0"/>
            <a:r>
              <a:rPr lang="en-US" dirty="0"/>
              <a:t>People </a:t>
            </a:r>
            <a:r>
              <a:rPr lang="en-US" b="1" dirty="0"/>
              <a:t>c</a:t>
            </a:r>
            <a:r>
              <a:rPr b="1" dirty="0"/>
              <a:t>annot perceive large number of colors </a:t>
            </a:r>
            <a:r>
              <a:rPr dirty="0"/>
              <a:t>for categories</a:t>
            </a:r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Warning! Avoid using meaningless color in graphics</a:t>
            </a:r>
          </a:p>
          <a:p>
            <a:pPr lvl="1"/>
            <a:r>
              <a:rPr lang="en-US" b="1" dirty="0"/>
              <a:t>Using color for no reason is a distraction!</a:t>
            </a:r>
          </a:p>
          <a:p>
            <a:pPr lvl="1"/>
            <a:r>
              <a:rPr lang="en-US" dirty="0"/>
              <a:t>Example: meaningless color for bar plots </a:t>
            </a:r>
          </a:p>
          <a:p>
            <a:pPr lvl="1"/>
            <a:r>
              <a:rPr lang="en-US" dirty="0"/>
              <a:t>Example: meaningless color in box plots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3663385" cy="32365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Large qualitative color pallet reduces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plot includes too many similar colors for large number of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Virtually impossible to determine where autos from each make fall on the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7D722-712E-6BDF-09E4-1BA64EF0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08" y="860385"/>
            <a:ext cx="4878892" cy="4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387754" y="910542"/>
            <a:ext cx="8513178" cy="12076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Ordered box plot is an alternative to qualitative color and shape for variables with too many categories   </a:t>
            </a:r>
          </a:p>
          <a:p>
            <a:r>
              <a:rPr lang="en-US" dirty="0"/>
              <a:t>Ordering improves perception, i.e. like ordered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F5102-101E-3820-1B91-98B8A85B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54" y="1964889"/>
            <a:ext cx="4109655" cy="314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BB364-7770-0D6E-2F56-3A68DD32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9" y="2000389"/>
            <a:ext cx="4049208" cy="30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relationships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perceptible</a:t>
            </a:r>
          </a:p>
          <a:p>
            <a:pPr lvl="1"/>
            <a:r>
              <a:rPr dirty="0"/>
              <a:t>Only relative relationship in numeric variables</a:t>
            </a:r>
          </a:p>
          <a:p>
            <a:pPr lvl="1"/>
            <a:r>
              <a:rPr dirty="0"/>
              <a:t>Limited steps of </a:t>
            </a:r>
            <a:r>
              <a:rPr lang="en-US" dirty="0"/>
              <a:t>ordinal</a:t>
            </a:r>
            <a:r>
              <a:rPr dirty="0"/>
              <a:t> variables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43" y="1108848"/>
            <a:ext cx="3933785" cy="4034652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7E3AB7E-43EF-6732-9DAC-40E0B6B49A48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357866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color pallet for price, marker size for engine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pallet same as previous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Engine size by relative marker size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patterns in this 4-dimensional projection?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Line plots</a:t>
            </a:r>
            <a:r>
              <a:rPr dirty="0"/>
              <a:t> connect discrete, ordered, data points by a line</a:t>
            </a:r>
          </a:p>
          <a:p>
            <a:pPr lvl="0"/>
            <a:r>
              <a:rPr dirty="0"/>
              <a:t>Can use different colors and line pattern types to differentiate categories</a:t>
            </a:r>
          </a:p>
          <a:p>
            <a:pPr lvl="0"/>
            <a:r>
              <a:rPr dirty="0"/>
              <a:t>Only useful for a limited number of lines on one graph</a:t>
            </a:r>
          </a:p>
          <a:p>
            <a:pPr lvl="0"/>
            <a:r>
              <a:rPr dirty="0"/>
              <a:t>Too many similar colors and line patterns on one plot leads to viewer confusion and poor perception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63A8C-76CE-07D1-C49D-F35A34FB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77" y="1266181"/>
            <a:ext cx="5608723" cy="324023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2608D8-9052-3429-1009-E119939D1062}"/>
              </a:ext>
            </a:extLst>
          </p:cNvPr>
          <p:cNvSpPr txBox="1">
            <a:spLocks/>
          </p:cNvSpPr>
          <p:nvPr/>
        </p:nvSpPr>
        <p:spPr>
          <a:xfrm>
            <a:off x="457202" y="1415970"/>
            <a:ext cx="3078075" cy="3521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 type indicates type of transformation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easy to perceive the 4 line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a </a:t>
            </a:r>
            <a:r>
              <a:rPr lang="en-US" b="1" dirty="0"/>
              <a:t>limited number of line types can be perceived!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dirty="0"/>
              <a:t>This aesthetic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What is the difference between </a:t>
            </a:r>
            <a:r>
              <a:rPr lang="en-US" b="1" dirty="0"/>
              <a:t>statistical inference </a:t>
            </a:r>
            <a:r>
              <a:rPr lang="en-US" dirty="0"/>
              <a:t>and </a:t>
            </a:r>
            <a:r>
              <a:rPr lang="en-US" b="1" dirty="0"/>
              <a:t>predictive analytics? </a:t>
            </a:r>
            <a:endParaRPr b="1" dirty="0"/>
          </a:p>
          <a:p>
            <a:pPr lvl="0"/>
            <a:r>
              <a:rPr lang="en-US" dirty="0"/>
              <a:t>Inference and prediction closely related   </a:t>
            </a:r>
          </a:p>
          <a:p>
            <a:pPr lvl="0"/>
            <a:r>
              <a:rPr lang="en-US" dirty="0"/>
              <a:t>Prediction is the domain of machine learning   </a:t>
            </a:r>
          </a:p>
          <a:p>
            <a:pPr lvl="1"/>
            <a:r>
              <a:rPr lang="en-US" dirty="0"/>
              <a:t>Goal is accurate predictions  </a:t>
            </a:r>
          </a:p>
          <a:p>
            <a:pPr lvl="0"/>
            <a:r>
              <a:rPr lang="en-US" dirty="0"/>
              <a:t>Statistical inference seeks to make discoveries by applying statistical models     </a:t>
            </a:r>
          </a:p>
          <a:p>
            <a:pPr lvl="1"/>
            <a:r>
              <a:rPr lang="en-US" dirty="0"/>
              <a:t>Goal is to understand changes in response given changes in independent variables    </a:t>
            </a:r>
          </a:p>
          <a:p>
            <a:r>
              <a:rPr lang="en-US" dirty="0"/>
              <a:t>We focus on inference in this course, not machine learning specifically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45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F154E65-A52E-2F68-7EBF-15BA314E33B6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462039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Spare use of color and marker shape projects 4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color pallet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number of marker shapes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F7385-24D1-3996-4D0C-D48CE0F1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384" y="874784"/>
            <a:ext cx="3958884" cy="420650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9979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871241"/>
            <a:ext cx="3420318" cy="2144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 produces curved lines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4DEF-0D2F-CB09-6DE1-A081639A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58" y="1016000"/>
            <a:ext cx="5156242" cy="408159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152" y="4537517"/>
            <a:ext cx="5702462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</a:t>
                </a:r>
                <a:r>
                  <a:rPr lang="en-US" dirty="0"/>
                  <a:t> can</a:t>
                </a:r>
                <a:r>
                  <a:rPr dirty="0"/>
                  <a:t> </a:t>
                </a:r>
                <a:r>
                  <a:rPr lang="en-US" dirty="0"/>
                  <a:t>apply with positive values or </a:t>
                </a:r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D9806-A3ED-7D69-EEEC-DA0E47FB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72" y="1194816"/>
            <a:ext cx="6205728" cy="37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Transformation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38BBCF-18E3-AE69-F74B-05D1B813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349" y="1152594"/>
            <a:ext cx="5792651" cy="335438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1030"/>
            <a:ext cx="3169534" cy="27373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C3B70-2ED9-A8BE-11F5-AD963708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03" y="930472"/>
            <a:ext cx="5331331" cy="4161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4564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Foundations of algorithms</a:t>
            </a:r>
            <a:r>
              <a:rPr dirty="0"/>
              <a:t> used throughou</a:t>
            </a:r>
            <a:r>
              <a:rPr lang="en-US" dirty="0"/>
              <a:t>t</a:t>
            </a:r>
            <a:r>
              <a:rPr dirty="0"/>
              <a:t> statistics and machine learning </a:t>
            </a:r>
            <a:endParaRPr lang="en-US" dirty="0"/>
          </a:p>
          <a:p>
            <a:pPr lvl="0"/>
            <a:r>
              <a:rPr b="1" dirty="0"/>
              <a:t>Computer intensive resampling methods</a:t>
            </a:r>
            <a:r>
              <a:rPr dirty="0"/>
              <a:t> for building models and inference, </a:t>
            </a:r>
            <a:r>
              <a:rPr b="1" dirty="0"/>
              <a:t>Bootstrapping</a:t>
            </a:r>
            <a:r>
              <a:rPr dirty="0"/>
              <a:t> and </a:t>
            </a:r>
            <a:r>
              <a:rPr b="1" dirty="0"/>
              <a:t>MCMC Bayes</a:t>
            </a:r>
            <a:endParaRPr dirty="0"/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  <a:endParaRPr lang="en-US" dirty="0"/>
          </a:p>
          <a:p>
            <a:pPr lvl="0"/>
            <a:r>
              <a:rPr lang="en-US" b="1" dirty="0"/>
              <a:t>Models for messy data</a:t>
            </a:r>
            <a:r>
              <a:rPr lang="en-US" dirty="0"/>
              <a:t>, zero-inflation, over-dispersion, missing data</a:t>
            </a:r>
            <a:endParaRPr dirty="0"/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  <a:p>
            <a:pPr lvl="0"/>
            <a:r>
              <a:rPr b="1" dirty="0"/>
              <a:t>Modern time series and forecasting algorithms</a:t>
            </a:r>
            <a:r>
              <a:rPr dirty="0"/>
              <a:t> for data with serial correlation</a:t>
            </a:r>
          </a:p>
          <a:p>
            <a:pPr lvl="0"/>
            <a:r>
              <a:rPr b="1" dirty="0"/>
              <a:t>Robust statistics</a:t>
            </a:r>
            <a:r>
              <a:rPr dirty="0"/>
              <a:t> to deal with data violating model assumptions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pPr lvl="1"/>
            <a:r>
              <a:rPr lang="en-US" dirty="0"/>
              <a:t>Understand relationships in data</a:t>
            </a:r>
          </a:p>
          <a:p>
            <a:pPr lvl="1"/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1"/>
            <a:r>
              <a:rPr dirty="0"/>
              <a:t>All plot aesthetics have limitations which must be understood to use them effectively</a:t>
            </a:r>
          </a:p>
          <a:p>
            <a:pPr lvl="1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1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Any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counts,</a:t>
                      </a:r>
                      <a:r>
                        <a:rPr sz="1800" dirty="0"/>
                        <a:t> </a:t>
                      </a:r>
                      <a:r>
                        <a:rPr lang="en-US" sz="1800" dirty="0"/>
                        <a:t>ordered </a:t>
                      </a:r>
                      <a:r>
                        <a:rPr sz="18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93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0"/>
            <a:ext cx="8229600" cy="36617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dirty="0"/>
              <a:t>Conditional probability theory</a:t>
            </a:r>
          </a:p>
          <a:p>
            <a:pPr lvl="1"/>
            <a:r>
              <a:rPr dirty="0"/>
              <a:t>Sampling theory</a:t>
            </a:r>
          </a:p>
          <a:p>
            <a:pPr lvl="1"/>
            <a:r>
              <a:rPr dirty="0"/>
              <a:t>Statistical estimation theory - classical and resampling based</a:t>
            </a:r>
          </a:p>
          <a:p>
            <a:pPr lvl="0"/>
            <a:r>
              <a:rPr dirty="0"/>
              <a:t>Understand models for complex datasets</a:t>
            </a:r>
          </a:p>
          <a:p>
            <a:pPr lvl="1"/>
            <a:r>
              <a:rPr dirty="0"/>
              <a:t>Understanding data relationships and </a:t>
            </a:r>
            <a:r>
              <a:rPr b="1" dirty="0"/>
              <a:t>inference</a:t>
            </a:r>
          </a:p>
          <a:p>
            <a:pPr lvl="1"/>
            <a:r>
              <a:rPr dirty="0"/>
              <a:t>How these methods work and when to used them</a:t>
            </a:r>
          </a:p>
          <a:p>
            <a:pPr lvl="1"/>
            <a:r>
              <a:rPr lang="en-US" dirty="0"/>
              <a:t>What</a:t>
            </a:r>
            <a:r>
              <a:rPr dirty="0"/>
              <a:t> </a:t>
            </a:r>
            <a:r>
              <a:rPr b="1" dirty="0"/>
              <a:t>confide</a:t>
            </a:r>
            <a:r>
              <a:rPr lang="en-US" b="1" dirty="0"/>
              <a:t>nce</a:t>
            </a:r>
            <a:r>
              <a:rPr b="1" dirty="0"/>
              <a:t> </a:t>
            </a:r>
            <a:r>
              <a:rPr dirty="0"/>
              <a:t>should </a:t>
            </a:r>
            <a:r>
              <a:rPr lang="en-US" dirty="0"/>
              <a:t>have </a:t>
            </a:r>
            <a:r>
              <a:rPr dirty="0"/>
              <a:t>in our inferences?</a:t>
            </a:r>
          </a:p>
          <a:p>
            <a:pPr lvl="0"/>
            <a:r>
              <a:rPr dirty="0"/>
              <a:t>Moving beyond a cookbook or blog post approach to data science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Instructor: Steve Elston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3335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dirty="0"/>
              <a:t>Data science consultant with several decades of experience</a:t>
            </a:r>
          </a:p>
          <a:p>
            <a:pPr lvl="0"/>
            <a:r>
              <a:rPr dirty="0"/>
              <a:t>Instructor for Harvard since 2016</a:t>
            </a:r>
          </a:p>
          <a:p>
            <a:pPr lvl="0"/>
            <a:r>
              <a:rPr dirty="0"/>
              <a:t>Lead team that commercialized Bell Labs S, now open source R</a:t>
            </a:r>
          </a:p>
          <a:p>
            <a:pPr lvl="0"/>
            <a:r>
              <a:rPr dirty="0"/>
              <a:t>Company co-founder and held executive positions in several industries</a:t>
            </a:r>
          </a:p>
          <a:p>
            <a:pPr lvl="0"/>
            <a:r>
              <a:rPr dirty="0"/>
              <a:t>Creator of multiple edX courses, author of </a:t>
            </a:r>
            <a:r>
              <a:rPr dirty="0" err="1"/>
              <a:t>O’Reily</a:t>
            </a:r>
            <a:r>
              <a:rPr dirty="0"/>
              <a:t> books and articles</a:t>
            </a:r>
          </a:p>
          <a:p>
            <a:pPr lvl="0"/>
            <a:r>
              <a:rPr dirty="0"/>
              <a:t>Holder of 5 issued patents</a:t>
            </a:r>
          </a:p>
          <a:p>
            <a:pPr lvl="0"/>
            <a:r>
              <a:rPr dirty="0"/>
              <a:t>BS, physics and math (minor), University of New Mexico</a:t>
            </a:r>
          </a:p>
          <a:p>
            <a:pPr lvl="0"/>
            <a:r>
              <a:rPr dirty="0"/>
              <a:t>MS and PhD, geophysics, Princeton University – NSF, John von Neuman Supercomputing Fellow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Teaching Assistant: Moustafa Saleh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A principal data scientist at Oracle Cloud</a:t>
            </a:r>
            <a:br/>
            <a:endParaRPr/>
          </a:p>
          <a:p>
            <a:pPr lvl="0"/>
            <a:r>
              <a:t>Received PhD in computer science from University of Texas at San Antonio</a:t>
            </a:r>
            <a:br/>
            <a:endParaRPr/>
          </a:p>
          <a:p>
            <a:pPr lvl="0"/>
            <a:r>
              <a:t>Worked previously at Microsoft’s Advanced Threats Protection team developing ML solutions for malware detection</a:t>
            </a:r>
            <a:br/>
            <a:endParaRPr/>
          </a:p>
          <a:p>
            <a:pPr lvl="0"/>
            <a:r>
              <a:t>Research mainly focused on applying machine learning solutions to cyber-security challenges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834226"/>
              </p:ext>
            </p:extLst>
          </p:nvPr>
        </p:nvGraphicFramePr>
        <p:xfrm>
          <a:off x="802512" y="1243957"/>
          <a:ext cx="7602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2760</Words>
  <Application>Microsoft Office PowerPoint</Application>
  <PresentationFormat>On-screen Show (16:9)</PresentationFormat>
  <Paragraphs>410</Paragraphs>
  <Slides>51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Cambria Math</vt:lpstr>
      <vt:lpstr>Courier</vt:lpstr>
      <vt:lpstr>Office Theme</vt:lpstr>
      <vt:lpstr>Perception for Scientific Visualization</vt:lpstr>
      <vt:lpstr>Why This Course?</vt:lpstr>
      <vt:lpstr>Why This Course?</vt:lpstr>
      <vt:lpstr>Why This Course?</vt:lpstr>
      <vt:lpstr>What We’ll Cover</vt:lpstr>
      <vt:lpstr>Course Objectives</vt:lpstr>
      <vt:lpstr>Instructor: Steve Elston</vt:lpstr>
      <vt:lpstr>Teaching Assistant: Moustafa Saleh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Poll</vt:lpstr>
      <vt:lpstr>Why Exploration and Visualization?</vt:lpstr>
      <vt:lpstr>Why Exploration and Visualization?</vt:lpstr>
      <vt:lpstr>Why Exploration and Visualization?</vt:lpstr>
      <vt:lpstr>Why is Perception Important?</vt:lpstr>
      <vt:lpstr>Use Aesthetics to Improve Perception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Limits of Color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Transformation Example</vt:lpstr>
      <vt:lpstr>Regression Line and Tramsformation Example</vt:lpstr>
      <vt:lpstr>Summary</vt:lpstr>
      <vt:lpstr>Properties of Common Aesthetics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89</cp:revision>
  <dcterms:created xsi:type="dcterms:W3CDTF">2024-08-02T01:47:37Z</dcterms:created>
  <dcterms:modified xsi:type="dcterms:W3CDTF">2024-09-03T22:42:48Z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