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41" r:id="rId11"/>
    <p:sldId id="343" r:id="rId12"/>
    <p:sldId id="266" r:id="rId13"/>
    <p:sldId id="267" r:id="rId14"/>
    <p:sldId id="268" r:id="rId15"/>
    <p:sldId id="34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5" d="100"/>
          <a:sy n="95" d="100"/>
        </p:scale>
        <p:origin x="749" y="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fu.ca/~baa7/Teaching/econ818/StationarityAR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easona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statsmodels.org/stable/examples/notebooks/generated/exponential_smoothing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4B00-2CEB-46C2-CD68-A566AB42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D9B-9A58-4CEE-B53F-26AC3678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1CB2CE-434E-6D66-7DD8-095C63C70C5B}"/>
              </a:ext>
            </a:extLst>
          </p:cNvPr>
          <p:cNvSpPr txBox="1"/>
          <p:nvPr/>
        </p:nvSpPr>
        <p:spPr>
          <a:xfrm>
            <a:off x="1999209" y="4229772"/>
            <a:ext cx="52162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Illustration of the AR(2)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/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/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/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/>
              <p:nvPr/>
            </p:nvSpPr>
            <p:spPr>
              <a:xfrm>
                <a:off x="4908665" y="3507971"/>
                <a:ext cx="3990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65" y="3507971"/>
                <a:ext cx="399010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CA261A37-D446-1975-7807-E06AA0F2032B}"/>
              </a:ext>
            </a:extLst>
          </p:cNvPr>
          <p:cNvSpPr/>
          <p:nvPr/>
        </p:nvSpPr>
        <p:spPr>
          <a:xfrm rot="19447016">
            <a:off x="2947082" y="2404485"/>
            <a:ext cx="3633691" cy="272791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41336-9317-47F0-D18B-102BAB19ED85}"/>
              </a:ext>
            </a:extLst>
          </p:cNvPr>
          <p:cNvSpPr/>
          <p:nvPr/>
        </p:nvSpPr>
        <p:spPr>
          <a:xfrm rot="19303106">
            <a:off x="-416122" y="1996665"/>
            <a:ext cx="7807424" cy="6179435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/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/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0B4F-395C-EEFE-F9F5-6F7A517A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B8F-7553-9678-093D-1DB1F35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1FB46A-1CD7-6CF0-ED5F-1441977AEB44}"/>
              </a:ext>
            </a:extLst>
          </p:cNvPr>
          <p:cNvSpPr txBox="1"/>
          <p:nvPr/>
        </p:nvSpPr>
        <p:spPr>
          <a:xfrm>
            <a:off x="5162654" y="4229771"/>
            <a:ext cx="3877071" cy="76734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2400" dirty="0"/>
              <a:t>Stationarity of</a:t>
            </a:r>
            <a:r>
              <a:rPr sz="2400" dirty="0"/>
              <a:t> AR(2) model</a:t>
            </a:r>
            <a:endParaRPr lang="en-US" sz="2400" dirty="0"/>
          </a:p>
          <a:p>
            <a:pPr marL="0" lvl="0" indent="0" algn="ctr">
              <a:buNone/>
            </a:pPr>
            <a:r>
              <a:rPr lang="en-US" sz="1200" dirty="0">
                <a:hlinkClick r:id="rId2"/>
              </a:rPr>
              <a:t>From lecture notes, David E. Giles, Simon Fraser University 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6F64-4A9C-E56B-920F-DBB1392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17" y="1063229"/>
            <a:ext cx="3998262" cy="3166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/>
                  <a:t>Three </a:t>
                </a:r>
                <a:r>
                  <a:rPr lang="en-US" sz="2000" dirty="0"/>
                  <a:t>conditions on the coefficients of a stationary and stable AR(2)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342900" lvl="1" indent="0">
                  <a:buNone/>
                </a:pPr>
                <a:r>
                  <a:rPr lang="en-US" sz="1700" dirty="0"/>
                  <a:t>Where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700" dirty="0"/>
                  <a:t> and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r>
                  <a:rPr lang="en-US" sz="2000" dirty="0"/>
                  <a:t>Gives </a:t>
                </a:r>
                <a:r>
                  <a:rPr lang="en-US" sz="2000" b="1" dirty="0"/>
                  <a:t>triangle of stationary and </a:t>
                </a:r>
                <a:r>
                  <a:rPr lang="en-US" sz="2000" b="1" dirty="0" err="1"/>
                  <a:t>statbility</a:t>
                </a:r>
                <a:r>
                  <a:rPr lang="en-US" sz="2000" dirty="0"/>
                  <a:t> for an AR(2) model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700" dirty="0"/>
                  <a:t>outside the triangle get explosive non-oscillatory behavior </a:t>
                </a:r>
              </a:p>
              <a:p>
                <a:pPr lvl="1"/>
                <a:r>
                  <a:rPr lang="en-US" sz="1700" dirty="0"/>
                  <a:t>For the bottom of the triangle get non-explosive oscillatory behavior 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get explosive oscillatory behavior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Courier"/>
                </a:endParaRPr>
              </a:p>
            </p:txBody>
          </p:sp>
        </mc:Choice>
        <mc:Fallback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  <a:blipFill>
                <a:blip r:embed="rId4"/>
                <a:stretch>
                  <a:fillRect l="-1210" t="-2022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01785-6FF5-7791-8441-0803F46266EF}"/>
              </a:ext>
            </a:extLst>
          </p:cNvPr>
          <p:cNvCxnSpPr>
            <a:cxnSpLocks/>
          </p:cNvCxnSpPr>
          <p:nvPr/>
        </p:nvCxnSpPr>
        <p:spPr>
          <a:xfrm flipV="1">
            <a:off x="4439653" y="1772653"/>
            <a:ext cx="1503947" cy="186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20A14-0587-1CD4-E0A6-7815A02860D3}"/>
              </a:ext>
            </a:extLst>
          </p:cNvPr>
          <p:cNvCxnSpPr>
            <a:cxnSpLocks/>
          </p:cNvCxnSpPr>
          <p:nvPr/>
        </p:nvCxnSpPr>
        <p:spPr>
          <a:xfrm flipV="1">
            <a:off x="4471737" y="2935705"/>
            <a:ext cx="1832810" cy="1144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AFAD8-2BB5-3152-65BA-09D645B1D978}"/>
              </a:ext>
            </a:extLst>
          </p:cNvPr>
          <p:cNvCxnSpPr>
            <a:cxnSpLocks/>
          </p:cNvCxnSpPr>
          <p:nvPr/>
        </p:nvCxnSpPr>
        <p:spPr>
          <a:xfrm flipV="1">
            <a:off x="4411579" y="3396916"/>
            <a:ext cx="1459832" cy="104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estimate the coefficients of the AR model?</a:t>
                </a:r>
              </a:p>
              <a:p>
                <a:r>
                  <a:rPr lang="en-US" dirty="0"/>
                  <a:t>AR model is a </a:t>
                </a:r>
                <a:r>
                  <a:rPr lang="en-US" b="1" dirty="0"/>
                  <a:t>linear model!</a:t>
                </a:r>
              </a:p>
              <a:p>
                <a:pPr lvl="0"/>
                <a:r>
                  <a:rPr lang="en-US" dirty="0"/>
                  <a:t>Example: Model matrix of AR(3)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find least squares solution to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  <a:blipFill>
                <a:blip r:embed="rId2"/>
                <a:stretch>
                  <a:fillRect l="-66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unit root is a random walk with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  <a:blipFill>
                <a:blip r:embed="rId2"/>
                <a:stretch>
                  <a:fillRect l="-44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037512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 </a:t>
            </a:r>
            <a:r>
              <a:rPr sz="2800" b="0" dirty="0"/>
              <a:t>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59777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AR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1.0, 0.8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1.0, −0.8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1.0, 0.4, 0.3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1.0, −0.4, 0.3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59777" cy="3518297"/>
              </a:xfrm>
              <a:blipFill>
                <a:blip r:embed="rId2"/>
                <a:stretch>
                  <a:fillRect l="-1503" t="-1040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0AFD587-2E4F-6FDB-CC96-0A27B909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133240"/>
            <a:ext cx="3013364" cy="494607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ABC413-9CFD-AA7C-920E-81C168732E03}"/>
              </a:ext>
            </a:extLst>
          </p:cNvPr>
          <p:cNvCxnSpPr>
            <a:cxnSpLocks/>
          </p:cNvCxnSpPr>
          <p:nvPr/>
        </p:nvCxnSpPr>
        <p:spPr>
          <a:xfrm flipV="1">
            <a:off x="4351421" y="2025316"/>
            <a:ext cx="1303421" cy="300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E784C-C268-A2A2-F54D-BCEFABF04F17}"/>
              </a:ext>
            </a:extLst>
          </p:cNvPr>
          <p:cNvCxnSpPr>
            <a:cxnSpLocks/>
          </p:cNvCxnSpPr>
          <p:nvPr/>
        </p:nvCxnSpPr>
        <p:spPr>
          <a:xfrm>
            <a:off x="4800600" y="3513221"/>
            <a:ext cx="854242" cy="822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7BA0-0BFF-C3F8-BDC8-34648CBF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DD9-376F-FD40-6705-F6802EA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5" y="537124"/>
            <a:ext cx="3366656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1088080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1088080"/>
                <a:ext cx="4374571" cy="1301830"/>
              </a:xfrm>
              <a:blipFill>
                <a:blip r:embed="rId2"/>
                <a:stretch>
                  <a:fillRect l="-1534" t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1458" y="906240"/>
                <a:ext cx="3956164" cy="1483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8" y="906240"/>
                <a:ext cx="3956164" cy="148367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F3B802-CF2E-036F-1A4F-CD734A9B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5" y="2274642"/>
            <a:ext cx="3440778" cy="2769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0711D-E1C6-2235-7FAD-76332DA6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36" y="2389910"/>
            <a:ext cx="3229228" cy="26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484" y="1502763"/>
                <a:ext cx="3678381" cy="33944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Both AR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502763"/>
                <a:ext cx="3678381" cy="3394472"/>
              </a:xfrm>
              <a:blipFill>
                <a:blip r:embed="rId2"/>
                <a:stretch>
                  <a:fillRect l="-2152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D286D2-5A87-733F-208F-654BDA09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71" y="1549523"/>
            <a:ext cx="4735881" cy="33009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155248-EEF1-C288-16B6-F0F2A3D06FFA}"/>
              </a:ext>
            </a:extLst>
          </p:cNvPr>
          <p:cNvCxnSpPr/>
          <p:nvPr/>
        </p:nvCxnSpPr>
        <p:spPr>
          <a:xfrm>
            <a:off x="3782291" y="2377440"/>
            <a:ext cx="3246120" cy="51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A35F5-BACC-63A2-B9A1-381742F96FE5}"/>
              </a:ext>
            </a:extLst>
          </p:cNvPr>
          <p:cNvCxnSpPr>
            <a:cxnSpLocks/>
          </p:cNvCxnSpPr>
          <p:nvPr/>
        </p:nvCxnSpPr>
        <p:spPr>
          <a:xfrm>
            <a:off x="3869575" y="3328207"/>
            <a:ext cx="1317567" cy="46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9B66D-1698-9621-DCBD-7C090CAD148E}"/>
              </a:ext>
            </a:extLst>
          </p:cNvPr>
          <p:cNvCxnSpPr>
            <a:cxnSpLocks/>
          </p:cNvCxnSpPr>
          <p:nvPr/>
        </p:nvCxnSpPr>
        <p:spPr>
          <a:xfrm flipV="1">
            <a:off x="3636485" y="3474720"/>
            <a:ext cx="4115133" cy="63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the observation at time </a:t>
                </a:r>
                <a:r>
                  <a:rPr lang="en-US" i="1" dirty="0">
                    <a:latin typeface="Cambria Math" panose="02040503050406030204" pitchFamily="18" charset="0"/>
                  </a:rPr>
                  <a:t>t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lag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value drawn from a </a:t>
                </a:r>
                <a:r>
                  <a:rPr lang="en-US" b="1" dirty="0"/>
                  <a:t>purely random process</a:t>
                </a:r>
                <a:r>
                  <a:rPr lang="en-US" dirty="0"/>
                  <a:t>, or</a:t>
                </a:r>
                <a:r>
                  <a:rPr lang="en-US" b="1" dirty="0"/>
                  <a:t> </a:t>
                </a:r>
                <a:r>
                  <a:rPr lang="en-US" dirty="0"/>
                  <a:t>innovation, at time </a:t>
                </a:r>
                <a:r>
                  <a:rPr lang="en-US" i="1" dirty="0"/>
                  <a:t>t</a:t>
                </a:r>
                <a:endParaRPr lang="ar-AE" i="1" dirty="0"/>
              </a:p>
              <a:p>
                <a:pPr lvl="0"/>
                <a:r>
                  <a:rPr lang="en-US" dirty="0"/>
                  <a:t>MA model accounts for the serial correlation of errors </a:t>
                </a:r>
              </a:p>
              <a:p>
                <a:pPr lvl="0"/>
                <a:r>
                  <a:rPr lang="en-US" dirty="0"/>
                  <a:t>An MA process has the following properties:</a:t>
                </a:r>
              </a:p>
              <a:p>
                <a:pPr lvl="1"/>
                <a:r>
                  <a:rPr lang="en-US"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</a:t>
                </a:r>
              </a:p>
              <a:p>
                <a:pPr lvl="1"/>
                <a:r>
                  <a:rPr lang="en-US" dirty="0"/>
                  <a:t>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Shocks die off quickly in MA processes</a:t>
                </a:r>
              </a:p>
              <a:p>
                <a:pPr lvl="0"/>
                <a:r>
                  <a:rPr lang="en-US" dirty="0"/>
                  <a:t>MA model assumes stationary time series</a:t>
                </a:r>
              </a:p>
              <a:p>
                <a:pPr lvl="1"/>
                <a:r>
                  <a:rPr lang="en-US" dirty="0" err="1"/>
                  <a:t>Coffecients</a:t>
                </a:r>
                <a:r>
                  <a:rPr lang="en-US" dirty="0"/>
                  <a:t> are constant in time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 b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we understand the MA model?</a:t>
                </a:r>
              </a:p>
              <a:p>
                <a:pPr lvl="0"/>
                <a:r>
                  <a:t>Model matrix of MA(2)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MA model is a </a:t>
                </a:r>
                <a:r>
                  <a:rPr b="1"/>
                  <a:t>nonlinear model!</a:t>
                </a:r>
                <a:r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at each time step</a:t>
                </a:r>
              </a:p>
              <a:p>
                <a:pPr lvl="0"/>
                <a: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/>
              </a:p>
              <a:p>
                <a:pPr lvl="0"/>
                <a: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s are </a:t>
                </a:r>
                <a:r>
                  <a:rPr b="1"/>
                  <a:t>unobservable</a:t>
                </a:r>
                <a:r>
                  <a:t>!</a:t>
                </a:r>
              </a:p>
              <a:p>
                <a:pPr lvl="0"/>
                <a:r>
                  <a:t>So, fitting requires </a:t>
                </a:r>
                <a:r>
                  <a:rPr b="1"/>
                  <a:t>nonlinear iteratively rewieighted least squares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Example of an MA(1) model with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The time series looks fairly random</a:t>
                </a:r>
                <a:br/>
                <a:endParaRPr/>
              </a:p>
              <a:p>
                <a:pPr lvl="0"/>
                <a:r>
                  <a:t>The ACF has 1 statistically significant nonzero lag value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Is the time series stationary? True
## Is the time series invertable? True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2_IntroductionToTimeSeriesForecasting_files/figure-pptx/unnamed-chunk-3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lvl="0" indent="0">
                  <a:buNone/>
                </a:pPr>
                <a:r>
                  <a:t>Example model summary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−0.75</m:t>
                        </m:r>
                      </m:e>
                    </m:d>
                  </m:oMath>
                </a14:m>
                <a:r>
                  <a:t> model:</a:t>
                </a:r>
              </a:p>
              <a:p>
                <a:pPr lvl="0"/>
                <a:r>
                  <a:t>The MA coefficient is statistically significant</a:t>
                </a:r>
                <a:br/>
                <a:endParaRPr/>
              </a:p>
              <a:p>
                <a:pPr lvl="0"/>
                <a:r>
                  <a:t>Notice that true value is within the confidence interval</a:t>
                </a:r>
              </a:p>
              <a:p>
                <a:pPr lvl="0"/>
                <a:r>
                  <a:t>Confidence interval is wide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                          SARIMAX Results                                
## ==============================================================================
## Dep. Variable:                      y   No. Observations:                  120
## Model:                 ARIMA(0, 0, 1)   Log Likelihood                -162.751
## Date:                Sat, 17 Aug 2024   AIC                            331.502
## Time:                        07:38:14   BIC                            339.864
## Sample:                    01-31-2005   HQIC                           334.898
##                          - 12-31-2014                                         
## Covariance Type: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const          0.0214      0.015      1.395      0.163      -0.009       0.051
## ma.L1         -0.8303      0.049    -17.024      0.000      -0.926      -0.735
## sigma2         0.8736      0.126      6.936      0.000       0.627       1.120
## ===================================================================================
## Ljung-Box (L1) (Q):                   0.11   Jarque-Bera (JB):                 1.59
## Prob(Q):                              0.74   Prob(JB):                         0.45
## Heteroskedasticity (H):               1.12   Skew:                             0.21
## Prob(H) (two-sided):                  0.71   Kurtosis:                         2.63
## ===================================================================================
## 
## Warnings:
## [1] Covariance matrix calculated using the outer product of gradients (complex-step).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Fit ARMA model by solving a nonlinear equation: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polynomial equation defines a stationary time series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𝛩𝜖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integrative model addresses certain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difference</a:t>
            </a:r>
          </a:p>
          <a:p>
            <a:pPr lvl="1"/>
            <a:r>
              <a:rPr dirty="0"/>
              <a:t>Seasonal and non-seasonal differences</a:t>
            </a:r>
          </a:p>
          <a:p>
            <a:pPr lvl="1"/>
            <a:r>
              <a:rPr dirty="0"/>
              <a:t>Is deterministic, no model coefficient to estimate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helps transforms trend and random walks to stationary process</a:t>
            </a:r>
          </a:p>
          <a:p>
            <a:pPr lvl="0"/>
            <a:r>
              <a:rPr dirty="0"/>
              <a:t>Does not account for seasonal effect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Take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formulation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Applied same algebra to finding polynomial formulations for higher order ARIMA models.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dirty="0"/>
              <a:t>Flexible</a:t>
            </a:r>
          </a:p>
          <a:p>
            <a:pPr lvl="1"/>
            <a:r>
              <a:rPr dirty="0"/>
              <a:t>Accommodates multiple periods of seasonality</a:t>
            </a:r>
          </a:p>
          <a:p>
            <a:pPr lvl="1"/>
            <a:r>
              <a:rPr dirty="0"/>
              <a:t>Used by PROFIT model, </a:t>
            </a:r>
            <a:r>
              <a:rPr dirty="0" err="1">
                <a:hlinkClick r:id="rId2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</a:p>
          <a:p>
            <a:pPr lvl="0"/>
            <a:r>
              <a:rPr dirty="0"/>
              <a:t>Each model 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SARIMAX model adds seasonal and exogenous terms</a:t>
            </a:r>
          </a:p>
          <a:p>
            <a:pPr lvl="0"/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dirty="0"/>
              <a:t>ARIMA seasonal model, order (P,D,Q,S)</a:t>
            </a:r>
          </a:p>
          <a:p>
            <a:pPr lvl="1"/>
            <a:r>
              <a:rPr dirty="0"/>
              <a:t>Must specify period, S, seasonal difference order, D</a:t>
            </a:r>
          </a:p>
          <a:p>
            <a:pPr lvl="0"/>
            <a:r>
              <a:rPr dirty="0"/>
              <a:t>Order of SARIMAX model is specified as (</a:t>
            </a:r>
            <a:r>
              <a:rPr dirty="0" err="1"/>
              <a:t>p,d,q</a:t>
            </a:r>
            <a:r>
              <a:rPr dirty="0"/>
              <a:t>)(P,D,Q,S)</a:t>
            </a:r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 of the components of a non-seasonal ARIMA model and the seasonal ARIMA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SARIMAX model (with no exogenous variables) is formulated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polynomials non-seasonal and seasonal terms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polynomials non-seasonal and seasonal terms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SARIMAX model can include exogenous variables,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for 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contains the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667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dirty="0"/>
                  <a:t> time steps in the future</a:t>
                </a:r>
              </a:p>
              <a:p>
                <a:pPr lvl="0"/>
                <a:r>
                  <a:rPr dirty="0"/>
                  <a:t>Use the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compute a forecast for a stationary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Recursively apply a one step ahead forecast</a:t>
                </a:r>
              </a:p>
              <a:p>
                <a:pPr lvl="0"/>
                <a:r>
                  <a:rPr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 we have no estimated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dirty="0"/>
                  <a:t> time steps in the future</a:t>
                </a:r>
              </a:p>
              <a:p>
                <a:pPr lvl="0"/>
                <a:r>
                  <a:rPr dirty="0"/>
                  <a:t>Example, make a forecast with an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Model the one step ahead forecast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Two step ahead forecast is computed using a recursive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Two step ahead forecast is computed using a recursive relationship</a:t>
                </a:r>
              </a:p>
              <a:p>
                <a:pPr lvl="0"/>
                <a:r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/>
              </a:p>
              <a:p>
                <a:pPr lvl="0"/>
                <a: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with the last known residual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Take recursion one more step,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Continue this recursion for as many time steps as desired</a:t>
                </a:r>
              </a:p>
              <a:p>
                <a:pPr lvl="0"/>
                <a:r>
                  <a:t>Same algebra used to work out the forecasting axolynomial of higher order ARIMA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lvl="0" indent="0">
                  <a:buNone/>
                </a:pPr>
                <a:r>
                  <a:t>How can we evaluate time series models?</a:t>
                </a:r>
              </a:p>
              <a:p>
                <a:pPr lvl="0"/>
                <a:r>
                  <a:rPr b="1"/>
                  <a:t>Confidence intervals</a:t>
                </a:r>
              </a:p>
              <a:p>
                <a:pPr lvl="1"/>
                <a:r>
                  <a:t>Fit to observations</a:t>
                </a:r>
                <a:br/>
                <a:endParaRPr/>
              </a:p>
              <a:p>
                <a:pPr lvl="1"/>
                <a:r>
                  <a:t>Forecasts</a:t>
                </a:r>
                <a:br/>
                <a:endParaRPr/>
              </a:p>
              <a:p>
                <a:pPr lvl="0"/>
                <a:r>
                  <a:t>RMSE; compare forecast to actual values</a:t>
                </a:r>
              </a:p>
              <a:p>
                <a:pPr lvl="1"/>
                <a:r>
                  <a:t>Fit to observations</a:t>
                </a:r>
                <a:br/>
                <a:endParaRPr/>
              </a:p>
              <a:p>
                <a:pPr lvl="1"/>
                <a:r>
                  <a:t>Forecasts</a:t>
                </a:r>
                <a:br/>
                <a:endParaRPr/>
              </a:p>
              <a:p>
                <a:pPr lvl="0"/>
                <a:r>
                  <a:t>Could use log-likelihood;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br/>
                <a:endParaRPr/>
              </a:p>
              <a:p>
                <a:pPr lvl="1"/>
                <a:r>
                  <a:t>Use </a:t>
                </a:r>
                <a:r>
                  <a:rPr b="1"/>
                  <a:t>score function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br/>
                <a:endParaRPr/>
              </a:p>
              <a:p>
                <a:pPr lvl="1"/>
                <a:r>
                  <a:t>But, score decreases with model complexity</a:t>
                </a:r>
                <a:br/>
                <a:endParaRPr/>
              </a:p>
              <a:p>
                <a:pPr lvl="0"/>
                <a:r>
                  <a:t>Need to adjust for number of model parameters</a:t>
                </a:r>
              </a:p>
              <a:p>
                <a:pPr lvl="1"/>
                <a:r>
                  <a:t>We always prefer simpler models; fewer parameters to learn</a:t>
                </a:r>
                <a:br/>
                <a:endParaRPr/>
              </a:p>
              <a:p>
                <a:pPr lvl="1"/>
                <a:r>
                  <a:rPr b="1"/>
                  <a:t>Akaki Information Criteria (AIC)</a:t>
                </a:r>
                <a:br/>
                <a:endParaRPr/>
              </a:p>
              <a:p>
                <a:pPr lvl="1"/>
                <a:r>
                  <a:rPr b="1"/>
                  <a:t>Bayes Information Criteria (BIC)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When presented with any forecast, the first question should be ‘what are the errors’?</a:t>
                </a:r>
              </a:p>
              <a:p>
                <a:pPr lvl="0"/>
                <a:r>
                  <a:t>Forecast are a </a:t>
                </a:r>
                <a:r>
                  <a:rPr b="1"/>
                  <a:t>extrapolations</a:t>
                </a:r>
                <a:r>
                  <a:t> of the model into the future</a:t>
                </a:r>
              </a:p>
              <a:p>
                <a:pPr lvl="0"/>
                <a:r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  <a:p>
                <a:pPr lvl="1"/>
                <a:r>
                  <a:t>Errors themselves must reflect the uncertainty beyond the range of available observations</a:t>
                </a:r>
              </a:p>
              <a:p>
                <a:pPr lvl="0"/>
                <a:r>
                  <a:t>The forecast is a </a:t>
                </a:r>
                <a:r>
                  <a:rPr b="1"/>
                  <a:t>point estimate</a:t>
                </a:r>
                <a:r>
                  <a:t>, which has a </a:t>
                </a:r>
                <a:r>
                  <a:rPr b="1"/>
                  <a:t>confidence interval</a:t>
                </a:r>
                <a:r>
                  <a:t>. There are several ways which are commoinly used to compute confidence intervals: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Several ways which are 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specific sampling methods</a:t>
            </a:r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training portion of the data</a:t>
            </a:r>
          </a:p>
          <a:p>
            <a:pPr lvl="1"/>
            <a:r>
              <a:rPr dirty="0"/>
              <a:t>Forecasts are made some time steps ahead, and errors calculated</a:t>
            </a:r>
          </a:p>
          <a:p>
            <a:pPr lvl="1"/>
            <a:r>
              <a:rPr dirty="0"/>
              <a:t>Move the training and forecast windows</a:t>
            </a:r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Bayes Information criteria, BIC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/>
                <a:endParaRPr/>
              </a:p>
              <a:p>
                <a:pPr lvl="0"/>
                <a:r>
                  <a:t>BIC adjusts for number of samples used to learn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model parameters</a:t>
                </a:r>
                <a:br/>
                <a:endParaRPr/>
              </a:p>
              <a:p>
                <a:pPr lvl="0"/>
                <a:r>
                  <a:t>Model with lowest BIC is best</a:t>
                </a:r>
                <a:br/>
                <a:endParaRPr/>
              </a:p>
              <a:p>
                <a:pPr lvl="0"/>
                <a:r>
                  <a:t>BIC is often preferred to AIC for time series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t>Can compare and select models using BIC or AIC</a:t>
                </a:r>
              </a:p>
              <a:p>
                <a:pPr lvl="0"/>
                <a:r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Fit (learn) the model parameters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compute the BIC, and if reduced consider this a better model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Reduce the order of one of the model components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Repeat steps 2, 3 and 4 until no further improvement</a:t>
                </a:r>
                <a:br/>
                <a:endParaRPr/>
              </a:p>
              <a:p>
                <a:pPr lvl="0"/>
                <a:r>
                  <a:t>Tips for comparing models:</a:t>
                </a:r>
              </a:p>
              <a:p>
                <a:pPr lvl="1"/>
                <a:r>
                  <a:t>BIC and AIC are approximations; small changes (3rd or 4th decimal) are not important</a:t>
                </a:r>
                <a:br/>
                <a:endParaRPr/>
              </a:p>
              <a:p>
                <a:pPr lvl="1"/>
                <a:r>
                  <a:t>If close tie for best model pick the simpler (lower order) case</a:t>
                </a:r>
                <a:br/>
                <a:endParaRPr/>
              </a:p>
              <a:p>
                <a:pPr lvl="1"/>
                <a:r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t>, separately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are 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3 time series of Australian production</a:t>
            </a:r>
          </a:p>
        </p:txBody>
      </p:sp>
      <p:pic>
        <p:nvPicPr>
          <p:cNvPr id="3" name="Picture 1" descr="12_IntroductionToTimeSeriesForecasting_files/figure-pptx/unnamed-chunk-5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</p:txBody>
      </p:sp>
      <p:pic>
        <p:nvPicPr>
          <p:cNvPr id="2" name="Picture 1" descr="12_IntroductionToTimeSeriesForecasting_files/figure-pptx/unnamed-chunk-6-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Use the SARIMAX model to find the best ARIMA fit of log(electric production)</a:t>
            </a:r>
          </a:p>
          <a:p>
            <a:pPr lvl="0" indent="0">
              <a:buNone/>
            </a:pPr>
            <a:r>
              <a:rPr>
                <a:latin typeface="Courier"/>
              </a:rPr>
              <a:t>Log_electric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CBE.elec_log[:</a:t>
            </a:r>
            <a:r>
              <a:rPr>
                <a:solidFill>
                  <a:srgbClr val="4070A0"/>
                </a:solidFill>
                <a:latin typeface="Courier"/>
              </a:rPr>
              <a:t>'1989-12-31'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best_model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pm.auto_arima(Log_electric,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start_q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max_p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max_q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seasonal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trace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information_criterion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'bic'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error_action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'ignore'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to know if an order does not work</a:t>
            </a:r>
            <a:br/>
            <a:r>
              <a:rPr>
                <a:latin typeface="Courier"/>
              </a:rPr>
              <a:t>                             suppress_warnings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convergence warnings</a:t>
            </a:r>
            <a:br/>
            <a:r>
              <a:rPr>
                <a:latin typeface="Courier"/>
              </a:rPr>
              <a:t>                             stepwise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set to stepwise</a:t>
            </a:r>
          </a:p>
          <a:p>
            <a:pPr lvl="0" indent="0">
              <a:buNone/>
            </a:pPr>
            <a:r>
              <a:rPr>
                <a:latin typeface="Courier"/>
              </a:rPr>
              <a:t>## Performing stepwise search to minimize bic
##  ARIMA(1,1,1)(0,1,1)[12]             : BIC=-1794.344, Time=0.78 sec
##  ARIMA(0,1,0)(0,1,0)[12]             : BIC=-1572.064, Time=0.05 sec
##  ARIMA(1,1,0)(1,1,0)[12]             : BIC=-1696.320, Time=0.37 sec
##  ARIMA(0,1,1)(0,1,1)[12]             : BIC=-1800.249, Time=0.88 sec
##  ARIMA(0,1,1)(0,1,0)[12]             : BIC=-1699.081, Time=0.07 sec
##  ARIMA(0,1,1)(1,1,1)[12]             : BIC=-1800.515, Time=0.96 sec
##  ARIMA(0,1,1)(1,1,0)[12]             : BIC=-1742.451, Time=0.22 sec
##  ARIMA(0,1,1)(2,1,1)[12]             : BIC=-1797.601, Time=2.93 sec
##  ARIMA(0,1,1)(1,1,2)[12]             : BIC=-1797.846, Time=3.50 sec
##  ARIMA(0,1,1)(0,1,2)[12]             : BIC=inf, Time=2.00 sec
##  ARIMA(0,1,1)(2,1,0)[12]             : BIC=-1770.861, Time=0.67 sec
##  ARIMA(0,1,1)(2,1,2)[12]             : BIC=-1791.556, Time=3.21 sec
##  ARIMA(0,1,0)(1,1,1)[12]             : BIC=inf, Time=0.53 sec
##  ARIMA(1,1,1)(1,1,1)[12]             : BIC=-1794.616, Time=1.26 sec
##  ARIMA(0,1,2)(1,1,1)[12]             : BIC=-1794.617, Time=0.87 sec
##  ARIMA(1,1,0)(1,1,1)[12]             : BIC=-1767.828, Time=0.91 sec
##  ARIMA(1,1,2)(1,1,1)[12]             : BIC=-1788.695, Time=1.34 sec
##  ARIMA(0,1,1)(1,1,1)[12] intercept   : BIC=-1792.517, Time=1.26 sec
## 
## Best model:  ARIMA(0,1,1)(1,1,1)[12]          
## Total fit time: 21.816 seconds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Example of SARIMAX model of order (0.1.1)(0,1,2,12) for monthly electric production series</a:t>
            </a:r>
          </a:p>
          <a:p>
            <a:pPr lvl="0"/>
            <a:r>
              <a:t>Model selected by backwards step-wise method</a:t>
            </a:r>
            <a:br/>
            <a:endParaRPr/>
          </a:p>
          <a:p>
            <a:pPr lvl="0"/>
            <a:r>
              <a:t>First order model integrative term and MA(1)</a:t>
            </a:r>
            <a:br/>
            <a:endParaRPr/>
          </a:p>
          <a:p>
            <a:pPr lvl="0"/>
            <a:r>
              <a:t>First order model integrative term and MA(1) for period 12 seasonality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         SARIMAX Results                                      
## ==========================================================================================
## Dep. Variable:                                  y   No. Observations:                  384
## Model:             SARIMAX(0, 1, 1)x(1, 1, 1, 12)   Log Likelihood                 912.090
## Date:                            Sat, 17 Aug 2024   AIC                          -1816.180
## Time:                                    07:38:38   BIC                          -1800.515
## Sample:                                01-31-1958   HQIC                         -1809.958
##                                      - 12-31-1989                                         
## Covariance Type:            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ma.L1         -0.6389      0.039    -16.433      0.000      -0.715      -0.563
## ar.S.L12       0.1787      0.087      2.051      0.040       0.008       0.350
## ma.S.L12      -0.7912      0.061    -13.075      0.000      -0.910      -0.673
## sigma2         0.0004   2.66e-05     15.729      0.000       0.000       0.000
## ===================================================================================
## Ljung-Box (L1) (Q):                   0.00   Jarque-Bera (JB):                 9.96
## Prob(Q):                              0.97   Prob(JB):                         0.01
## Heteroskedasticity (H):               1.01   Skew:                            -0.22
## Prob(H) (two-sided):                  0.95   Kurtosis:                         3.67
## ===================================================================================
## 
## Warnings:
## [1] Covariance matrix calculated using the outer product of gradients (complex-step).
## """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Predictions for the last 12 months of the time series</a:t>
            </a:r>
          </a:p>
          <a:p>
            <a:pPr lvl="0" indent="0">
              <a:buNone/>
            </a:pPr>
            <a:r>
              <a:rPr>
                <a:latin typeface="Courier"/>
              </a:rPr>
              <a:t>prediction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pd.Series(best_model.predict(n_periods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     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pd.date_range(start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, end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'1990-12-31'</a:t>
            </a:r>
            <a:r>
              <a:rPr>
                <a:latin typeface="Courier"/>
              </a:rPr>
              <a:t>, freq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'M'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id="3" name="Picture 1" descr="12_IntroductionToTimeSeriesForecasting_files/figure-pptx/unnamed-chunk-10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Residuals of the predictions</a:t>
            </a:r>
          </a:p>
          <a:p>
            <a:pPr lvl="0" indent="0">
              <a:buNone/>
            </a:pPr>
            <a:r>
              <a:rPr>
                <a:latin typeface="Courier"/>
              </a:rPr>
              <a:t>residuals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:]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prediction</a:t>
            </a:r>
            <a:br/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plt.subplots(nrows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ncols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ss.probplot(residuals, plot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id="3" name="Picture 1" descr="12_IntroductionToTimeSeriesForecasting_files/figure-pptx/unnamed-chunk-11-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The PROFIT model from Meta Research is a </a:t>
            </a:r>
            <a:r>
              <a:rPr b="1"/>
              <a:t>deterministic model</a:t>
            </a:r>
            <a:r>
              <a:t> well suited for some business forecasting</a:t>
            </a:r>
          </a:p>
          <a:p>
            <a:pPr lvl="0"/>
            <a:r>
              <a:t>Uses a sophisticated piece-wise linear trend model</a:t>
            </a:r>
          </a:p>
          <a:p>
            <a:pPr lvl="1"/>
            <a:r>
              <a:t>Trend computed between breakpoints</a:t>
            </a:r>
            <a:br/>
            <a:endParaRPr/>
          </a:p>
          <a:p>
            <a:pPr lvl="1"/>
            <a:r>
              <a:t>Breakpoints found with Bayesian model</a:t>
            </a:r>
            <a:br/>
            <a:endParaRPr/>
          </a:p>
          <a:p>
            <a:pPr lvl="1"/>
            <a:r>
              <a:t>Complex trend model </a:t>
            </a:r>
            <a:r>
              <a:rPr b="1"/>
              <a:t>confounded by random walks</a:t>
            </a:r>
          </a:p>
          <a:p>
            <a:pPr lvl="0"/>
            <a:r>
              <a:t>Multi-seasonal component modeled modeled by Fourier decomposition</a:t>
            </a:r>
          </a:p>
          <a:p>
            <a:pPr lvl="1"/>
            <a:r>
              <a:t>Multiple harmonics per seasonal period</a:t>
            </a:r>
            <a:br/>
            <a:endParaRPr/>
          </a:p>
          <a:p>
            <a:pPr lvl="1"/>
            <a:r>
              <a:t>Flexible modeling of complex seasonal patterns</a:t>
            </a:r>
          </a:p>
          <a:p>
            <a:pPr lvl="0"/>
            <a:r>
              <a:t>Supports exogenous variables</a:t>
            </a:r>
          </a:p>
          <a:p>
            <a:pPr lvl="0"/>
            <a:r>
              <a:t>PROFIT model assumes residual is non-informative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PROFIT model from Meta Research is a </a:t>
            </a:r>
            <a:r>
              <a:rPr b="1"/>
              <a:t>deterministic model</a:t>
            </a:r>
            <a:r>
              <a:t> well suited for some business forecasting</a:t>
            </a:r>
          </a:p>
          <a:p>
            <a:pPr lvl="0"/>
            <a:r>
              <a:t>PROFIT model </a:t>
            </a:r>
            <a:r>
              <a:rPr b="1"/>
              <a:t>assumes residual is non-informative</a:t>
            </a:r>
          </a:p>
          <a:p>
            <a:pPr lvl="1"/>
            <a:r>
              <a:t>ACF and PACF must have no significant nonzero lags</a:t>
            </a:r>
          </a:p>
          <a:p>
            <a:pPr lvl="0"/>
            <a:r>
              <a:t>If significant ACF and PACF use SARIMAX</a:t>
            </a:r>
          </a:p>
          <a:p>
            <a:pPr lvl="1"/>
            <a:r>
              <a:t>Uses information in stationary residual</a:t>
            </a:r>
            <a:br/>
            <a:endParaRPr/>
          </a:p>
          <a:p>
            <a:pPr lvl="1"/>
            <a:r>
              <a:t>Gives </a:t>
            </a:r>
            <a:r>
              <a:rPr b="1"/>
              <a:t>superior results for time series with stochastic components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Time series models must account for serial correlation</a:t>
            </a:r>
          </a:p>
          <a:p>
            <a:pPr lvl="0"/>
            <a:r>
              <a:t>e.g. ARIMA and SARIMAX</a:t>
            </a:r>
            <a:br/>
            <a:endParaRPr/>
          </a:p>
          <a:p>
            <a:pPr lvl="0"/>
            <a:r>
              <a:t>AR components for serial correlation of values</a:t>
            </a:r>
            <a:br/>
            <a:endParaRPr/>
          </a:p>
          <a:p>
            <a:pPr lvl="0"/>
            <a:r>
              <a:t>MA components for serial correlation of errors</a:t>
            </a:r>
            <a:br/>
            <a:endParaRPr/>
          </a:p>
          <a:p>
            <a:pPr lvl="0"/>
            <a:r>
              <a:t>Integrative components for random walk and trend, I</a:t>
            </a:r>
          </a:p>
          <a:p>
            <a:pPr lvl="0"/>
            <a:r>
              <a:t>Seasonal, (P,D,Q,S)</a:t>
            </a:r>
            <a:br/>
            <a:endParaRPr/>
          </a:p>
          <a:p>
            <a:pPr lvl="0"/>
            <a:r>
              <a:t>Exogenous variables, X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and model comparison</a:t>
            </a:r>
          </a:p>
          <a:p>
            <a:pPr lvl="0"/>
            <a:r>
              <a:t>RMSE</a:t>
            </a:r>
            <a:br/>
            <a:endParaRPr/>
          </a:p>
          <a:p>
            <a:pPr lvl="0"/>
            <a:r>
              <a:t>AIC and BIC, penalize score function for model complexity</a:t>
            </a:r>
            <a:br/>
            <a:endParaRPr/>
          </a:p>
          <a:p>
            <a:pPr lvl="0"/>
            <a:r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69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>
                    <a:hlinkClick r:id="rId2"/>
                  </a:rPr>
                  <a:t>Exponential smoothing models</a:t>
                </a:r>
                <a:r>
                  <a:t> are simple and widely used</a:t>
                </a:r>
              </a:p>
              <a:p>
                <a:pPr lvl="0"/>
                <a:r>
                  <a:t>Consider the simple first order model</a:t>
                </a:r>
                <a:br/>
                <a:endParaRPr/>
              </a:p>
              <a:p>
                <a:pPr lvl="0"/>
                <a:r>
                  <a:t>Set initial conditions: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The smoothed update is:</a:t>
                </a:r>
              </a:p>
              <a:p>
                <a:pPr marL="0" lvl="0" indent="0">
                  <a:buNone/>
                </a:pPr>
                <a:r>
                  <a:t>$$ s_t = \alpha y_t + (1-\alpha) s_{t-1}\\ 
= s_{t-1} \alpha(y_t - s_{t-1}),\\ 
t \gt 0 $$</a:t>
                </a:r>
              </a:p>
              <a:p>
                <a:pPr lvl="0"/>
                <a:r>
                  <a:t>And, the smoothing coefficient is,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But, model only works if no trend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Decay and exponential smoothing</a:t>
                </a:r>
              </a:p>
              <a:p>
                <a:pPr lvl="0"/>
                <a:r>
                  <a:t>We can understand the smoothing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in terms of a </a:t>
                </a:r>
                <a:r>
                  <a:rPr b="1"/>
                  <a:t>decay constant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:r>
                  <a:t>An innovation or shock has an effect for all future time</a:t>
                </a:r>
                <a:br/>
                <a:endParaRPr/>
              </a:p>
              <a:p>
                <a:pPr lvl="0"/>
                <a:r>
                  <a:t>Effect decays exponentially with time,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Can extend exponential smoothing model to accommodate trend</a:t>
                </a:r>
              </a:p>
              <a:p>
                <a:pPr lvl="0"/>
                <a:r>
                  <a:t>Algorithm known as </a:t>
                </a:r>
                <a:r>
                  <a:rPr b="1"/>
                  <a:t>double exponential smoothing</a:t>
                </a:r>
                <a:r>
                  <a:t> or </a:t>
                </a:r>
                <a:r>
                  <a:rPr b="1"/>
                  <a:t>Holt-Winters double exponential smoothing</a:t>
                </a:r>
                <a:br/>
                <a:endParaRPr/>
              </a:p>
              <a:p>
                <a:pPr lvl="0"/>
                <a:r>
                  <a:t>Update smoothed values and slope at each time step</a:t>
                </a:r>
                <a:br/>
                <a:endParaRPr/>
              </a:p>
              <a:p>
                <a:pPr lvl="0"/>
                <a:r>
                  <a:t>Start with initial values</a:t>
                </a:r>
              </a:p>
              <a:p>
                <a:pPr marL="0" lvl="0" indent="0">
                  <a:buNone/>
                </a:pPr>
                <a:r>
                  <a:t>$$s_1 = y_1\\
b_1 = y_2 - y_1$$</a:t>
                </a:r>
              </a:p>
              <a:p>
                <a:pPr lvl="0"/>
                <a:r>
                  <a:t>Update relationships for both smoothed value and slope</a:t>
                </a:r>
              </a:p>
              <a:p>
                <a:pPr marL="0" lvl="0" indent="0">
                  <a:buNone/>
                </a:pPr>
                <a:r>
                  <a:t>$$s_t = \alpha y_t + (1-\alpha) (s_{t-1} + b_{t-1})\\
b_t = \beta(s_t - s_{t-1}) + (1 - \beta)b_{t-1}$$</a:t>
                </a:r>
              </a:p>
              <a:p>
                <a:pPr lvl="0"/>
                <a:r>
                  <a:t>Additional slope smoothing hyperparameter,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Use </a:t>
                </a:r>
                <a:r>
                  <a:rPr b="1"/>
                  <a:t>third order</a:t>
                </a:r>
                <a:r>
                  <a:t> update includes seasonality in </a:t>
                </a:r>
                <a:r>
                  <a:rPr b="1"/>
                  <a:t>Holt-Winters smoother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Exponential smoothing models are useful for forecasting</a:t>
                </a:r>
              </a:p>
              <a:p>
                <a:pPr lvl="0"/>
                <a:r>
                  <a:t>Forecast dependent on the choice of smoothing parameters</a:t>
                </a:r>
                <a:br/>
                <a:endParaRPr/>
              </a:p>
              <a:p>
                <a:pPr lvl="0"/>
                <a:r>
                  <a:t>Can forecast with first, second, third order models</a:t>
                </a:r>
                <a:br/>
                <a:endParaRPr/>
              </a:p>
              <a:p>
                <a:pPr lvl="0"/>
                <a:r>
                  <a:t>For second order model (with trend) the forecast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 steps ahead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Third order update include seasonal terms</a:t>
                </a:r>
              </a:p>
              <a:p>
                <a:pPr lvl="0"/>
                <a:r>
                  <a:t>Holt-Winters smoother is a </a:t>
                </a:r>
                <a:r>
                  <a:rPr b="1"/>
                  <a:t>linear model!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Example of smoothing trend plus white noise series</a:t>
                </a:r>
              </a:p>
              <a:p>
                <a:pPr lvl="0"/>
                <a:r>
                  <a:t>Decreasing the smoothing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increases smoothing</a:t>
                </a:r>
                <a:br/>
                <a:endParaRPr/>
              </a:p>
              <a:p>
                <a:pPr lvl="0"/>
                <a:r>
                  <a:t>Additionally, smooth trend</a:t>
                </a:r>
                <a:br/>
                <a:endParaRPr/>
              </a:p>
              <a:p>
                <a:pPr lvl="0"/>
                <a:r>
                  <a:t>Additional examples in </a:t>
                </a:r>
                <a:r>
                  <a:rPr>
                    <a:hlinkClick r:id="rId2"/>
                  </a:rPr>
                  <a:t>Statsmodels user documentation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2_IntroductionToTimeSeriesForecasting_files/figure-pptx/unnamed-chunk-12-17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939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goal of much of time series analysis</a:t>
            </a:r>
          </a:p>
          <a:p>
            <a:pPr lvl="0"/>
            <a:r>
              <a:rPr dirty="0"/>
              <a:t>ARIMA and SARIMAX models; time series linear models</a:t>
            </a:r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stationary time series comprises </a:t>
            </a:r>
            <a:r>
              <a:rPr dirty="0"/>
              <a:t>three components:</a:t>
            </a:r>
          </a:p>
          <a:p>
            <a:pPr lvl="0"/>
            <a:r>
              <a:rPr b="1" dirty="0"/>
              <a:t>Autoregressive component (AR)</a:t>
            </a:r>
            <a:r>
              <a:rPr dirty="0"/>
              <a:t> accounts for partial autocorrelation</a:t>
            </a:r>
          </a:p>
          <a:p>
            <a:pPr lvl="1"/>
            <a:r>
              <a:rPr dirty="0"/>
              <a:t>Serial correlation of </a:t>
            </a:r>
            <a:r>
              <a:rPr dirty="0" err="1"/>
              <a:t>observatons</a:t>
            </a:r>
            <a:endParaRPr dirty="0"/>
          </a:p>
          <a:p>
            <a:pPr lvl="0"/>
            <a:r>
              <a:rPr b="1" dirty="0"/>
              <a:t>Integrat</a:t>
            </a:r>
            <a:r>
              <a:rPr lang="en-US" b="1" dirty="0"/>
              <a:t>i</a:t>
            </a:r>
            <a:r>
              <a:rPr b="1" dirty="0"/>
              <a:t>ve component (I)</a:t>
            </a:r>
            <a:r>
              <a:rPr dirty="0"/>
              <a:t> accounts random walks and trend</a:t>
            </a:r>
          </a:p>
          <a:p>
            <a:pPr lvl="0"/>
            <a:r>
              <a:rPr b="1" dirty="0"/>
              <a:t>Moving Average (MA)</a:t>
            </a:r>
            <a:r>
              <a:rPr dirty="0"/>
              <a:t> accounts for autocorrelation</a:t>
            </a:r>
          </a:p>
          <a:p>
            <a:pPr lvl="1"/>
            <a:r>
              <a:rPr dirty="0"/>
              <a:t>Serial correlation of model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b="1" dirty="0"/>
              <a:t>seasonal </a:t>
            </a:r>
            <a:r>
              <a:rPr dirty="0"/>
              <a:t>component 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factors not incorporated in endogenous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lvl="0"/>
                <a:r>
                  <a:rPr lang="en-US" dirty="0">
                    <a:latin typeface="Cambria Math" panose="02040503050406030204" pitchFamily="18" charset="0"/>
                  </a:rPr>
                  <a:t>AR model accounts for the serial correlation of observations </a:t>
                </a:r>
              </a:p>
              <a:p>
                <a:pPr lvl="0"/>
                <a:r>
                  <a:rPr lang="en-US" dirty="0"/>
                  <a:t>An AR process has the following properties: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Number of nonzero PACF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coefficients,</a:t>
                </a:r>
                <a:r>
                  <a:rPr lang="en-US" dirty="0"/>
                  <a:t> </a:t>
                </a:r>
                <a:r>
                  <a:rPr lang="en-US" b="1" dirty="0"/>
                  <a:t>only defined for stationary time series!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519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4605</Words>
  <Application>Microsoft Office PowerPoint</Application>
  <PresentationFormat>On-screen Show (16:9)</PresentationFormat>
  <Paragraphs>434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Courier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Time Series Forecasting Models</vt:lpstr>
      <vt:lpstr>Time Series Models</vt:lpstr>
      <vt:lpstr>Time Series Models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Example: Autoregressive Model</vt:lpstr>
      <vt:lpstr>Example: Autoregressive Model</vt:lpstr>
      <vt:lpstr>The Autoregressive Model</vt:lpstr>
      <vt:lpstr>The Moving Average Model</vt:lpstr>
      <vt:lpstr>The Moving Average Model</vt:lpstr>
      <vt:lpstr>The Moving Average Model</vt:lpstr>
      <vt:lpstr>The Moving Average Model</vt:lpstr>
      <vt:lpstr>The Moving Average Model</vt:lpstr>
      <vt:lpstr>Autoregressive Moving Average Model</vt:lpstr>
      <vt:lpstr>The ARIMA Model</vt:lpstr>
      <vt:lpstr>The ARIMA Model</vt:lpstr>
      <vt:lpstr>The ARIMA Model</vt:lpstr>
      <vt:lpstr>Seasonal Models</vt:lpstr>
      <vt:lpstr>SARIMAX Model</vt:lpstr>
      <vt:lpstr>SARIMAX Model</vt:lpstr>
      <vt:lpstr>SARIMAX Model</vt:lpstr>
      <vt:lpstr>SARIMAX Model</vt:lpstr>
      <vt:lpstr>Forecasting with the ARIMA model</vt:lpstr>
      <vt:lpstr>Forecasting with the ARIMA model</vt:lpstr>
      <vt:lpstr>Forecasting with the ARIMA model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SARIMAX Example</vt:lpstr>
      <vt:lpstr>PowerPoint Presentation</vt:lpstr>
      <vt:lpstr>SARIMAX Example</vt:lpstr>
      <vt:lpstr>SARIMAX Example</vt:lpstr>
      <vt:lpstr>SARIMAX Example</vt:lpstr>
      <vt:lpstr>SARIMAX Example</vt:lpstr>
      <vt:lpstr>PROFIT Model</vt:lpstr>
      <vt:lpstr>PROFIT Model</vt:lpstr>
      <vt:lpstr>Summary</vt:lpstr>
      <vt:lpstr>Summary</vt:lpstr>
      <vt:lpstr>Exponential Smoothing Models</vt:lpstr>
      <vt:lpstr>Exponential Smoothing Models</vt:lpstr>
      <vt:lpstr>Exponential Smoothing Models</vt:lpstr>
      <vt:lpstr>Exponential Smoothing Models</vt:lpstr>
      <vt:lpstr>Exponential Smoothing Models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68</cp:revision>
  <dcterms:created xsi:type="dcterms:W3CDTF">2024-08-17T14:38:43Z</dcterms:created>
  <dcterms:modified xsi:type="dcterms:W3CDTF">2024-11-07T19:17:50Z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