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1" r:id="rId22"/>
    <p:sldId id="276" r:id="rId23"/>
    <p:sldId id="277" r:id="rId24"/>
    <p:sldId id="278" r:id="rId25"/>
    <p:sldId id="279" r:id="rId26"/>
    <p:sldId id="280" r:id="rId27"/>
    <p:sldId id="300" r:id="rId28"/>
    <p:sldId id="281" r:id="rId29"/>
    <p:sldId id="282" r:id="rId30"/>
    <p:sldId id="28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Distribution of 2000 bootstrap </a:t>
                </a:r>
                <a:r>
                  <a:rPr dirty="0" err="1"/>
                  <a:t>bootstrap</a:t>
                </a:r>
                <a:r>
                  <a:rPr dirty="0"/>
                  <a:t> confidence intervals?</a:t>
                </a:r>
              </a:p>
              <a:p>
                <a:pPr lvl="0"/>
                <a:r>
                  <a:rPr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Define confidence level, </a:t>
                </a:r>
                <a:r>
                  <a:rPr dirty="0" err="1"/>
                  <a:t>eg.</a:t>
                </a:r>
                <a:r>
                  <a:rPr dirty="0"/>
                  <a:t>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by value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Percentile method is know to be biased</a:t>
                </a:r>
              </a:p>
              <a:p>
                <a:pPr lvl="1"/>
                <a:r>
                  <a:rPr dirty="0"/>
                  <a:t>Bias correction methods available</a:t>
                </a:r>
              </a:p>
              <a:p>
                <a:pPr lvl="0"/>
                <a:r>
                  <a:rPr dirty="0" err="1"/>
                  <a:t>Efrom</a:t>
                </a:r>
                <a:r>
                  <a:rPr dirty="0"/>
                  <a:t> and </a:t>
                </a:r>
                <a:r>
                  <a:rPr dirty="0" err="1"/>
                  <a:t>Tibshirani</a:t>
                </a:r>
                <a:r>
                  <a:rPr dirty="0"/>
                  <a:t> (1993) and Efron and </a:t>
                </a:r>
                <a:r>
                  <a:rPr dirty="0" err="1"/>
                  <a:t>Hasti</a:t>
                </a:r>
                <a:r>
                  <a:rPr dirty="0"/>
                  <a:t> (2016) recommend using at least 2,000 bootstrap samples to estimate confidence intervals</a:t>
                </a:r>
              </a:p>
              <a:p>
                <a:pPr lvl="0"/>
                <a:r>
                  <a:rPr dirty="0"/>
                  <a:t>Other authors recommend a larger number (e.g. 5,000-20,000) of resamples given low computer cost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  <a:blipFill>
                <a:blip r:embed="rId2"/>
                <a:stretch>
                  <a:fillRect l="-741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pPr lvl="0"/>
            <a:r>
              <a:rPr dirty="0"/>
              <a:t>In practice, bias </a:t>
            </a:r>
            <a:r>
              <a:rPr lang="en-US" dirty="0"/>
              <a:t>can be </a:t>
            </a:r>
            <a:r>
              <a:rPr dirty="0"/>
              <a:t>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in the early 20th Century</a:t>
            </a:r>
          </a:p>
          <a:p>
            <a:pPr lvl="0"/>
            <a:r>
              <a:rPr dirty="0"/>
              <a:t>Repeatedly re-sampling the data with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8611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/>
              <a:t>How can we interpret this result? </a:t>
            </a:r>
            <a:endParaRPr sz="1800" dirty="0"/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limits of the CI has the same sign and the CI does not include 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With 95% confidence we can say the </a:t>
            </a:r>
            <a:r>
              <a:rPr lang="en-US" sz="1800" b="1" dirty="0"/>
              <a:t>mean is significantly different from 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</a:t>
            </a:r>
            <a:r>
              <a:rPr lang="en-US" sz="1800" b="1" dirty="0"/>
              <a:t>reject the null hypothesis </a:t>
            </a:r>
            <a:r>
              <a:rPr lang="en-US" sz="1800" dirty="0"/>
              <a:t>that the mean is 0</a:t>
            </a:r>
            <a:endParaRPr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sample the two groups</a:t>
            </a:r>
            <a:r>
              <a:rPr dirty="0"/>
              <a:t> or populations</a:t>
            </a:r>
          </a:p>
          <a:p>
            <a:pPr lvl="0"/>
            <a:r>
              <a:rPr dirty="0"/>
              <a:t>Compute the statistic from the two samples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population</a:t>
            </a:r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542"/>
            <a:ext cx="8229600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How can we interpret this result? 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 limits have opposite signs and the CI includes 0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95% confidence we cannot say there is a significant difference in means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cannot reject the null hypothesis!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1"/>
            <a:r>
              <a:rPr dirty="0"/>
              <a:t>No likelihood model assumptions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 and variance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2482</Words>
  <Application>Microsoft Office PowerPoint</Application>
  <PresentationFormat>On-screen Show (16:9)</PresentationFormat>
  <Paragraphs>262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Example; One Sample Bootstrap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Example, Two Sample Bootstrap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49</cp:revision>
  <dcterms:created xsi:type="dcterms:W3CDTF">2024-08-16T02:27:29Z</dcterms:created>
  <dcterms:modified xsi:type="dcterms:W3CDTF">2024-09-25T17:05:16Z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