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7" r:id="rId33"/>
    <p:sldId id="286" r:id="rId34"/>
    <p:sldId id="289" r:id="rId35"/>
    <p:sldId id="291" r:id="rId36"/>
    <p:sldId id="310" r:id="rId37"/>
    <p:sldId id="290" r:id="rId38"/>
    <p:sldId id="313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2" r:id="rId48"/>
    <p:sldId id="320" r:id="rId49"/>
    <p:sldId id="300" r:id="rId50"/>
    <p:sldId id="314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15" r:id="rId59"/>
    <p:sldId id="316" r:id="rId60"/>
    <p:sldId id="317" r:id="rId61"/>
    <p:sldId id="318" r:id="rId62"/>
    <p:sldId id="319" r:id="rId63"/>
    <p:sldId id="308" r:id="rId6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5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 short 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/>
              <a:t>Much leading edge research appears first in R packages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in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 </a:t>
            </a:r>
            <a:r>
              <a:rPr dirty="0" err="1"/>
              <a:t>packages</a:t>
            </a:r>
            <a:r>
              <a:rPr dirty="0"/>
              <a:t>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</a:p>
          <a:p>
            <a:pPr lvl="0"/>
            <a:r>
              <a:rPr dirty="0"/>
              <a:t>Stationary time series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 fixed time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as regular time series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No serial correlation between values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of any time series models to be a white noise series</a:t>
                </a:r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dirty="0" err="1"/>
              <a:t>iid</a:t>
            </a:r>
            <a:r>
              <a:rPr lang="en-US" sz="2000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constant statistical properties for all time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50381" cy="130111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The distribution of a white noise </a:t>
            </a:r>
            <a:r>
              <a:rPr sz="2000" dirty="0" err="1"/>
              <a:t>iid</a:t>
            </a:r>
            <a:r>
              <a:rPr sz="2000" dirty="0"/>
              <a:t> Normal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Each impulse is an independent draw from the Normal distribution</a:t>
            </a:r>
          </a:p>
          <a:p>
            <a:pPr lvl="0"/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stationary time </a:t>
            </a:r>
            <a:r>
              <a:rPr lang="en-US" dirty="0"/>
              <a:t>series are</a:t>
            </a:r>
            <a:r>
              <a:rPr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Many time series models require stationarity</a:t>
            </a:r>
          </a:p>
          <a:p>
            <a:pPr lvl="1"/>
            <a:r>
              <a:rPr dirty="0"/>
              <a:t>Often transform time series to make them stationary</a:t>
            </a:r>
          </a:p>
          <a:p>
            <a:pPr lvl="1"/>
            <a:r>
              <a:rPr dirty="0"/>
              <a:t>More on this later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tests can be used for stationarity?</a:t>
            </a:r>
          </a:p>
          <a:p>
            <a:pPr lvl="0"/>
            <a:r>
              <a:rPr dirty="0"/>
              <a:t>Plots</a:t>
            </a:r>
          </a:p>
          <a:p>
            <a:pPr lvl="1"/>
            <a:r>
              <a:rPr dirty="0"/>
              <a:t>Qualitative</a:t>
            </a:r>
          </a:p>
          <a:p>
            <a:pPr lvl="1"/>
            <a:r>
              <a:rPr dirty="0"/>
              <a:t>Nonstationary from seasonality and trend are usually visible</a:t>
            </a:r>
          </a:p>
          <a:p>
            <a:pPr lvl="0"/>
            <a:r>
              <a:rPr dirty="0"/>
              <a:t>Hypothesis tests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Augmented Dicky-Fuller test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Kwiatkowski-Phillips-Schmidt-Shin (KPSS) test</a:t>
            </a:r>
            <a:endParaRPr lang="en-US" dirty="0"/>
          </a:p>
          <a:p>
            <a:pPr lvl="1"/>
            <a:r>
              <a:rPr lang="en-US" dirty="0"/>
              <a:t>More on these tests latter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Estimates 30% of data science problems include time series data</a:t>
            </a:r>
          </a:p>
          <a:p>
            <a:r>
              <a:rPr lang="en-US" dirty="0"/>
              <a:t>Time series data are time-ordered</a:t>
            </a:r>
          </a:p>
          <a:p>
            <a:pPr lvl="1"/>
            <a:r>
              <a:rPr lang="en-US" dirty="0"/>
              <a:t>Time ordered data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incorrect inferences </a:t>
            </a:r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</a:t>
                </a:r>
              </a:p>
              <a:p>
                <a:pPr lvl="0"/>
                <a:r>
                  <a:rPr lang="en-US" dirty="0"/>
                  <a:t>Null hypothesis is no serial correlation between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dirty="0"/>
                  <a:t> </a:t>
                </a:r>
                <a:r>
                  <a:rPr b="1" dirty="0"/>
                  <a:t>innovation</a:t>
                </a:r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observation at time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A random walk is an </a:t>
                </a:r>
                <a:r>
                  <a:rPr b="1" dirty="0"/>
                  <a:t>integrative process</a:t>
                </a:r>
                <a:r>
                  <a:rPr dirty="0"/>
                  <a:t>; </a:t>
                </a:r>
                <a:r>
                  <a:rPr lang="en-US" dirty="0"/>
                  <a:t>a </a:t>
                </a:r>
                <a:r>
                  <a:rPr dirty="0"/>
                  <a:t>sum or integral of </a:t>
                </a:r>
                <a:r>
                  <a:rPr lang="en-US" dirty="0"/>
                  <a:t>the </a:t>
                </a:r>
                <a:r>
                  <a:rPr dirty="0"/>
                  <a:t>innovations</a:t>
                </a:r>
              </a:p>
              <a:p>
                <a:pPr marL="685800" lvl="2" indent="0">
                  <a:buNone/>
                </a:pPr>
                <a:r>
                  <a:rPr i="1" dirty="0"/>
                  <a:t>Note:</a:t>
                </a:r>
                <a:r>
                  <a:rPr dirty="0"/>
                  <a:t> innovations are referred to by other names: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b="1" dirty="0"/>
                  <a:t>Shocks</a:t>
                </a:r>
                <a:r>
                  <a:rPr dirty="0"/>
                  <a:t> in the stochastic process literature</a:t>
                </a:r>
                <a:br>
                  <a:rPr dirty="0"/>
                </a:br>
                <a:r>
                  <a:rPr lang="en-US" b="1" dirty="0"/>
                  <a:t>Impulses</a:t>
                </a:r>
                <a:r>
                  <a:rPr dirty="0"/>
                  <a:t> in </a:t>
                </a:r>
                <a:r>
                  <a:rPr lang="en-US" dirty="0"/>
                  <a:t>some time series literature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actual trend; but can be considerable </a:t>
                </a:r>
                <a:r>
                  <a:rPr lang="en-US" sz="2000" b="1" dirty="0"/>
                  <a:t>drift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 with identical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Normal innovations,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2000" dirty="0"/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2, consistently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Random walk series is not Normally distributed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want are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r="-102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325195" cy="67220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804755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ACF and PACF are only properly defined for stationary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For non-stationary series, the ACF dies off slowly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150" dirty="0"/>
              <a:t>Integrating innovations leads to </a:t>
            </a:r>
            <a:r>
              <a:rPr sz="2150" b="1" dirty="0"/>
              <a:t>long-term dependency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PACF dies off quickly with lag</a:t>
            </a:r>
            <a:r>
              <a:rPr lang="en-US" sz="2000" dirty="0"/>
              <a:t>, but generally slower than random walk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864" y="1575263"/>
            <a:ext cx="3494552" cy="34165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4621" cy="5433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7884621" cy="17333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Time series with trend are non-stationary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Any time series with trend is non-stationary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Mean and variance are dependent of window used to compute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7" y="2949772"/>
            <a:ext cx="4779818" cy="21547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r>
              <a:rPr lang="en-US" dirty="0"/>
              <a:t> and R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the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</a:p>
              <a:p>
                <a:pPr lvl="1"/>
                <a:r>
                  <a:rPr dirty="0"/>
                  <a:t>Game day, e.g. Supper Bowl</a:t>
                </a:r>
              </a:p>
              <a:p>
                <a:pPr lvl="1"/>
                <a:r>
                  <a:rPr dirty="0"/>
                  <a:t>Electrical impulses in a heart - EKG</a:t>
                </a:r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67748" cy="6888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67006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 of a 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sz="2000" dirty="0"/>
              <a:t>hite noise series with seasonal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seasonal behavior is periodic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series is </a:t>
            </a:r>
            <a:r>
              <a:rPr lang="en-US" sz="2000" b="1" dirty="0"/>
              <a:t>nonstationary!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7" y="2754658"/>
            <a:ext cx="4572886" cy="23153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005155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458862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ACF and PACF of time series with seasonal behavior shows periodic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</a:t>
            </a:r>
            <a:r>
              <a:rPr lang="en-US" sz="2000" dirty="0"/>
              <a:t>: ACF and PACF </a:t>
            </a:r>
            <a:r>
              <a:rPr sz="2000" dirty="0"/>
              <a:t>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sz="2000" dirty="0"/>
              <a:t>easonal </a:t>
            </a:r>
            <a:r>
              <a:rPr lang="en-US" sz="2000" dirty="0"/>
              <a:t>time series</a:t>
            </a:r>
            <a:r>
              <a:rPr sz="2000" dirty="0"/>
              <a:t> </a:t>
            </a:r>
            <a:r>
              <a:rPr lang="en-US" sz="2000" dirty="0"/>
              <a:t>gives </a:t>
            </a:r>
            <a:r>
              <a:rPr sz="2000" dirty="0"/>
              <a:t>periodic</a:t>
            </a:r>
            <a:r>
              <a:rPr lang="en-US" sz="2000" dirty="0"/>
              <a:t> behavior of ACF and PACF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ACF and PACF matches seasonal period in time series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Periodic behavior dies off slowly; seasonal time series is </a:t>
            </a:r>
            <a:r>
              <a:rPr lang="en-US" sz="2000" b="1" dirty="0"/>
              <a:t>nonstationary!</a:t>
            </a:r>
            <a:r>
              <a:rPr lang="en-US" sz="2000" dirty="0"/>
              <a:t>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75" y="1171838"/>
            <a:ext cx="3839919" cy="3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50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How can we find seasonal periods of a time series? </a:t>
            </a:r>
            <a:endParaRPr dirty="0"/>
          </a:p>
          <a:p>
            <a:pPr lvl="0"/>
            <a:r>
              <a:rPr lang="en-US" dirty="0"/>
              <a:t>Can use domain knowledge </a:t>
            </a:r>
          </a:p>
          <a:p>
            <a:pPr lvl="1"/>
            <a:r>
              <a:rPr lang="en-US" dirty="0"/>
              <a:t>Past experience can guide analysis</a:t>
            </a:r>
          </a:p>
          <a:p>
            <a:pPr lvl="1"/>
            <a:r>
              <a:rPr lang="en-US" dirty="0"/>
              <a:t>Example, specific holiday or event day effects      </a:t>
            </a:r>
          </a:p>
          <a:p>
            <a:r>
              <a:rPr lang="en-US" dirty="0"/>
              <a:t>Can find periodic behavior with ACF</a:t>
            </a:r>
          </a:p>
          <a:p>
            <a:r>
              <a:rPr lang="en-US" dirty="0"/>
              <a:t>Periodic behavior can be at multiple periods</a:t>
            </a:r>
          </a:p>
          <a:p>
            <a:pPr lvl="1"/>
            <a:r>
              <a:rPr lang="en-US" dirty="0"/>
              <a:t>Example: solar energy generation series has annual period and daily period  </a:t>
            </a:r>
          </a:p>
          <a:p>
            <a:pPr lvl="1"/>
            <a:r>
              <a:rPr lang="en-US" dirty="0"/>
              <a:t>Example: sales of beer has annual period as well as scheduled event day effects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941D-44BB-4F4D-D38E-C7E4DC14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29C-C3C1-E1C1-8841-D2C7E6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6A5-1C04-2940-C59C-46CC7075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6279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Use regression models </a:t>
            </a:r>
            <a:r>
              <a:rPr lang="en-US" dirty="0"/>
              <a:t>to find parameters for</a:t>
            </a:r>
            <a:r>
              <a:rPr dirty="0"/>
              <a:t> seasonal effects</a:t>
            </a:r>
          </a:p>
          <a:p>
            <a:pPr lvl="0"/>
            <a:r>
              <a:rPr dirty="0"/>
              <a:t>Simple regression model:</a:t>
            </a:r>
          </a:p>
          <a:p>
            <a:pPr lvl="1"/>
            <a:r>
              <a:rPr dirty="0"/>
              <a:t>Coefficient for each interval in period; e.g. 12 coefficients for monthly effects</a:t>
            </a:r>
          </a:p>
          <a:p>
            <a:pPr lvl="2"/>
            <a:r>
              <a:rPr dirty="0"/>
              <a:t>But simple approach leads to high variance estimates of coefficients for periodic behavior</a:t>
            </a:r>
          </a:p>
          <a:p>
            <a:pPr lvl="1"/>
            <a:r>
              <a:rPr dirty="0"/>
              <a:t>Coefficient for specific effect - e.g. date of holiday</a:t>
            </a:r>
          </a:p>
          <a:p>
            <a:pPr lvl="1"/>
            <a:r>
              <a:rPr dirty="0"/>
              <a:t>Good option for specific date behavior</a:t>
            </a:r>
          </a:p>
          <a:p>
            <a:pPr lvl="0"/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lang="en-US" dirty="0"/>
              <a:t>Alternative, t</a:t>
            </a:r>
            <a:r>
              <a:rPr dirty="0"/>
              <a:t>ake </a:t>
            </a:r>
            <a:r>
              <a:rPr b="1" dirty="0"/>
              <a:t>seasonal differences</a:t>
            </a:r>
          </a:p>
        </p:txBody>
      </p:sp>
    </p:spTree>
    <p:extLst>
      <p:ext uri="{BB962C8B-B14F-4D97-AF65-F5344CB8AC3E}">
        <p14:creationId xmlns:p14="http://schemas.microsoft.com/office/powerpoint/2010/main" val="343777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decomposition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and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pPr lvl="1"/>
            <a:r>
              <a:rPr dirty="0"/>
              <a:t>MSTL adds modeling of </a:t>
            </a:r>
            <a:r>
              <a:rPr b="1" dirty="0"/>
              <a:t>multiple seasonal components</a:t>
            </a:r>
          </a:p>
          <a:p>
            <a:pPr lvl="0"/>
            <a:r>
              <a:rPr lang="en-US" dirty="0"/>
              <a:t>Seasonal differencing model removes seasonal effects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values </a:t>
            </a:r>
            <a:r>
              <a:rPr lang="en-US" dirty="0"/>
              <a:t>exhibit are </a:t>
            </a:r>
            <a:r>
              <a:rPr dirty="0"/>
              <a:t>correlated in time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lang="en-US" dirty="0"/>
                  <a:t>Property of many p</a:t>
                </a:r>
                <a:r>
                  <a:rPr dirty="0"/>
                  <a:t>hysical process</a:t>
                </a:r>
                <a:endParaRPr lang="en-US" dirty="0"/>
              </a:p>
              <a:p>
                <a:pPr lvl="0"/>
                <a:r>
                  <a:rPr lang="en-US" dirty="0"/>
                  <a:t>Example: Seasonal effects of solar energy generation time series is constant in time - at least for a small number of years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 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  <a:r>
                  <a:rPr lang="en-US" dirty="0"/>
                  <a:t> where seasonal effect increases as economic activity grows 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additive STL decomposition of time series with linear trend and seasonal effect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original nonstationary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trend is not a straight line; a result of noise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 periodic behavior as constant with time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Residuals are relatively small and </a:t>
                </a:r>
                <a:r>
                  <a:rPr lang="en-US" sz="2000" b="1" dirty="0"/>
                  <a:t>homoscedastic</a:t>
                </a:r>
                <a:r>
                  <a:rPr lang="en-US" sz="2000" dirty="0"/>
                  <a:t>, e.g. stationary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lvl="1"/>
                <a:r>
                  <a:rPr lang="en-US" sz="185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trend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seasonal component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</a:t>
                </a:r>
                <a:endParaRPr sz="1850" dirty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  <a:blipFill>
                <a:blip r:embed="rId2"/>
                <a:stretch>
                  <a:fillRect l="-1430" t="-745" b="-7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281" y="1616825"/>
            <a:ext cx="4000719" cy="3204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53F98-9E18-2F30-E05F-9C8CB5B69861}"/>
              </a:ext>
            </a:extLst>
          </p:cNvPr>
          <p:cNvCxnSpPr>
            <a:cxnSpLocks/>
          </p:cNvCxnSpPr>
          <p:nvPr/>
        </p:nvCxnSpPr>
        <p:spPr>
          <a:xfrm>
            <a:off x="4318462" y="2019993"/>
            <a:ext cx="1122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B96EE-02D7-3290-9476-D60E06890214}"/>
              </a:ext>
            </a:extLst>
          </p:cNvPr>
          <p:cNvCxnSpPr>
            <a:cxnSpLocks/>
          </p:cNvCxnSpPr>
          <p:nvPr/>
        </p:nvCxnSpPr>
        <p:spPr>
          <a:xfrm>
            <a:off x="4663440" y="2464724"/>
            <a:ext cx="556953" cy="32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1A83-BBF7-7B65-9AB5-1DF34BAF0AE6}"/>
              </a:ext>
            </a:extLst>
          </p:cNvPr>
          <p:cNvCxnSpPr>
            <a:cxnSpLocks/>
          </p:cNvCxnSpPr>
          <p:nvPr/>
        </p:nvCxnSpPr>
        <p:spPr>
          <a:xfrm>
            <a:off x="4663440" y="3142213"/>
            <a:ext cx="527858" cy="43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1FF73-E7B6-B7CA-D3C9-8C80546FCE42}"/>
              </a:ext>
            </a:extLst>
          </p:cNvPr>
          <p:cNvCxnSpPr>
            <a:cxnSpLocks/>
          </p:cNvCxnSpPr>
          <p:nvPr/>
        </p:nvCxnSpPr>
        <p:spPr>
          <a:xfrm>
            <a:off x="4384964" y="3857105"/>
            <a:ext cx="806334" cy="4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 and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difference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963" t="-2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47214" cy="593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 first order difference operator applied to random walk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random walk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first order difference operator to the series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innovations look random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to verify statistical properties to see if this is a white noise series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  <a:blipFill>
                <a:blip r:embed="rId2"/>
                <a:stretch>
                  <a:fillRect l="-1348" t="-1040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3097818"/>
            <a:ext cx="4016200" cy="198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26" y="1098736"/>
            <a:ext cx="4016200" cy="1968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5D6508-BD5C-62BC-9510-214FC066ACE2}"/>
              </a:ext>
            </a:extLst>
          </p:cNvPr>
          <p:cNvCxnSpPr>
            <a:cxnSpLocks/>
          </p:cNvCxnSpPr>
          <p:nvPr/>
        </p:nvCxnSpPr>
        <p:spPr>
          <a:xfrm>
            <a:off x="3624349" y="1982585"/>
            <a:ext cx="1354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741A-F063-9EA2-8FA3-B31BCA8CE779}"/>
              </a:ext>
            </a:extLst>
          </p:cNvPr>
          <p:cNvCxnSpPr>
            <a:cxnSpLocks/>
          </p:cNvCxnSpPr>
          <p:nvPr/>
        </p:nvCxnSpPr>
        <p:spPr>
          <a:xfrm>
            <a:off x="4127269" y="3649287"/>
            <a:ext cx="918557" cy="2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547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Example; statistical example properties of the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the ACF and PACF of the first order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Examine 95% confidence interval for ACF and PACF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plots indicate the difference series is white noise since no value statistically significant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  <a:blipFill>
                <a:blip r:embed="rId2"/>
                <a:stretch>
                  <a:fillRect l="-131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FAC4F-6E6B-BE07-3341-439EDD7AC704}"/>
              </a:ext>
            </a:extLst>
          </p:cNvPr>
          <p:cNvCxnSpPr>
            <a:cxnSpLocks/>
          </p:cNvCxnSpPr>
          <p:nvPr/>
        </p:nvCxnSpPr>
        <p:spPr>
          <a:xfrm flipV="1">
            <a:off x="4680065" y="2227811"/>
            <a:ext cx="1620982" cy="39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11D43-2762-0396-94AC-9A99B0865C53}"/>
              </a:ext>
            </a:extLst>
          </p:cNvPr>
          <p:cNvCxnSpPr>
            <a:cxnSpLocks/>
          </p:cNvCxnSpPr>
          <p:nvPr/>
        </p:nvCxnSpPr>
        <p:spPr>
          <a:xfrm>
            <a:off x="4680065" y="2622665"/>
            <a:ext cx="2971800" cy="125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79228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33552"/>
            <a:ext cx="8379228" cy="153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Example: s</a:t>
            </a:r>
            <a:r>
              <a:rPr sz="2000" dirty="0"/>
              <a:t>tatistical properties of the difference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Examine distribution of first order differences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Normal  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743946"/>
            <a:ext cx="5079077" cy="2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B22C-C140-4C59-FADF-58A4127D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3D-DB19-7F36-F6BD-DAC4876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Seasonal difference operator removes seasonal component from time series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seasonal period  </a:t>
                </a:r>
                <a:endParaRPr lang="ar-AE" dirty="0"/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,  given by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1111" t="-126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81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r>
              <a:rPr lang="en-US" dirty="0"/>
              <a:t>Properties of a second order stationary series  </a:t>
            </a:r>
          </a:p>
          <a:p>
            <a:r>
              <a:rPr lang="en-US" dirty="0"/>
              <a:t>First two moments of series are constant in time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Variance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380-9006-6F2C-F822-BFC173E3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FA9-C775-2065-A603-14CA882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677-7C51-DF72-44B0-CD1C0BC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time series is </a:t>
            </a:r>
            <a:r>
              <a:rPr b="1" dirty="0"/>
              <a:t>not stationary </a:t>
            </a:r>
            <a:r>
              <a:rPr dirty="0"/>
              <a:t>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dirty="0"/>
              <a:t>, a stationary series does not preclude the presence of serial correlations</a:t>
            </a:r>
            <a:endParaRPr lang="en-US" dirty="0"/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require stationarity</a:t>
            </a:r>
          </a:p>
        </p:txBody>
      </p:sp>
    </p:spTree>
    <p:extLst>
      <p:ext uri="{BB962C8B-B14F-4D97-AF65-F5344CB8AC3E}">
        <p14:creationId xmlns:p14="http://schemas.microsoft.com/office/powerpoint/2010/main" val="602158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current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depends on the last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plus a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linear model with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model has dependency only at first lag value 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Take the difference as 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stochastic 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111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random walk is stochastic and </a:t>
                </a:r>
                <a:r>
                  <a:rPr b="1" dirty="0"/>
                  <a:t>not stationary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Testing for unit route p</a:t>
                </a:r>
                <a:r>
                  <a:rPr dirty="0"/>
                  <a:t>rovides a basis for hypothesis tests of stationarity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unit root test </a:t>
                </a:r>
                <a:r>
                  <a:rPr lang="en-US" dirty="0"/>
                  <a:t>on an AR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A </a:t>
                </a:r>
                <a:r>
                  <a:rPr lang="en-US" b="1" dirty="0"/>
                  <a:t>unit root test with a constant</a:t>
                </a:r>
              </a:p>
              <a:p>
                <a:pPr lvl="1"/>
                <a:r>
                  <a:rPr lang="en-US" dirty="0"/>
                  <a:t>Often constant is initial value,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 a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Trend stationary process</a:t>
                </a:r>
                <a:r>
                  <a:rPr lang="en-US" dirty="0"/>
                  <a:t>, with or without a constant</a:t>
                </a:r>
              </a:p>
              <a:p>
                <a:pPr lvl="1"/>
                <a:r>
                  <a:rPr lang="en-US" dirty="0"/>
                  <a:t>Used to test if a process is </a:t>
                </a:r>
                <a:r>
                  <a:rPr lang="en-US" b="1" dirty="0"/>
                  <a:t>stationary about a deterministic trend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</a:t>
            </a:r>
            <a:r>
              <a:rPr lang="en-US" dirty="0" err="1"/>
              <a:t>constsant</a:t>
            </a:r>
            <a:r>
              <a:rPr lang="en-US" dirty="0"/>
              <a:t>, </a:t>
            </a:r>
            <a:r>
              <a:rPr dirty="0"/>
              <a:t>trend and lagged differences</a:t>
            </a:r>
          </a:p>
          <a:p>
            <a:pPr lvl="1"/>
            <a:r>
              <a:rPr dirty="0"/>
              <a:t>Null distribution is that the </a:t>
            </a:r>
            <a:r>
              <a:rPr b="1" dirty="0"/>
              <a:t>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 about a trend of time series</a:t>
            </a:r>
          </a:p>
          <a:p>
            <a:pPr lvl="1"/>
            <a:r>
              <a:rPr dirty="0"/>
              <a:t>Null hypothesis is that the </a:t>
            </a:r>
            <a:r>
              <a:rPr b="1" dirty="0"/>
              <a:t>time series is trend stationary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Don’t me confused by the different null hypotheses for these tests!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There is often a small difference between a time series </a:t>
            </a:r>
            <a:r>
              <a:rPr lang="en-US" dirty="0"/>
              <a:t>nonstationary time series with a </a:t>
            </a:r>
            <a:r>
              <a:rPr dirty="0"/>
              <a:t>unit root</a:t>
            </a:r>
            <a:r>
              <a:rPr lang="en-US" dirty="0"/>
              <a:t> </a:t>
            </a:r>
            <a:r>
              <a:rPr dirty="0"/>
              <a:t>and a time series with a 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non</a:t>
            </a:r>
            <a:r>
              <a:rPr lang="en-US" dirty="0"/>
              <a:t>-</a:t>
            </a:r>
            <a:r>
              <a:rPr dirty="0"/>
              <a:t>stationar</a:t>
            </a:r>
            <a:r>
              <a:rPr lang="en-US" dirty="0"/>
              <a:t>ity</a:t>
            </a:r>
            <a:endParaRPr dirty="0"/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</a:t>
            </a:r>
            <a:r>
              <a:rPr lang="en-US" dirty="0"/>
              <a:t>to include </a:t>
            </a:r>
            <a:r>
              <a:rPr dirty="0"/>
              <a:t>a visual inspection of the properties of the time series as well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12822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1"/>
            <a:ext cx="6245388" cy="364062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White noise series, is </a:t>
            </a:r>
            <a:r>
              <a:rPr lang="en-US" b="1" dirty="0"/>
              <a:t>stationary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periodic behavior, is </a:t>
            </a:r>
            <a:r>
              <a:rPr lang="en-US" b="1" dirty="0"/>
              <a:t>nonstationary 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Random walk,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 and seasonal component, </a:t>
            </a:r>
            <a:r>
              <a:rPr lang="en-US" b="1" dirty="0"/>
              <a:t>nonstationary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CD0B-7F08-60AB-F118-19A8458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01" y="29953"/>
            <a:ext cx="1977575" cy="102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D300-846C-AEB8-FC18-6C355EDC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51" y="1047136"/>
            <a:ext cx="1996299" cy="101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5E1F1-9EF5-F4C9-37D8-9B365D64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62" y="2072340"/>
            <a:ext cx="2062170" cy="1010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40CFB-26FC-78AF-DA5F-1C529F3D9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47" y="3111964"/>
            <a:ext cx="2033085" cy="102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EF2E2-7C56-53F4-D62A-71FF5E07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59" y="4092236"/>
            <a:ext cx="2033085" cy="9971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FE1ED-E987-05BB-6055-0401F3F0B0C3}"/>
              </a:ext>
            </a:extLst>
          </p:cNvPr>
          <p:cNvCxnSpPr>
            <a:cxnSpLocks/>
          </p:cNvCxnSpPr>
          <p:nvPr/>
        </p:nvCxnSpPr>
        <p:spPr>
          <a:xfrm flipV="1">
            <a:off x="5041669" y="1006191"/>
            <a:ext cx="1803862" cy="9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73548-B735-A8AE-990A-7BEDB5D18825}"/>
              </a:ext>
            </a:extLst>
          </p:cNvPr>
          <p:cNvCxnSpPr>
            <a:cxnSpLocks/>
          </p:cNvCxnSpPr>
          <p:nvPr/>
        </p:nvCxnSpPr>
        <p:spPr>
          <a:xfrm flipV="1">
            <a:off x="5598622" y="1687484"/>
            <a:ext cx="1103966" cy="64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54669-ABDF-30F4-C9D8-B08B9E82B42C}"/>
              </a:ext>
            </a:extLst>
          </p:cNvPr>
          <p:cNvCxnSpPr>
            <a:cxnSpLocks/>
          </p:cNvCxnSpPr>
          <p:nvPr/>
        </p:nvCxnSpPr>
        <p:spPr>
          <a:xfrm flipV="1">
            <a:off x="4655127" y="2571750"/>
            <a:ext cx="1953491" cy="54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940BE-18C5-856C-18B2-40C88319B8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60720" y="3528753"/>
            <a:ext cx="993527" cy="9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F709C-9F6C-7ACD-D3A8-8087E618846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1338" y="3944389"/>
            <a:ext cx="1256121" cy="6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F22-C1C2-AA09-9A47-A01CAD0E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C44-5384-99A0-34E3-AEEF456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609-7FC0-8C77-7925-A4C9380C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6A863BCD-E4C4-D753-6A8A-2E507D0F0AD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2FB3B55-BEC0-4974-CF5A-B0C9B92E19A6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B1EF7-2238-2829-8DA5-98C6D9320DEC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White noise series</a:t>
            </a:r>
          </a:p>
          <a:p>
            <a:r>
              <a:rPr lang="en-US" sz="2000" dirty="0"/>
              <a:t>ADF; reject hypothesis of nonstationary </a:t>
            </a:r>
          </a:p>
          <a:p>
            <a:r>
              <a:rPr lang="en-US" sz="2000" dirty="0"/>
              <a:t>KPSS test cannot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8C3C2-E913-A89B-6C4B-F58B4F79C209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1949335"/>
            <a:ext cx="2340032" cy="511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08133-32BF-202A-CB60-3AC68D10A050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1949335"/>
            <a:ext cx="565264" cy="1201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99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DF7D-2F4F-6A22-982C-D9EBA9CB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D84-3328-2F34-639A-EEF76F8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814A-2F56-2F8D-A779-058811A8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EBAA891-DA6A-C284-C758-DF4E47F9988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4402DBF-ACB5-87DA-95AA-A8530B0F841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0E8F6-8CD2-DE7C-E27F-FC9F86FE97C0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Periodic series</a:t>
            </a:r>
          </a:p>
          <a:p>
            <a:r>
              <a:rPr lang="en-US" sz="2000" dirty="0"/>
              <a:t>ADF; reject hypothesis of stationary </a:t>
            </a:r>
          </a:p>
          <a:p>
            <a:r>
              <a:rPr lang="en-US" sz="2000" dirty="0"/>
              <a:t>KPSS test cannot reject null hypothesis of stationary </a:t>
            </a:r>
          </a:p>
          <a:p>
            <a:r>
              <a:rPr lang="en-US" sz="2000" dirty="0"/>
              <a:t>Ambiguous result from low-power, so assume nonstationary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0984B-DE5D-37C0-BD2B-76F399C3723E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2090651"/>
            <a:ext cx="2340032" cy="369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5E553-E3A3-58F5-7AD3-E9EDD97BA8A1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090651"/>
            <a:ext cx="357446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922B-4C2C-8747-7F4D-830A99A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A7A-DF85-8F7E-9824-A05F7272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8F59-4FDF-B125-2A8C-8206BA37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0BA5E420-3FA8-FE3B-CCEC-E28F3AD159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ADD7F28-D16A-6279-5A6D-BBEE89346BF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000A5-E1DF-B3EC-33DD-D570BD401EEE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Random walk series</a:t>
            </a:r>
          </a:p>
          <a:p>
            <a:r>
              <a:rPr lang="en-US" sz="2000" dirty="0"/>
              <a:t>ADF; cannot reject hypothesis of nonstationary </a:t>
            </a:r>
          </a:p>
          <a:p>
            <a:r>
              <a:rPr lang="en-US" sz="2000" dirty="0"/>
              <a:t>KPSS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F6AAE-43DB-AA43-C844-4EA6FF8FF160}"/>
              </a:ext>
            </a:extLst>
          </p:cNvPr>
          <p:cNvCxnSpPr>
            <a:cxnSpLocks/>
          </p:cNvCxnSpPr>
          <p:nvPr/>
        </p:nvCxnSpPr>
        <p:spPr>
          <a:xfrm flipH="1">
            <a:off x="4110644" y="2034540"/>
            <a:ext cx="2157152" cy="17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2F138-A98A-CE6D-3E01-71DF44819BE3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256905"/>
            <a:ext cx="419792" cy="714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4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EFD3-4D8D-2A7E-2E48-EA38D811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D4A3-38A0-7CE2-51A6-61235368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E735-5874-57C7-F6E7-3DD4CC18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83815B47-8A7C-C5B7-0AEE-5C4EF3EC22B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7F0B0A6-EE25-1413-DB7A-7F930DE7145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0D4D7-8AC8-F4AB-FD96-5116C237F735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Trend series</a:t>
            </a:r>
          </a:p>
          <a:p>
            <a:r>
              <a:rPr lang="en-US" sz="2000" dirty="0"/>
              <a:t>ADF; reject hypothesis of trend-nonstationary </a:t>
            </a:r>
          </a:p>
          <a:p>
            <a:r>
              <a:rPr lang="en-US" sz="2000" dirty="0"/>
              <a:t>KPSS test cannot reject null hypothesis of trend-stationary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739B-29B1-6F8B-228B-1650294268B6}"/>
              </a:ext>
            </a:extLst>
          </p:cNvPr>
          <p:cNvCxnSpPr>
            <a:cxnSpLocks/>
          </p:cNvCxnSpPr>
          <p:nvPr/>
        </p:nvCxnSpPr>
        <p:spPr>
          <a:xfrm flipH="1">
            <a:off x="4081549" y="2460567"/>
            <a:ext cx="2369127" cy="109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66159-6384-7473-84C4-7FD78BEED5D3}"/>
              </a:ext>
            </a:extLst>
          </p:cNvPr>
          <p:cNvCxnSpPr>
            <a:cxnSpLocks/>
          </p:cNvCxnSpPr>
          <p:nvPr/>
        </p:nvCxnSpPr>
        <p:spPr>
          <a:xfrm flipH="1">
            <a:off x="6005945" y="3217025"/>
            <a:ext cx="631768" cy="33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78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26C8E-332A-4F6F-1842-FED9F70B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269D-3B6B-BA6A-9FA3-8EE737D7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1410-A303-CC86-6BFA-760C8BE5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096BBAF-A48B-1A4A-6675-292BF06B52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881CF10-E490-F0BF-CD31-0F714338BE8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567DBD-E1F9-3F71-E6E1-6E6EA19A1399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Seasonal series</a:t>
            </a:r>
          </a:p>
          <a:p>
            <a:r>
              <a:rPr lang="en-US" sz="2000" dirty="0"/>
              <a:t>ADF; reject hypothesis of trend-nonstationary </a:t>
            </a:r>
          </a:p>
          <a:p>
            <a:r>
              <a:rPr lang="en-US" sz="2000" dirty="0"/>
              <a:t>KPSS test cannot reject null hypothesis of trend-stationary 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incorrect inference</a:t>
            </a:r>
            <a:r>
              <a:rPr lang="en-US" sz="2000" dirty="0"/>
              <a:t>, perhaps result of noise and low power of test!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29E3A-85F4-21E5-F548-8DF8EB639A4A}"/>
              </a:ext>
            </a:extLst>
          </p:cNvPr>
          <p:cNvCxnSpPr>
            <a:cxnSpLocks/>
          </p:cNvCxnSpPr>
          <p:nvPr/>
        </p:nvCxnSpPr>
        <p:spPr>
          <a:xfrm flipH="1">
            <a:off x="4081549" y="2460567"/>
            <a:ext cx="2369127" cy="129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C12CE-8772-0D18-CB9C-32A8A9D70257}"/>
              </a:ext>
            </a:extLst>
          </p:cNvPr>
          <p:cNvCxnSpPr>
            <a:cxnSpLocks/>
          </p:cNvCxnSpPr>
          <p:nvPr/>
        </p:nvCxnSpPr>
        <p:spPr>
          <a:xfrm flipH="1">
            <a:off x="5964383" y="3217025"/>
            <a:ext cx="673330" cy="54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36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5888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components</a:t>
            </a:r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39447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</a:p>
          <a:p>
            <a:pPr lvl="0"/>
            <a:r>
              <a:rPr dirty="0"/>
              <a:t>Included the </a:t>
            </a:r>
            <a:r>
              <a:rPr b="1" dirty="0"/>
              <a:t>integrative term</a:t>
            </a:r>
            <a:r>
              <a:rPr dirty="0"/>
              <a:t> 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3675</Words>
  <Application>Microsoft Office PowerPoint</Application>
  <PresentationFormat>On-screen Show (16:9)</PresentationFormat>
  <Paragraphs>469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21st Century Time Series Analysis</vt:lpstr>
      <vt:lpstr>Software for Time Series Analysis</vt:lpstr>
      <vt:lpstr>Fundamentals of Time Series</vt:lpstr>
      <vt:lpstr>Time Series Representation</vt:lpstr>
      <vt:lpstr>White Noise Series</vt:lpstr>
      <vt:lpstr>White Noise Series</vt:lpstr>
      <vt:lpstr>White Noise Series</vt:lpstr>
      <vt:lpstr>Introduction to Stationary Time Series</vt:lpstr>
      <vt:lpstr>Stationary Time Series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Time Series With Trend</vt:lpstr>
      <vt:lpstr>Time Series With Trend</vt:lpstr>
      <vt:lpstr>Time Series With Trend</vt:lpstr>
      <vt:lpstr>Time Series With Trend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Decomposition</vt:lpstr>
      <vt:lpstr>Time Series Decomposition</vt:lpstr>
      <vt:lpstr>Time Series Decomposition</vt:lpstr>
      <vt:lpstr>Time Series Decomposition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115</cp:revision>
  <dcterms:created xsi:type="dcterms:W3CDTF">2024-08-16T02:36:24Z</dcterms:created>
  <dcterms:modified xsi:type="dcterms:W3CDTF">2024-11-05T03:30:25Z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