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310" r:id="rId5"/>
    <p:sldId id="259" r:id="rId6"/>
    <p:sldId id="260" r:id="rId7"/>
    <p:sldId id="261" r:id="rId8"/>
    <p:sldId id="719" r:id="rId9"/>
    <p:sldId id="264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15" r:id="rId21"/>
    <p:sldId id="276" r:id="rId22"/>
    <p:sldId id="277" r:id="rId23"/>
    <p:sldId id="311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312" r:id="rId34"/>
    <p:sldId id="313" r:id="rId35"/>
    <p:sldId id="288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300" r:id="rId45"/>
    <p:sldId id="301" r:id="rId46"/>
    <p:sldId id="303" r:id="rId47"/>
    <p:sldId id="308" r:id="rId48"/>
    <p:sldId id="304" r:id="rId49"/>
    <p:sldId id="305" r:id="rId50"/>
    <p:sldId id="307" r:id="rId51"/>
    <p:sldId id="316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34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8B955-8536-4BAC-8F14-FFC29379D0B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BAB8E-9F72-444E-B07F-4C828286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4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BAB8E-9F72-444E-B07F-4C82828652A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users/explain/colors/colormaps.html" TargetMode="External"/><Relationship Id="rId2" Type="http://schemas.openxmlformats.org/officeDocument/2006/relationships/hyperlink" Target="https://seaborn.pydata.org/tutorial/color_palettes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cikit-learn.org/stable/modules/preprocessing.html#preprocessing-transformer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Perception for Scientific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Graduate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673745"/>
              </p:ext>
            </p:extLst>
          </p:nvPr>
        </p:nvGraphicFramePr>
        <p:xfrm>
          <a:off x="457200" y="11938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Grade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Participation (graded discussions)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Independent project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Independent project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Hands-on assignments tie theory to practice applied to data examples</a:t>
            </a:r>
          </a:p>
          <a:p>
            <a:r>
              <a:rPr dirty="0"/>
              <a:t>Most of us only recall methods we actually use</a:t>
            </a:r>
          </a:p>
          <a:p>
            <a:r>
              <a:rPr dirty="0"/>
              <a:t>Lectures provide introduction only</a:t>
            </a:r>
          </a:p>
          <a:p>
            <a:r>
              <a:rPr dirty="0"/>
              <a:t>Expect to work out some details</a:t>
            </a:r>
          </a:p>
          <a:p>
            <a:r>
              <a:rPr dirty="0"/>
              <a:t>Do not hesitate to </a:t>
            </a:r>
            <a:r>
              <a:rPr b="1" dirty="0"/>
              <a:t>ask for he</a:t>
            </a:r>
            <a:r>
              <a:rPr dirty="0"/>
              <a:t>lp on concepts or coding!!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AE66C-95D6-4DB2-213E-997523FF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Assignments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755698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Independent Graduate Project:</a:t>
            </a:r>
          </a:p>
          <a:p>
            <a:pPr lvl="0"/>
            <a:r>
              <a:rPr dirty="0"/>
              <a:t>An end-to-end project you will execute independently</a:t>
            </a:r>
          </a:p>
          <a:p>
            <a:pPr lvl="0"/>
            <a:r>
              <a:rPr dirty="0"/>
              <a:t>Pay careful attention to grading rubric in Canvas</a:t>
            </a:r>
          </a:p>
          <a:p>
            <a:pPr lvl="0"/>
            <a:r>
              <a:rPr dirty="0"/>
              <a:t>Can be great addition to your data science project portfolio</a:t>
            </a:r>
          </a:p>
          <a:p>
            <a:pPr lvl="0"/>
            <a:r>
              <a:rPr dirty="0"/>
              <a:t>Pick a problem of particular interest to you!</a:t>
            </a:r>
          </a:p>
          <a:p>
            <a:pPr lvl="1"/>
            <a:r>
              <a:rPr dirty="0"/>
              <a:t>Plan to spend about 80 hours on your analysis and report</a:t>
            </a:r>
          </a:p>
          <a:p>
            <a:pPr lvl="1"/>
            <a:r>
              <a:rPr dirty="0"/>
              <a:t>Sufficient data must be available</a:t>
            </a:r>
          </a:p>
          <a:p>
            <a:pPr lvl="1"/>
            <a:r>
              <a:rPr b="1" dirty="0"/>
              <a:t>Must use analytical methods within the scope of this course</a:t>
            </a:r>
            <a:r>
              <a:rPr dirty="0"/>
              <a:t> - e.g. </a:t>
            </a:r>
            <a:r>
              <a:rPr lang="en-US" dirty="0"/>
              <a:t>focus in EDA and inference, </a:t>
            </a:r>
            <a:r>
              <a:rPr dirty="0"/>
              <a:t>no advanced ML or deep learning</a:t>
            </a:r>
          </a:p>
          <a:p>
            <a:pPr lvl="0"/>
            <a:r>
              <a:rPr dirty="0"/>
              <a:t>Start thinking about your project soon - don’t put it off</a:t>
            </a:r>
          </a:p>
          <a:p>
            <a:pPr lvl="0"/>
            <a:r>
              <a:rPr dirty="0"/>
              <a:t>Re</a:t>
            </a:r>
            <a:r>
              <a:rPr lang="en-US" dirty="0"/>
              <a:t>s</a:t>
            </a:r>
            <a:r>
              <a:rPr dirty="0"/>
              <a:t>ources to help you get started are under the </a:t>
            </a:r>
            <a:r>
              <a:rPr b="1" dirty="0"/>
              <a:t>Resources tab in Ed Discussion</a:t>
            </a:r>
          </a:p>
          <a:p>
            <a:pPr lvl="1"/>
            <a:r>
              <a:rPr dirty="0"/>
              <a:t>List of possible data sources: Far from comprehensive</a:t>
            </a:r>
          </a:p>
          <a:p>
            <a:pPr lvl="1"/>
            <a:r>
              <a:rPr dirty="0"/>
              <a:t>Example project proposals and reports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Late Assignment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Timely feedback is an important part of the learning process</a:t>
            </a:r>
          </a:p>
          <a:p>
            <a:pPr lvl="0"/>
            <a:r>
              <a:rPr dirty="0"/>
              <a:t>To allow the timely release of solutions for assignments this course applied a late assignment policy:</a:t>
            </a:r>
          </a:p>
          <a:p>
            <a:pPr lvl="1"/>
            <a:r>
              <a:rPr dirty="0"/>
              <a:t>Up to one day late - no penalty</a:t>
            </a:r>
          </a:p>
          <a:p>
            <a:pPr lvl="1"/>
            <a:r>
              <a:rPr dirty="0"/>
              <a:t>Up to </a:t>
            </a:r>
            <a:r>
              <a:rPr lang="en-US" dirty="0"/>
              <a:t>5</a:t>
            </a:r>
            <a:r>
              <a:rPr dirty="0"/>
              <a:t> days late - less 20%</a:t>
            </a:r>
          </a:p>
          <a:p>
            <a:pPr lvl="1"/>
            <a:r>
              <a:rPr dirty="0"/>
              <a:t>More than </a:t>
            </a:r>
            <a:r>
              <a:rPr lang="en-US" dirty="0"/>
              <a:t>5</a:t>
            </a:r>
            <a:r>
              <a:rPr dirty="0"/>
              <a:t> days late - no credit</a:t>
            </a:r>
          </a:p>
          <a:p>
            <a:pPr marL="0" lvl="0" indent="0">
              <a:buNone/>
            </a:pPr>
            <a:r>
              <a:rPr b="1" dirty="0"/>
              <a:t>Advice:</a:t>
            </a:r>
            <a:r>
              <a:rPr dirty="0"/>
              <a:t> start assignments and your project as soon as you can so you have time to address problems and ask questions!</a:t>
            </a:r>
          </a:p>
          <a:p>
            <a:pPr marL="0" lvl="0" indent="0">
              <a:buNone/>
            </a:pPr>
            <a:r>
              <a:rPr b="1" dirty="0"/>
              <a:t>Note: No extension is possible for Graduate Independent Projects!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Class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dirty="0"/>
              <a:t>Class meeting </a:t>
            </a:r>
            <a:r>
              <a:rPr lang="en-US" dirty="0"/>
              <a:t>Wednesdays</a:t>
            </a:r>
            <a:r>
              <a:rPr dirty="0"/>
              <a:t>, 6:00 pm US Eastern Time:</a:t>
            </a:r>
          </a:p>
          <a:p>
            <a:pPr lvl="1"/>
            <a:r>
              <a:rPr dirty="0"/>
              <a:t>Focus on theory to understand concepts</a:t>
            </a:r>
          </a:p>
          <a:p>
            <a:pPr lvl="1"/>
            <a:r>
              <a:rPr dirty="0"/>
              <a:t>Limited time for code discussions</a:t>
            </a:r>
          </a:p>
          <a:p>
            <a:pPr lvl="0"/>
            <a:r>
              <a:rPr dirty="0"/>
              <a:t>Section meetings </a:t>
            </a:r>
            <a:r>
              <a:rPr lang="en-US" b="1" dirty="0"/>
              <a:t>Thursdays</a:t>
            </a:r>
            <a:r>
              <a:rPr dirty="0"/>
              <a:t>, 6:00 pm US Eastern Time:</a:t>
            </a:r>
          </a:p>
          <a:p>
            <a:pPr lvl="1"/>
            <a:r>
              <a:rPr dirty="0"/>
              <a:t>Focus on answer student questions - your questions!</a:t>
            </a:r>
          </a:p>
          <a:p>
            <a:pPr lvl="1"/>
            <a:r>
              <a:rPr lang="en-US" dirty="0"/>
              <a:t>Course concepts </a:t>
            </a:r>
          </a:p>
          <a:p>
            <a:pPr lvl="1"/>
            <a:r>
              <a:rPr dirty="0"/>
              <a:t>Discus code and coding problems</a:t>
            </a:r>
          </a:p>
          <a:p>
            <a:pPr lvl="1"/>
            <a:r>
              <a:rPr dirty="0"/>
              <a:t>Background and supplementary material as needed</a:t>
            </a:r>
          </a:p>
          <a:p>
            <a:pPr lvl="0"/>
            <a:r>
              <a:rPr dirty="0"/>
              <a:t>All class meetings are recorded for on-demand viewing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Communicating with your instructors and other students is a significant aspect of participation in this course!</a:t>
            </a:r>
          </a:p>
          <a:p>
            <a:pPr lvl="0"/>
            <a:r>
              <a:rPr dirty="0"/>
              <a:t>Ask questions about the course material, homework, etc.</a:t>
            </a:r>
          </a:p>
          <a:p>
            <a:pPr lvl="0"/>
            <a:r>
              <a:rPr dirty="0"/>
              <a:t>Ask questions in the public forum so others can answer and gain from the discussion: if you have a question others do as well!</a:t>
            </a:r>
          </a:p>
          <a:p>
            <a:pPr lvl="0"/>
            <a:r>
              <a:rPr dirty="0"/>
              <a:t>Answer other students’ questions</a:t>
            </a:r>
          </a:p>
          <a:p>
            <a:pPr lvl="0"/>
            <a:r>
              <a:rPr dirty="0"/>
              <a:t>Comment on weekly graded discussion topics</a:t>
            </a:r>
          </a:p>
          <a:p>
            <a:pPr marL="0" indent="0">
              <a:buNone/>
            </a:pPr>
            <a:r>
              <a:rPr b="1" dirty="0"/>
              <a:t>Ed is the primary communications method</a:t>
            </a:r>
            <a:endParaRPr lang="en-US" b="1" dirty="0"/>
          </a:p>
          <a:p>
            <a:r>
              <a:rPr dirty="0"/>
              <a:t>Generally use public posts - okay to include code snippets</a:t>
            </a:r>
            <a:endParaRPr lang="en-US" dirty="0"/>
          </a:p>
          <a:p>
            <a:r>
              <a:rPr dirty="0"/>
              <a:t>Option to ask instructors private questions</a:t>
            </a:r>
          </a:p>
          <a:p>
            <a:pPr marL="0" lvl="0" indent="0">
              <a:buNone/>
            </a:pPr>
            <a:r>
              <a:rPr b="1" dirty="0"/>
              <a:t>Ask for the help you need!</a:t>
            </a:r>
          </a:p>
          <a:p>
            <a:r>
              <a:rPr dirty="0"/>
              <a:t>Any </a:t>
            </a:r>
            <a:r>
              <a:rPr b="1" dirty="0"/>
              <a:t>communications by Canvas will likely be delayed</a:t>
            </a:r>
            <a:r>
              <a:rPr lang="en-US" b="1" dirty="0"/>
              <a:t>!!</a:t>
            </a:r>
            <a:endParaRPr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For private matters, you can directly communicate with the instructional team:</a:t>
            </a:r>
            <a:endParaRPr lang="en-US" dirty="0"/>
          </a:p>
          <a:p>
            <a:pPr lvl="1"/>
            <a:r>
              <a:rPr lang="en-US" dirty="0"/>
              <a:t>Grades </a:t>
            </a:r>
          </a:p>
          <a:p>
            <a:pPr lvl="1"/>
            <a:r>
              <a:rPr lang="en-US" dirty="0"/>
              <a:t>Late assignments</a:t>
            </a:r>
          </a:p>
          <a:p>
            <a:pPr lvl="1"/>
            <a:r>
              <a:rPr lang="en-US" dirty="0"/>
              <a:t>Etc. </a:t>
            </a:r>
          </a:p>
          <a:p>
            <a:r>
              <a:rPr dirty="0"/>
              <a:t>Steve Elston, Instructor,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endParaRPr lang="en-US" dirty="0"/>
          </a:p>
          <a:p>
            <a:r>
              <a:rPr b="1" dirty="0"/>
              <a:t>Office hours:</a:t>
            </a:r>
            <a:r>
              <a:rPr dirty="0"/>
              <a:t> If you need individual assistance,</a:t>
            </a:r>
            <a:r>
              <a:rPr lang="en-US" dirty="0"/>
              <a:t> </a:t>
            </a:r>
            <a:r>
              <a:rPr dirty="0"/>
              <a:t>please ask to schedule office hours. Don’t be shy!</a:t>
            </a:r>
          </a:p>
          <a:p>
            <a:r>
              <a:rPr dirty="0"/>
              <a:t>Communications by Canvas may be </a:t>
            </a:r>
            <a:r>
              <a:rPr b="1" dirty="0"/>
              <a:t>significantly delayed!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Then, back to the lecture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Isn’t the goal of data science to build machine learning models?</a:t>
            </a:r>
          </a:p>
          <a:p>
            <a:pPr lvl="0"/>
            <a:r>
              <a:rPr dirty="0"/>
              <a:t>Not always!</a:t>
            </a:r>
          </a:p>
          <a:p>
            <a:pPr lvl="0"/>
            <a:r>
              <a:rPr dirty="0"/>
              <a:t>Often we need to understand relationships found in data</a:t>
            </a:r>
          </a:p>
          <a:p>
            <a:pPr lvl="1"/>
            <a:r>
              <a:rPr dirty="0"/>
              <a:t>Explain scientific or behavioral relationships</a:t>
            </a:r>
          </a:p>
          <a:p>
            <a:pPr lvl="1"/>
            <a:r>
              <a:rPr dirty="0"/>
              <a:t>Determine if a relationship is important</a:t>
            </a:r>
            <a:endParaRPr lang="en-US" dirty="0"/>
          </a:p>
          <a:p>
            <a:pPr lvl="1"/>
            <a:r>
              <a:rPr lang="en-US" dirty="0"/>
              <a:t>Provide interpretable and actionable results </a:t>
            </a:r>
            <a:endParaRPr dirty="0"/>
          </a:p>
          <a:p>
            <a:pPr lvl="0"/>
            <a:r>
              <a:rPr dirty="0"/>
              <a:t>Our goal is to gain deep understanding for complex problem</a:t>
            </a:r>
            <a:r>
              <a:rPr lang="en-US" dirty="0"/>
              <a:t>s</a:t>
            </a:r>
            <a:endParaRPr dirty="0"/>
          </a:p>
          <a:p>
            <a:pPr lvl="1"/>
            <a:r>
              <a:rPr dirty="0"/>
              <a:t>EDA methods</a:t>
            </a:r>
          </a:p>
          <a:p>
            <a:pPr lvl="1"/>
            <a:r>
              <a:rPr dirty="0"/>
              <a:t>Statistical inference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Why not just start building models?</a:t>
            </a:r>
          </a:p>
          <a:p>
            <a:pPr lvl="0"/>
            <a:r>
              <a:rPr dirty="0"/>
              <a:t>Understanding relationships in data saves missteps and unexplained poor model performance</a:t>
            </a:r>
          </a:p>
          <a:p>
            <a:pPr lvl="1"/>
            <a:r>
              <a:rPr dirty="0"/>
              <a:t>Which variables are actually important?</a:t>
            </a:r>
          </a:p>
          <a:p>
            <a:pPr lvl="1"/>
            <a:r>
              <a:rPr dirty="0"/>
              <a:t>How do these variables behave?</a:t>
            </a:r>
          </a:p>
          <a:p>
            <a:pPr lvl="1"/>
            <a:r>
              <a:rPr dirty="0"/>
              <a:t>Are there errors and outliers in the data?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21st Century datasets are large and complex</a:t>
            </a:r>
          </a:p>
          <a:p>
            <a:pPr lvl="0"/>
            <a:r>
              <a:rPr dirty="0"/>
              <a:t>Complexity is often harder to address than size</a:t>
            </a:r>
          </a:p>
          <a:p>
            <a:pPr lvl="0"/>
            <a:r>
              <a:rPr dirty="0"/>
              <a:t>Complexity makes understanding of relationships in data difficult</a:t>
            </a:r>
          </a:p>
          <a:p>
            <a:pPr lvl="0"/>
            <a:r>
              <a:rPr dirty="0"/>
              <a:t>Complexity addressed with computer-intensive methods</a:t>
            </a:r>
          </a:p>
          <a:p>
            <a:pPr lvl="0"/>
            <a:r>
              <a:rPr dirty="0"/>
              <a:t>Our focus is on the big ideas of computer-intensive statistics and data analysis arising in the late 20th and early 21st Centuries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Why not just start building models?</a:t>
            </a:r>
          </a:p>
          <a:p>
            <a:pPr lvl="0"/>
            <a:r>
              <a:rPr dirty="0"/>
              <a:t>Communications is an important component of data science</a:t>
            </a:r>
          </a:p>
          <a:p>
            <a:pPr lvl="1"/>
            <a:r>
              <a:rPr dirty="0"/>
              <a:t>Analytic results are only useful if they are understood and trusted</a:t>
            </a:r>
            <a:endParaRPr lang="en-US" dirty="0"/>
          </a:p>
          <a:p>
            <a:pPr lvl="1"/>
            <a:r>
              <a:rPr lang="en-US" dirty="0"/>
              <a:t>Graphical results are easy  interpret </a:t>
            </a:r>
            <a:endParaRPr dirty="0"/>
          </a:p>
          <a:p>
            <a:pPr lvl="1"/>
            <a:r>
              <a:rPr dirty="0"/>
              <a:t>Graphical presentation greatly assists understanding by less technica</a:t>
            </a:r>
            <a:r>
              <a:rPr lang="en-US" dirty="0"/>
              <a:t>l</a:t>
            </a:r>
            <a:r>
              <a:rPr dirty="0"/>
              <a:t> colleagues</a:t>
            </a:r>
            <a:endParaRPr lang="en-US" dirty="0"/>
          </a:p>
          <a:p>
            <a:r>
              <a:rPr lang="en-US" dirty="0"/>
              <a:t>How good is a model fit?</a:t>
            </a:r>
          </a:p>
          <a:p>
            <a:pPr lvl="1"/>
            <a:r>
              <a:rPr lang="en-US" dirty="0"/>
              <a:t>Use EDA methods to explore model results </a:t>
            </a:r>
          </a:p>
          <a:p>
            <a:pPr lvl="1"/>
            <a:r>
              <a:rPr lang="en-US" dirty="0"/>
              <a:t>Compare model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979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is Perception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Goal:</a:t>
            </a:r>
            <a:r>
              <a:rPr dirty="0"/>
              <a:t> Communicate information visually</a:t>
            </a:r>
          </a:p>
          <a:p>
            <a:pPr lvl="0"/>
            <a:r>
              <a:rPr dirty="0"/>
              <a:t>Visualization technique maximize the information a viewer perceives</a:t>
            </a:r>
          </a:p>
          <a:p>
            <a:pPr lvl="1"/>
            <a:r>
              <a:rPr dirty="0"/>
              <a:t>Gain insights when exploring relationships in data</a:t>
            </a:r>
          </a:p>
          <a:p>
            <a:pPr lvl="1"/>
            <a:r>
              <a:rPr dirty="0"/>
              <a:t>Communicate insights to others</a:t>
            </a:r>
          </a:p>
          <a:p>
            <a:pPr lvl="0"/>
            <a:r>
              <a:rPr dirty="0"/>
              <a:t>Limits o</a:t>
            </a:r>
            <a:r>
              <a:rPr lang="en-US" dirty="0"/>
              <a:t>f</a:t>
            </a:r>
            <a:r>
              <a:rPr dirty="0"/>
              <a:t> human perception are a significant factor in understanding complex relationships</a:t>
            </a:r>
          </a:p>
          <a:p>
            <a:pPr lvl="0"/>
            <a:r>
              <a:rPr dirty="0"/>
              <a:t>Can apply results of the considerable research on human perceptions for data visualization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Aesthetics to Improve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Use </a:t>
            </a:r>
            <a:r>
              <a:rPr b="1" dirty="0"/>
              <a:t>aesthetics</a:t>
            </a:r>
            <a:r>
              <a:rPr dirty="0"/>
              <a:t> to improve perception</a:t>
            </a:r>
          </a:p>
          <a:p>
            <a:pPr lvl="0"/>
            <a:r>
              <a:rPr dirty="0"/>
              <a:t>We take a very broad view of the term ‘aesthetic’ here</a:t>
            </a:r>
          </a:p>
          <a:p>
            <a:pPr lvl="0"/>
            <a:r>
              <a:rPr dirty="0"/>
              <a:t>A plot aesthetics is any property of a visualization which highlight aspects of the data relationships</a:t>
            </a:r>
          </a:p>
          <a:p>
            <a:pPr lvl="0"/>
            <a:r>
              <a:rPr dirty="0"/>
              <a:t>Aesthetics are used to project additional dimensions of complex data</a:t>
            </a:r>
          </a:p>
          <a:p>
            <a:pPr lvl="1"/>
            <a:r>
              <a:rPr dirty="0"/>
              <a:t>Plots generally restricted to 2-dimensional surface</a:t>
            </a:r>
          </a:p>
          <a:p>
            <a:pPr lvl="1"/>
            <a:r>
              <a:rPr dirty="0"/>
              <a:t>Must project multiple dimensions of complex data on 2-d surface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Aesthetics to Improve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Important note!! 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sz="2800" b="1" dirty="0">
                <a:solidFill>
                  <a:srgbClr val="C00000"/>
                </a:solidFill>
              </a:rPr>
              <a:t>I expect you to use good perceptual methodology for creating plots for your project!!</a:t>
            </a:r>
            <a:endParaRPr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33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Organization of Plot 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organize aesthetics by their effectiveness:</a:t>
            </a:r>
          </a:p>
          <a:p>
            <a:pPr marL="342900" lvl="0" indent="-342900">
              <a:buAutoNum type="arabicPeriod"/>
            </a:pPr>
            <a:r>
              <a:rPr b="1"/>
              <a:t>Easy to perceive plot aesthetics:</a:t>
            </a:r>
            <a:r>
              <a:t> help most people gain understanding of data relationships</a:t>
            </a:r>
          </a:p>
          <a:p>
            <a:pPr marL="342900" lvl="0" indent="-342900">
              <a:buAutoNum type="arabicPeriod"/>
            </a:pPr>
            <a:r>
              <a:rPr b="1"/>
              <a:t>Aesthetics with moderate perceptive power:</a:t>
            </a:r>
            <a:r>
              <a:t> useful properties to project data relationships when used sparingly</a:t>
            </a:r>
          </a:p>
          <a:p>
            <a:pPr marL="342900" lvl="0" indent="-342900">
              <a:buAutoNum type="arabicPeriod"/>
            </a:pPr>
            <a:r>
              <a:rPr b="1"/>
              <a:t>Aesthetics with limited perceptive power:</a:t>
            </a:r>
            <a:r>
              <a:t> useful within strict limits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692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Properties of Common Aesthetics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774672"/>
              </p:ext>
            </p:extLst>
          </p:nvPr>
        </p:nvGraphicFramePr>
        <p:xfrm>
          <a:off x="337595" y="710298"/>
          <a:ext cx="861349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4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Property or Aesthetic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Perception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Aspect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 dirty="0"/>
                        <a:t>Any</a:t>
                      </a:r>
                      <a:endParaRPr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Regression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</a:t>
                      </a:r>
                      <a:r>
                        <a:rPr sz="1800" dirty="0"/>
                        <a:t>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 counts</a:t>
                      </a:r>
                      <a:endParaRPr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Bar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Counts, 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Sequential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Numeric, </a:t>
                      </a:r>
                      <a:r>
                        <a:rPr lang="en-US" sz="1800" dirty="0"/>
                        <a:t>counts, </a:t>
                      </a:r>
                      <a:r>
                        <a:rPr sz="1800" dirty="0"/>
                        <a:t>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Numeric, </a:t>
                      </a:r>
                      <a:r>
                        <a:rPr lang="en-US" sz="1800" dirty="0"/>
                        <a:t>counts, </a:t>
                      </a:r>
                      <a:r>
                        <a:rPr sz="1800" dirty="0"/>
                        <a:t>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Line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Qualitative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 counts,</a:t>
                      </a:r>
                      <a:r>
                        <a:rPr sz="1800" dirty="0"/>
                        <a:t> </a:t>
                      </a:r>
                      <a:r>
                        <a:rPr lang="en-US" sz="1800" dirty="0"/>
                        <a:t>ordered </a:t>
                      </a:r>
                      <a:r>
                        <a:rPr sz="18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5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Aspect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Aspect ratio</a:t>
                </a:r>
                <a:r>
                  <a:rPr dirty="0"/>
                  <a:t> has a significant influence on how a viewer perceives a chart</a:t>
                </a:r>
              </a:p>
              <a:p>
                <a:pPr lvl="0"/>
                <a:r>
                  <a:rPr dirty="0"/>
                  <a:t>Correct aspect ratio can help highlight important relationships in complex data sets</a:t>
                </a:r>
              </a:p>
              <a:p>
                <a:pPr lvl="0"/>
                <a:r>
                  <a:rPr dirty="0"/>
                  <a:t>But, </a:t>
                </a:r>
                <a:r>
                  <a:rPr lang="en-US" dirty="0"/>
                  <a:t>poor choice of</a:t>
                </a:r>
                <a:r>
                  <a:rPr dirty="0"/>
                  <a:t> aspect ratio can hide or mislead!</a:t>
                </a:r>
              </a:p>
              <a:p>
                <a:pPr lvl="0"/>
                <a:r>
                  <a:rPr dirty="0"/>
                  <a:t>We express aspect ratio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𝑤𝑖𝑑𝑡h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h𝑒𝑖𝑔h𝑡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 :1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Banking angle</a:t>
                </a:r>
                <a:r>
                  <a:rPr dirty="0"/>
                  <a:t> is key to understanding how the aspect ratio affects perception</a:t>
                </a:r>
              </a:p>
              <a:p>
                <a:pPr lvl="1"/>
                <a:r>
                  <a:rPr dirty="0"/>
                  <a:t>Humans are most sensitive to changes</a:t>
                </a:r>
                <a:r>
                  <a:rPr lang="en-US" dirty="0"/>
                  <a:t> in slope near</a:t>
                </a:r>
                <a:r>
                  <a:rPr dirty="0"/>
                  <a:t> 45 degrees</a:t>
                </a:r>
              </a:p>
              <a:p>
                <a:pPr lvl="1"/>
                <a:r>
                  <a:rPr lang="en-US" dirty="0"/>
                  <a:t>B</a:t>
                </a:r>
                <a:r>
                  <a:rPr dirty="0"/>
                  <a:t>anking angle controlled by aspect ratio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Changing Aspect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7824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Longest</a:t>
            </a:r>
            <a:r>
              <a:rPr lang="en-US" dirty="0"/>
              <a:t> directly measured</a:t>
            </a:r>
            <a:r>
              <a:rPr dirty="0"/>
              <a:t> scientific time series</a:t>
            </a:r>
            <a:r>
              <a:rPr lang="en-US" dirty="0"/>
              <a:t> in existence</a:t>
            </a:r>
            <a:r>
              <a:rPr dirty="0"/>
              <a:t> is the sunspot count:</a:t>
            </a:r>
          </a:p>
          <a:p>
            <a:pPr lvl="0" indent="0">
              <a:buNone/>
            </a:pPr>
            <a:r>
              <a:rPr sz="2000" dirty="0">
                <a:latin typeface="Courier"/>
              </a:rPr>
              <a:t>##      YEAR  SUNACTIVITY
## 0  1700.0          5.0
## 1  1701.0         11.0
## 2  1702.0         16.0
## 3  1703.0         23.0
## 4  1704.0         36.0</a:t>
            </a:r>
            <a:endParaRPr lang="en-US" sz="2000" dirty="0">
              <a:latin typeface="Courier"/>
            </a:endParaRPr>
          </a:p>
          <a:p>
            <a:pPr lvl="0" indent="0">
              <a:buNone/>
            </a:pPr>
            <a:endParaRPr lang="en-US" sz="2000" dirty="0">
              <a:latin typeface="Courier"/>
            </a:endParaRPr>
          </a:p>
          <a:p>
            <a:pPr lvl="0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* Longest directly observed temperature series starts in 1772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284561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Example of Changing Aspect Ratio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358096"/>
            <a:ext cx="3381735" cy="3236527"/>
          </a:xfrm>
        </p:spPr>
        <p:txBody>
          <a:bodyPr>
            <a:normAutofit lnSpcReduction="10000"/>
          </a:bodyPr>
          <a:lstStyle/>
          <a:p>
            <a:pPr lvl="0"/>
            <a:r>
              <a:rPr sz="2400" dirty="0"/>
              <a:t>Example uses data from 1700 to 1980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Aspect ratio is 1:1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Banking angle is near vertical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400" dirty="0"/>
              <a:t>Can you perceive the asymmetry in these sunspot cycles?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9BBEC-30B2-A9ED-EDDD-886AF31B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854" y="896556"/>
            <a:ext cx="4941998" cy="387510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80429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Example of Changing Aspect Ratio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026" y="1122745"/>
            <a:ext cx="8133143" cy="1634442"/>
          </a:xfrm>
        </p:spPr>
        <p:txBody>
          <a:bodyPr>
            <a:noAutofit/>
          </a:bodyPr>
          <a:lstStyle/>
          <a:p>
            <a:pPr lvl="0"/>
            <a:r>
              <a:rPr sz="2400" dirty="0"/>
              <a:t>Notice how changing aspect ratio change perception of the asymmetry?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Aspect ratio is now 20:1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Banking angle is about 45 degrees for most of the cycles</a:t>
            </a:r>
            <a:endParaRPr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Can you see the asymmetry in these cycles now? </a:t>
            </a:r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E00F6-7AE1-3C16-2F84-6596C47C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4" y="4020755"/>
            <a:ext cx="8785775" cy="8234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b="1" dirty="0"/>
              <a:t>Data science</a:t>
            </a:r>
            <a:r>
              <a:rPr dirty="0"/>
              <a:t> is the science of </a:t>
            </a:r>
            <a:r>
              <a:rPr b="1" dirty="0"/>
              <a:t>understanding data</a:t>
            </a:r>
          </a:p>
          <a:p>
            <a:pPr lvl="0"/>
            <a:r>
              <a:rPr dirty="0"/>
              <a:t>Complexity makes understanding difficult</a:t>
            </a:r>
          </a:p>
          <a:p>
            <a:pPr lvl="0"/>
            <a:r>
              <a:rPr dirty="0"/>
              <a:t>Statistics is the science of making </a:t>
            </a:r>
            <a:r>
              <a:rPr b="1" dirty="0"/>
              <a:t>principled inferences</a:t>
            </a:r>
            <a:r>
              <a:rPr dirty="0"/>
              <a:t> from data</a:t>
            </a:r>
          </a:p>
          <a:p>
            <a:pPr lvl="1"/>
            <a:r>
              <a:rPr dirty="0"/>
              <a:t>Inference leads to understanding</a:t>
            </a:r>
          </a:p>
          <a:p>
            <a:pPr lvl="1"/>
            <a:r>
              <a:rPr dirty="0"/>
              <a:t>Inference is becoming harder with large complex data sets</a:t>
            </a:r>
          </a:p>
          <a:p>
            <a:pPr lvl="0"/>
            <a:r>
              <a:rPr dirty="0"/>
              <a:t>Doing rigorous data science requires understanding statistics</a:t>
            </a:r>
          </a:p>
          <a:p>
            <a:pPr lvl="1"/>
            <a:r>
              <a:rPr dirty="0"/>
              <a:t>Statistical practice has advanced significantly to address large complex data sets</a:t>
            </a:r>
          </a:p>
          <a:p>
            <a:pPr lvl="1"/>
            <a:r>
              <a:rPr dirty="0"/>
              <a:t>Statistical practice now dominated by computer-intensive methods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Sequential and Divergent Color Palettes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3920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Use of </a:t>
            </a:r>
            <a:r>
              <a:rPr b="1" dirty="0"/>
              <a:t>color</a:t>
            </a:r>
            <a:r>
              <a:rPr dirty="0"/>
              <a:t> as an aesthetic in visualization is a complicated subject.</a:t>
            </a:r>
          </a:p>
          <a:p>
            <a:pPr lvl="0"/>
            <a:r>
              <a:rPr dirty="0"/>
              <a:t>color is often used, also </a:t>
            </a:r>
            <a:r>
              <a:rPr b="1" dirty="0"/>
              <a:t>often abused</a:t>
            </a:r>
            <a:r>
              <a:rPr lang="en-US" b="1" dirty="0"/>
              <a:t>!</a:t>
            </a:r>
            <a:endParaRPr b="1" dirty="0"/>
          </a:p>
          <a:p>
            <a:pPr lvl="0"/>
            <a:r>
              <a:rPr dirty="0"/>
              <a:t>A </a:t>
            </a:r>
            <a:r>
              <a:rPr b="1" dirty="0"/>
              <a:t>qualitative palette</a:t>
            </a:r>
            <a:r>
              <a:rPr dirty="0"/>
              <a:t> is a palette of individual colors for categorical values</a:t>
            </a:r>
          </a:p>
          <a:p>
            <a:pPr lvl="0"/>
            <a:r>
              <a:rPr b="1" dirty="0"/>
              <a:t>Sequential palettes</a:t>
            </a:r>
            <a:r>
              <a:rPr dirty="0"/>
              <a:t> and </a:t>
            </a:r>
            <a:r>
              <a:rPr b="1" dirty="0"/>
              <a:t>divergent palettes</a:t>
            </a:r>
            <a:r>
              <a:rPr dirty="0"/>
              <a:t> are a sequence of colors</a:t>
            </a:r>
          </a:p>
          <a:p>
            <a:pPr lvl="1"/>
            <a:r>
              <a:rPr dirty="0"/>
              <a:t>Numeric variables</a:t>
            </a:r>
          </a:p>
          <a:p>
            <a:pPr lvl="1"/>
            <a:r>
              <a:rPr dirty="0"/>
              <a:t>Ord</a:t>
            </a:r>
            <a:r>
              <a:rPr lang="en-US" dirty="0"/>
              <a:t>inal or ord</a:t>
            </a:r>
            <a:r>
              <a:rPr dirty="0"/>
              <a:t>ered categorical variable</a:t>
            </a:r>
            <a:r>
              <a:rPr lang="en-US" dirty="0"/>
              <a:t>s</a:t>
            </a:r>
          </a:p>
          <a:p>
            <a:r>
              <a:rPr lang="en-US" dirty="0"/>
              <a:t>For examples of the foregoing palette types see the </a:t>
            </a:r>
            <a:r>
              <a:rPr lang="en-US" dirty="0">
                <a:hlinkClick r:id="rId2"/>
              </a:rPr>
              <a:t>Seaborn Choosing Color Palettes Tutorial</a:t>
            </a:r>
            <a:endParaRPr lang="en-US" dirty="0"/>
          </a:p>
          <a:p>
            <a:r>
              <a:rPr lang="en-US" dirty="0"/>
              <a:t>To examine the wide range of available color pallets see </a:t>
            </a:r>
            <a:r>
              <a:rPr lang="en-US" dirty="0">
                <a:hlinkClick r:id="rId3"/>
              </a:rPr>
              <a:t>Choosing Color Maps in Matplotlib 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 Weight by Sequential Color Palette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3867E-4F60-5C5E-702B-A8ED6D29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12" y="963126"/>
            <a:ext cx="4062713" cy="4131417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BC4F043-E962-4014-CE75-99D8E08E0C5B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4114798" cy="32365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Sequential pallet shows relative auto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Darker colors indicate higher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Lighter colors indicate lower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you see the pattern that emerges?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Limits of </a:t>
            </a:r>
            <a:r>
              <a:rPr lang="en-US" dirty="0"/>
              <a:t>C</a:t>
            </a:r>
            <a:r>
              <a:rPr dirty="0"/>
              <a:t>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Regardless of the approach there are some significant limitations</a:t>
            </a:r>
          </a:p>
          <a:p>
            <a:pPr lvl="0"/>
            <a:r>
              <a:rPr dirty="0"/>
              <a:t>A significant number of people are color blind </a:t>
            </a:r>
            <a:endParaRPr lang="en-US" dirty="0"/>
          </a:p>
          <a:p>
            <a:pPr lvl="1"/>
            <a:r>
              <a:rPr dirty="0"/>
              <a:t>Red-green color blindness is most common</a:t>
            </a:r>
            <a:r>
              <a:rPr lang="en-US" dirty="0"/>
              <a:t>, primarily affecting men</a:t>
            </a:r>
            <a:endParaRPr dirty="0"/>
          </a:p>
          <a:p>
            <a:pPr lvl="0"/>
            <a:r>
              <a:rPr dirty="0"/>
              <a:t>Even the best sequential or divergent palettes show only relative value of numeric variables</a:t>
            </a:r>
          </a:p>
          <a:p>
            <a:pPr lvl="1"/>
            <a:r>
              <a:rPr dirty="0"/>
              <a:t>Perception of exact numeric values is difficult, except in special cases</a:t>
            </a:r>
          </a:p>
          <a:p>
            <a:pPr lvl="0"/>
            <a:r>
              <a:rPr lang="en-US" dirty="0"/>
              <a:t>People </a:t>
            </a:r>
            <a:r>
              <a:rPr lang="en-US" b="1" dirty="0"/>
              <a:t>c</a:t>
            </a:r>
            <a:r>
              <a:rPr b="1" dirty="0"/>
              <a:t>annot perceive large number of colors </a:t>
            </a:r>
            <a:r>
              <a:rPr dirty="0"/>
              <a:t>for categories</a:t>
            </a:r>
            <a:endParaRPr lang="en-US" dirty="0"/>
          </a:p>
          <a:p>
            <a:pPr lvl="0"/>
            <a:r>
              <a:rPr lang="en-US" dirty="0">
                <a:solidFill>
                  <a:srgbClr val="C00000"/>
                </a:solidFill>
              </a:rPr>
              <a:t>Warning! Avoid using meaningless color in graphics</a:t>
            </a:r>
          </a:p>
          <a:p>
            <a:pPr lvl="1"/>
            <a:r>
              <a:rPr lang="en-US" b="1" dirty="0"/>
              <a:t>Using color for no reason is a distraction!</a:t>
            </a:r>
          </a:p>
          <a:p>
            <a:pPr lvl="1"/>
            <a:r>
              <a:rPr lang="en-US" dirty="0"/>
              <a:t>Example: meaningless color for bar plots </a:t>
            </a:r>
          </a:p>
          <a:p>
            <a:pPr lvl="1"/>
            <a:r>
              <a:rPr lang="en-US" dirty="0"/>
              <a:t>Example: meaningless color in box plots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Limits of Color</a:t>
            </a:r>
            <a:endParaRPr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BC4F043-E962-4014-CE75-99D8E08E0C5B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3663385" cy="323652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Large qualitative color pallet reduces perception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plot includes too many similar colors for large number of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Virtually impossible to determine where autos from each make fall on the plot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7D722-712E-6BDF-09E4-1BA64EF0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08" y="860385"/>
            <a:ext cx="4878892" cy="410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78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Limits of Color</a:t>
            </a:r>
            <a:endParaRPr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BC4F043-E962-4014-CE75-99D8E08E0C5B}"/>
              </a:ext>
            </a:extLst>
          </p:cNvPr>
          <p:cNvSpPr txBox="1">
            <a:spLocks/>
          </p:cNvSpPr>
          <p:nvPr/>
        </p:nvSpPr>
        <p:spPr>
          <a:xfrm>
            <a:off x="387754" y="910542"/>
            <a:ext cx="8513178" cy="12076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Ordered box plot is an alternative to qualitative color and shape for variables with too many categories   </a:t>
            </a:r>
          </a:p>
          <a:p>
            <a:r>
              <a:rPr lang="en-US" dirty="0"/>
              <a:t>Ordering improves perception, i.e. like ordered bar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F5102-101E-3820-1B91-98B8A85B9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954" y="1964889"/>
            <a:ext cx="4109655" cy="3142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3BB364-7770-0D6E-2F56-3A68DD32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9" y="2000389"/>
            <a:ext cx="4049208" cy="307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63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/>
              <a:t>Marker size</a:t>
            </a:r>
            <a:r>
              <a:rPr dirty="0"/>
              <a:t> is moderately effective aesthetic</a:t>
            </a:r>
          </a:p>
          <a:p>
            <a:pPr lvl="0"/>
            <a:r>
              <a:rPr dirty="0"/>
              <a:t>Used properly, marker size can highlight important relationships in complex data sets</a:t>
            </a:r>
          </a:p>
          <a:p>
            <a:pPr lvl="1"/>
            <a:r>
              <a:rPr dirty="0"/>
              <a:t>Numeric values</a:t>
            </a:r>
          </a:p>
          <a:p>
            <a:pPr lvl="1"/>
            <a:r>
              <a:rPr dirty="0"/>
              <a:t>Ordinal variables</a:t>
            </a:r>
          </a:p>
          <a:p>
            <a:pPr lvl="0"/>
            <a:r>
              <a:rPr dirty="0"/>
              <a:t>Viewers can generally perceive relative differences, but not actual values</a:t>
            </a:r>
          </a:p>
          <a:p>
            <a:pPr lvl="0"/>
            <a:r>
              <a:rPr dirty="0"/>
              <a:t>Small size differences are not perceptible</a:t>
            </a:r>
          </a:p>
          <a:p>
            <a:pPr lvl="1"/>
            <a:r>
              <a:rPr dirty="0"/>
              <a:t>Only relative relationship in numeric variables</a:t>
            </a:r>
          </a:p>
          <a:p>
            <a:pPr lvl="1"/>
            <a:r>
              <a:rPr dirty="0"/>
              <a:t>Limited steps of </a:t>
            </a:r>
            <a:r>
              <a:rPr lang="en-US" dirty="0"/>
              <a:t>ordinal</a:t>
            </a:r>
            <a:r>
              <a:rPr dirty="0"/>
              <a:t> variables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Engine Size by Marker Size and Price by Sequential Color Palette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34609-BBC2-A19D-880C-BADCFEAC2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643" y="1108848"/>
            <a:ext cx="3933785" cy="4034652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7E3AB7E-43EF-6732-9DAC-40E0B6B49A48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4357866" cy="32365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Sequential color pallet for price, marker size for engine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Color pallet same as previous example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Engine size by relative marker size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you see the patterns in this 4-dimensional projection?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 Plots and Line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Line plots</a:t>
            </a:r>
            <a:r>
              <a:rPr dirty="0"/>
              <a:t> connect discrete, ordered, data points by a line</a:t>
            </a:r>
          </a:p>
          <a:p>
            <a:pPr lvl="0"/>
            <a:r>
              <a:rPr dirty="0"/>
              <a:t>Can use different colors and line pattern types to differentiate categories</a:t>
            </a:r>
          </a:p>
          <a:p>
            <a:pPr lvl="0"/>
            <a:r>
              <a:rPr dirty="0"/>
              <a:t>Only useful for a limited number of lines on one graph</a:t>
            </a:r>
          </a:p>
          <a:p>
            <a:pPr lvl="0"/>
            <a:r>
              <a:rPr dirty="0"/>
              <a:t>Too many similar colors and line patterns on one plot leads to viewer confusion and poor perception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Limits of Line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63A8C-76CE-07D1-C49D-F35A34FB7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277" y="1266181"/>
            <a:ext cx="5608723" cy="324023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92608D8-9052-3429-1009-E119939D1062}"/>
              </a:ext>
            </a:extLst>
          </p:cNvPr>
          <p:cNvSpPr txBox="1">
            <a:spLocks/>
          </p:cNvSpPr>
          <p:nvPr/>
        </p:nvSpPr>
        <p:spPr>
          <a:xfrm>
            <a:off x="457202" y="1415970"/>
            <a:ext cx="3078075" cy="35215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Line type indicates type of transformation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easy to perceive the 4 line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Only a </a:t>
            </a:r>
            <a:r>
              <a:rPr lang="en-US" b="1" dirty="0"/>
              <a:t>limited number of line types can be perceived!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Marker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Marker shape</a:t>
            </a:r>
            <a:r>
              <a:rPr dirty="0"/>
              <a:t> is useful for displaying categorical relationships</a:t>
            </a:r>
          </a:p>
          <a:p>
            <a:pPr lvl="0"/>
            <a:r>
              <a:rPr dirty="0"/>
              <a:t>This aesthetic is only useful when two conditions are met:</a:t>
            </a:r>
          </a:p>
          <a:p>
            <a:pPr lvl="1">
              <a:buAutoNum type="arabicPeriod"/>
            </a:pPr>
            <a:r>
              <a:rPr dirty="0"/>
              <a:t>The number of categories is small</a:t>
            </a:r>
          </a:p>
          <a:p>
            <a:pPr lvl="1">
              <a:buAutoNum type="arabicPeriod"/>
            </a:pPr>
            <a:r>
              <a:rPr dirty="0"/>
              <a:t>Distinctive shape are chosen for the markers</a:t>
            </a:r>
          </a:p>
          <a:p>
            <a:pPr lvl="0"/>
            <a:r>
              <a:rPr dirty="0"/>
              <a:t>Human perception limits the number of shapes humans can perceive well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What is the difference between </a:t>
            </a:r>
            <a:r>
              <a:rPr lang="en-US" b="1" dirty="0"/>
              <a:t>statistical inference </a:t>
            </a:r>
            <a:r>
              <a:rPr lang="en-US" dirty="0"/>
              <a:t>and </a:t>
            </a:r>
            <a:r>
              <a:rPr lang="en-US" b="1" dirty="0"/>
              <a:t>predictive analytics? </a:t>
            </a:r>
            <a:endParaRPr b="1" dirty="0"/>
          </a:p>
          <a:p>
            <a:pPr lvl="0"/>
            <a:r>
              <a:rPr lang="en-US" dirty="0"/>
              <a:t>Inference and prediction closely related   </a:t>
            </a:r>
          </a:p>
          <a:p>
            <a:pPr lvl="0"/>
            <a:r>
              <a:rPr lang="en-US" dirty="0"/>
              <a:t>Prediction is the domain of machine learning   </a:t>
            </a:r>
          </a:p>
          <a:p>
            <a:pPr lvl="1"/>
            <a:r>
              <a:rPr lang="en-US" dirty="0"/>
              <a:t>Goal is accurate predictions  </a:t>
            </a:r>
          </a:p>
          <a:p>
            <a:pPr lvl="0"/>
            <a:r>
              <a:rPr lang="en-US" dirty="0"/>
              <a:t>Statistical inference seeks to make discoveries by applying statistical models     </a:t>
            </a:r>
          </a:p>
          <a:p>
            <a:pPr lvl="1"/>
            <a:r>
              <a:rPr lang="en-US" dirty="0"/>
              <a:t>Goal is to understand changes in response given changes in independent variables    </a:t>
            </a:r>
          </a:p>
          <a:p>
            <a:r>
              <a:rPr lang="en-US" dirty="0"/>
              <a:t>We focus on inference in this course, not machine learning specifically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455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Aspiration by Marker Shape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F154E65-A52E-2F68-7EBF-15BA314E33B6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4462039" cy="323652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Limited use of qualitative color and marker shape projects 4 dimensions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color pallet for good perception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number of marker shapes for good perception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you see the pattern that emerges?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F7385-24D1-3996-4D0C-D48CE0F1A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384" y="874784"/>
            <a:ext cx="3958884" cy="420650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9979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Regression lines draw viewers attention</a:t>
            </a:r>
          </a:p>
          <a:p>
            <a:pPr lvl="0"/>
            <a:r>
              <a:rPr dirty="0"/>
              <a:t>Typically use a nonlinear regression line</a:t>
            </a:r>
          </a:p>
          <a:p>
            <a:pPr lvl="1"/>
            <a:r>
              <a:rPr dirty="0"/>
              <a:t>Polynomial</a:t>
            </a:r>
          </a:p>
          <a:p>
            <a:pPr lvl="1"/>
            <a:r>
              <a:rPr dirty="0"/>
              <a:t>Splines - piece wise model</a:t>
            </a:r>
          </a:p>
          <a:p>
            <a:pPr lvl="1"/>
            <a:r>
              <a:rPr dirty="0" err="1"/>
              <a:t>Lowess</a:t>
            </a:r>
            <a:r>
              <a:rPr dirty="0"/>
              <a:t> - local nonlinear regression</a:t>
            </a:r>
          </a:p>
          <a:p>
            <a:pPr lvl="0"/>
            <a:r>
              <a:rPr dirty="0"/>
              <a:t>Bootstrap confidence intervals show range of probable trends</a:t>
            </a:r>
          </a:p>
          <a:p>
            <a:pPr lvl="1"/>
            <a:r>
              <a:rPr dirty="0"/>
              <a:t>More about bootstrap resampling later</a:t>
            </a:r>
          </a:p>
          <a:p>
            <a:pPr lvl="0"/>
            <a:r>
              <a:rPr dirty="0"/>
              <a:t>Ideally want strait line relationship</a:t>
            </a:r>
          </a:p>
          <a:p>
            <a:pPr lvl="1"/>
            <a:r>
              <a:rPr dirty="0"/>
              <a:t>Nonlinear relationships often arise from non-Normal distributions</a:t>
            </a:r>
          </a:p>
          <a:p>
            <a:pPr lvl="1"/>
            <a:r>
              <a:rPr dirty="0"/>
              <a:t>Linear relationship is more intuitive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00348" cy="64402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dirty="0"/>
              <a:t>Regression Line and Transformation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821" y="1871241"/>
            <a:ext cx="3420318" cy="21446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Regression lines highlight the trends for gas and diesel engines</a:t>
            </a:r>
            <a:endParaRPr lang="en-US" sz="2400" dirty="0"/>
          </a:p>
          <a:p>
            <a:r>
              <a:rPr lang="en-US" sz="2400" dirty="0"/>
              <a:t>Second order polynomial fit produces curved lines</a:t>
            </a:r>
          </a:p>
          <a:p>
            <a:pPr marL="0" lvl="0" indent="0">
              <a:buNone/>
            </a:pP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94DEF-0D2F-CB09-6DE1-A081639A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758" y="1016000"/>
            <a:ext cx="5156242" cy="408159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77513" cy="57457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Regression Line and Transformation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7753108" cy="33192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/>
              <a:t>What are the distributions of these variables?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F1663-9402-EF84-48A2-110F382F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0" y="1535575"/>
            <a:ext cx="8376787" cy="300194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2FB93D-789E-48C3-F73E-0D1ECA8E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152" y="4537517"/>
            <a:ext cx="5702462" cy="5360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Notice the right skew of these distributions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Can transform distribution of variables</a:t>
                </a:r>
              </a:p>
              <a:p>
                <a:pPr lvl="0"/>
                <a:r>
                  <a:rPr dirty="0"/>
                  <a:t>Want distribution closer to Normal</a:t>
                </a:r>
              </a:p>
              <a:p>
                <a:pPr lvl="0"/>
                <a:r>
                  <a:rPr dirty="0"/>
                  <a:t>Many possible transformations</a:t>
                </a:r>
              </a:p>
              <a:p>
                <a:pPr lvl="1"/>
                <a:r>
                  <a:rPr b="1" dirty="0"/>
                  <a:t>Logarithmic:</a:t>
                </a:r>
                <a:r>
                  <a:rPr dirty="0"/>
                  <a:t> Often good choice for variables with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dirty="0"/>
              </a:p>
              <a:p>
                <a:pPr lvl="1"/>
                <a:r>
                  <a:rPr b="1" dirty="0"/>
                  <a:t>Square and square root:</a:t>
                </a:r>
                <a:r>
                  <a:rPr dirty="0"/>
                  <a:t> Good choice for many physical systems</a:t>
                </a:r>
              </a:p>
              <a:p>
                <a:pPr lvl="1"/>
                <a:r>
                  <a:rPr b="1" dirty="0"/>
                  <a:t>Power transformation:</a:t>
                </a:r>
                <a:r>
                  <a:rPr dirty="0"/>
                  <a:t> Find best fit transformation</a:t>
                </a:r>
              </a:p>
              <a:p>
                <a:pPr lvl="1"/>
                <a:r>
                  <a:rPr b="1" dirty="0"/>
                  <a:t>Fit to parametric distribution:</a:t>
                </a:r>
                <a:r>
                  <a:rPr dirty="0"/>
                  <a:t> Test if variable follows a known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Can transform distribution of variables</a:t>
                </a:r>
              </a:p>
              <a:p>
                <a:pPr lvl="0"/>
                <a:r>
                  <a:rPr dirty="0"/>
                  <a:t>Multiple algorithms have been developed</a:t>
                </a:r>
              </a:p>
              <a:p>
                <a:pPr lvl="1"/>
                <a:r>
                  <a:rPr dirty="0"/>
                  <a:t>Box-Cox, the first and still widely used for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Yeo-Johnson,</a:t>
                </a:r>
                <a:r>
                  <a:rPr lang="en-US" dirty="0"/>
                  <a:t> can</a:t>
                </a:r>
                <a:r>
                  <a:rPr dirty="0"/>
                  <a:t> </a:t>
                </a:r>
                <a:r>
                  <a:rPr lang="en-US" dirty="0"/>
                  <a:t>apply with positive values or </a:t>
                </a:r>
                <a:r>
                  <a:rPr dirty="0"/>
                  <a:t>values </a:t>
                </a:r>
                <a14:m>
                  <m:oMath xmlns:m="http://schemas.openxmlformats.org/officeDocument/2006/math">
                    <m:r>
                      <a:rPr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Box-Cox transform fits a value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dirty="0"/>
                  <a:t> that minimizes error with respect to a Normal distribution</a:t>
                </a:r>
              </a:p>
              <a:p>
                <a:pPr lvl="0"/>
                <a:r>
                  <a:rPr dirty="0"/>
                  <a:t>See the </a:t>
                </a:r>
                <a:r>
                  <a:rPr dirty="0">
                    <a:hlinkClick r:id="rId2"/>
                  </a:rPr>
                  <a:t>Scikit-Learn Users’ Guide</a:t>
                </a:r>
                <a:r>
                  <a:rPr dirty="0"/>
                  <a:t> for more details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515" y="934904"/>
            <a:ext cx="7682189" cy="5371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Transform</a:t>
            </a:r>
            <a:r>
              <a:rPr lang="en-US" dirty="0"/>
              <a:t>ed</a:t>
            </a:r>
            <a:r>
              <a:rPr dirty="0"/>
              <a:t> distributions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C27C7-D032-AD57-8671-7F5607A1E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15" y="1472062"/>
            <a:ext cx="8202797" cy="296449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669FA-B2D8-4B84-ECB0-0D36101E5A3F}"/>
              </a:ext>
            </a:extLst>
          </p:cNvPr>
          <p:cNvSpPr txBox="1">
            <a:spLocks/>
          </p:cNvSpPr>
          <p:nvPr/>
        </p:nvSpPr>
        <p:spPr>
          <a:xfrm>
            <a:off x="742181" y="4469489"/>
            <a:ext cx="8300231" cy="4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Distribution of logarithm of the curb weight is nearly symmetric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220"/>
            <a:ext cx="2772137" cy="344440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Transform the distributions</a:t>
            </a:r>
          </a:p>
          <a:p>
            <a:pPr marL="0" lvl="0" indent="0">
              <a:buNone/>
            </a:pPr>
            <a:r>
              <a:rPr dirty="0"/>
              <a:t>Distribution of logarithm of the curb weight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The plots are fairly similar, log-log with less dispersion </a:t>
            </a:r>
            <a:endParaRPr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D9806-A3ED-7D69-EEEC-DA0E47FB0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72" y="1194816"/>
            <a:ext cx="6205728" cy="371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84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Regression Line and Transformation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24" y="1200151"/>
                <a:ext cx="2938041" cy="339447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Transform the distributions</a:t>
                </a:r>
              </a:p>
              <a:p>
                <a:pPr marL="0" lvl="0" indent="0">
                  <a:buNone/>
                </a:pPr>
                <a:r>
                  <a:rPr dirty="0"/>
                  <a:t>Distribution of power transformed price,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=−0.64</m:t>
                    </m:r>
                  </m:oMath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Transformed distribution has minimal skew!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24" y="1200151"/>
                <a:ext cx="2938041" cy="3394472"/>
              </a:xfrm>
              <a:blipFill>
                <a:blip r:embed="rId2"/>
                <a:stretch>
                  <a:fillRect l="-3320" t="-1436" r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038BBCF-18E3-AE69-F74B-05D1B8132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349" y="1152594"/>
            <a:ext cx="5792651" cy="335438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007566-6100-A41C-BAE1-CF241058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1030"/>
            <a:ext cx="3169534" cy="27373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Second order polynomial fit</a:t>
            </a:r>
            <a:r>
              <a:rPr lang="en-US" dirty="0"/>
              <a:t> to transformed variables     </a:t>
            </a:r>
          </a:p>
          <a:p>
            <a:pPr marL="0" lvl="0" indent="0">
              <a:buNone/>
            </a:pPr>
            <a:r>
              <a:rPr lang="en-US" dirty="0"/>
              <a:t>Regression lines are nearly strait!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C3B70-2ED9-A8BE-11F5-AD9637086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03" y="930472"/>
            <a:ext cx="5331331" cy="4161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We’ll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878"/>
            <a:ext cx="8229600" cy="3845643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Our focus is on the big ideas of computer-intensive statistics and data analysis arising in the late 20th and early 21st Centuries</a:t>
            </a:r>
          </a:p>
          <a:p>
            <a:pPr lvl="0"/>
            <a:r>
              <a:rPr b="1" dirty="0"/>
              <a:t>Exploratory data analysis (EDA)</a:t>
            </a:r>
            <a:r>
              <a:rPr dirty="0"/>
              <a:t> to understand relationships in big complex data sets</a:t>
            </a:r>
          </a:p>
          <a:p>
            <a:pPr lvl="0"/>
            <a:r>
              <a:rPr b="1" dirty="0"/>
              <a:t>Foundations of algorithms</a:t>
            </a:r>
            <a:r>
              <a:rPr dirty="0"/>
              <a:t> used throughou</a:t>
            </a:r>
            <a:r>
              <a:rPr lang="en-US" dirty="0"/>
              <a:t>t</a:t>
            </a:r>
            <a:r>
              <a:rPr dirty="0"/>
              <a:t> statistics and machine learning </a:t>
            </a:r>
            <a:endParaRPr lang="en-US" dirty="0"/>
          </a:p>
          <a:p>
            <a:pPr lvl="0"/>
            <a:r>
              <a:rPr b="1" dirty="0"/>
              <a:t>Computer intensive resampling methods</a:t>
            </a:r>
            <a:r>
              <a:rPr dirty="0"/>
              <a:t> for building models and inference, </a:t>
            </a:r>
            <a:r>
              <a:rPr b="1" dirty="0"/>
              <a:t>Bootstrapping</a:t>
            </a:r>
            <a:r>
              <a:rPr dirty="0"/>
              <a:t> and </a:t>
            </a:r>
            <a:r>
              <a:rPr b="1" dirty="0"/>
              <a:t>MCMC Bayes</a:t>
            </a:r>
            <a:endParaRPr dirty="0"/>
          </a:p>
          <a:p>
            <a:pPr lvl="0"/>
            <a:r>
              <a:rPr b="1" dirty="0"/>
              <a:t>Large scale and sparse models</a:t>
            </a:r>
            <a:r>
              <a:rPr dirty="0"/>
              <a:t> for complex and high-dimensional data sets</a:t>
            </a:r>
          </a:p>
          <a:p>
            <a:pPr lvl="0"/>
            <a:r>
              <a:rPr b="1" dirty="0"/>
              <a:t>Non-Normal</a:t>
            </a:r>
            <a:r>
              <a:rPr dirty="0"/>
              <a:t> response models</a:t>
            </a:r>
            <a:endParaRPr lang="en-US" dirty="0"/>
          </a:p>
          <a:p>
            <a:pPr lvl="0"/>
            <a:r>
              <a:rPr lang="en-US" b="1" dirty="0"/>
              <a:t>Models for messy data</a:t>
            </a:r>
            <a:r>
              <a:rPr lang="en-US" dirty="0"/>
              <a:t>, zero-inflation, over-dispersion, missing data</a:t>
            </a:r>
            <a:endParaRPr dirty="0"/>
          </a:p>
          <a:p>
            <a:pPr lvl="0"/>
            <a:r>
              <a:rPr b="1" dirty="0"/>
              <a:t>Bayesian hierarchical models</a:t>
            </a:r>
            <a:r>
              <a:rPr dirty="0"/>
              <a:t> for complex relationships</a:t>
            </a:r>
          </a:p>
          <a:p>
            <a:pPr lvl="0"/>
            <a:r>
              <a:rPr b="1" dirty="0"/>
              <a:t>Modern time series and forecasting algorithms</a:t>
            </a:r>
            <a:r>
              <a:rPr dirty="0"/>
              <a:t> for data with serial correlation</a:t>
            </a:r>
          </a:p>
          <a:p>
            <a:pPr lvl="0"/>
            <a:r>
              <a:rPr b="1" dirty="0"/>
              <a:t>Robust statistics</a:t>
            </a:r>
            <a:r>
              <a:rPr dirty="0"/>
              <a:t> to deal with data violating model assumptions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266"/>
            <a:ext cx="8229600" cy="393925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We have explored these key points</a:t>
            </a:r>
            <a:endParaRPr lang="en-US" dirty="0"/>
          </a:p>
          <a:p>
            <a:r>
              <a:rPr lang="en-US" dirty="0"/>
              <a:t>Visualization is a powerful EDA method</a:t>
            </a:r>
          </a:p>
          <a:p>
            <a:pPr lvl="1"/>
            <a:r>
              <a:rPr lang="en-US" dirty="0"/>
              <a:t>Understand relationships in data</a:t>
            </a:r>
          </a:p>
          <a:p>
            <a:pPr lvl="1"/>
            <a:r>
              <a:rPr lang="en-US" dirty="0"/>
              <a:t>Communicate data science insights</a:t>
            </a:r>
          </a:p>
          <a:p>
            <a:pPr lvl="0"/>
            <a:r>
              <a:rPr dirty="0"/>
              <a:t>Proper use of plot aesthetics enable projection of multiple dimensions of complex data onto the 2-dimensional plot surface.</a:t>
            </a:r>
          </a:p>
          <a:p>
            <a:pPr lvl="1"/>
            <a:r>
              <a:rPr dirty="0"/>
              <a:t>All plot aesthetics have limitations which must be understood to use them effectively</a:t>
            </a:r>
          </a:p>
          <a:p>
            <a:pPr lvl="1"/>
            <a:r>
              <a:rPr dirty="0"/>
              <a:t>The effectiveness of a plot aesthetic varies with the type and the application</a:t>
            </a:r>
          </a:p>
          <a:p>
            <a:pPr lvl="0"/>
            <a:r>
              <a:rPr dirty="0"/>
              <a:t>Regression lines help to focus viewer on trends</a:t>
            </a:r>
          </a:p>
          <a:p>
            <a:pPr lvl="1"/>
            <a:r>
              <a:rPr dirty="0"/>
              <a:t>Transformations to linear relationships can be informative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692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Properties of Common Aesthetics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37595" y="710298"/>
          <a:ext cx="861349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4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Property or Aesthetic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Perception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Aspect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 dirty="0"/>
                        <a:t>Any</a:t>
                      </a:r>
                      <a:endParaRPr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Regression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</a:t>
                      </a:r>
                      <a:r>
                        <a:rPr sz="1800" dirty="0"/>
                        <a:t>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 counts</a:t>
                      </a:r>
                      <a:endParaRPr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Bar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Counts, 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Sequential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Numeric, </a:t>
                      </a:r>
                      <a:r>
                        <a:rPr lang="en-US" sz="1800" dirty="0"/>
                        <a:t>counts, </a:t>
                      </a:r>
                      <a:r>
                        <a:rPr sz="1800" dirty="0"/>
                        <a:t>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Numeric, </a:t>
                      </a:r>
                      <a:r>
                        <a:rPr lang="en-US" sz="1800" dirty="0"/>
                        <a:t>counts, </a:t>
                      </a:r>
                      <a:r>
                        <a:rPr sz="1800" dirty="0"/>
                        <a:t>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Line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Qualitative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 counts,</a:t>
                      </a:r>
                      <a:r>
                        <a:rPr sz="1800" dirty="0"/>
                        <a:t> </a:t>
                      </a:r>
                      <a:r>
                        <a:rPr lang="en-US" sz="1800" dirty="0"/>
                        <a:t>ordered </a:t>
                      </a:r>
                      <a:r>
                        <a:rPr sz="18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5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93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0"/>
            <a:ext cx="8229600" cy="366170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This fast-moving survey course helps build your toolbox for modeling complex data</a:t>
            </a:r>
          </a:p>
          <a:p>
            <a:pPr lvl="0"/>
            <a:r>
              <a:rPr dirty="0"/>
              <a:t>Broad introduction to the theoretical and methodological basis of data science</a:t>
            </a:r>
          </a:p>
          <a:p>
            <a:pPr lvl="1"/>
            <a:r>
              <a:rPr dirty="0"/>
              <a:t>Conditional probability theory</a:t>
            </a:r>
          </a:p>
          <a:p>
            <a:pPr lvl="1"/>
            <a:r>
              <a:rPr dirty="0"/>
              <a:t>Sampling theory</a:t>
            </a:r>
          </a:p>
          <a:p>
            <a:pPr lvl="1"/>
            <a:r>
              <a:rPr dirty="0"/>
              <a:t>Statistical estimation theory - classical and resampling based</a:t>
            </a:r>
          </a:p>
          <a:p>
            <a:pPr lvl="0"/>
            <a:r>
              <a:rPr dirty="0"/>
              <a:t>Understand models for complex datasets</a:t>
            </a:r>
          </a:p>
          <a:p>
            <a:pPr lvl="1"/>
            <a:r>
              <a:rPr dirty="0"/>
              <a:t>Understanding data relationships and </a:t>
            </a:r>
            <a:r>
              <a:rPr b="1" dirty="0"/>
              <a:t>inference</a:t>
            </a:r>
          </a:p>
          <a:p>
            <a:pPr lvl="1"/>
            <a:r>
              <a:rPr dirty="0"/>
              <a:t>How these methods work and when to used them</a:t>
            </a:r>
          </a:p>
          <a:p>
            <a:pPr lvl="1"/>
            <a:r>
              <a:rPr lang="en-US" dirty="0"/>
              <a:t>What</a:t>
            </a:r>
            <a:r>
              <a:rPr dirty="0"/>
              <a:t> </a:t>
            </a:r>
            <a:r>
              <a:rPr b="1" dirty="0"/>
              <a:t>confide</a:t>
            </a:r>
            <a:r>
              <a:rPr lang="en-US" b="1" dirty="0"/>
              <a:t>nce</a:t>
            </a:r>
            <a:r>
              <a:rPr b="1" dirty="0"/>
              <a:t> </a:t>
            </a:r>
            <a:r>
              <a:rPr dirty="0"/>
              <a:t>should </a:t>
            </a:r>
            <a:r>
              <a:rPr lang="en-US" dirty="0"/>
              <a:t>have </a:t>
            </a:r>
            <a:r>
              <a:rPr dirty="0"/>
              <a:t>in our inferences?</a:t>
            </a:r>
          </a:p>
          <a:p>
            <a:pPr lvl="0"/>
            <a:r>
              <a:rPr dirty="0"/>
              <a:t>Moving beyond a cookbook or blog post approach to data science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Instructor: Steve Elston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33356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dirty="0"/>
              <a:t>Data science consultant with several decades of experience</a:t>
            </a:r>
          </a:p>
          <a:p>
            <a:pPr lvl="0"/>
            <a:r>
              <a:rPr dirty="0"/>
              <a:t>Instructor for Harvard since 2016</a:t>
            </a:r>
          </a:p>
          <a:p>
            <a:pPr lvl="0"/>
            <a:r>
              <a:rPr dirty="0"/>
              <a:t>Lead team that commercialized Bell Labs S, now open source R</a:t>
            </a:r>
          </a:p>
          <a:p>
            <a:pPr lvl="0"/>
            <a:r>
              <a:rPr dirty="0"/>
              <a:t>Company co-founder and held executive positions in several industries</a:t>
            </a:r>
          </a:p>
          <a:p>
            <a:pPr lvl="0"/>
            <a:r>
              <a:rPr dirty="0"/>
              <a:t>Creator of multiple edX courses, author of </a:t>
            </a:r>
            <a:r>
              <a:rPr dirty="0" err="1"/>
              <a:t>O’Reily</a:t>
            </a:r>
            <a:r>
              <a:rPr dirty="0"/>
              <a:t> books and articles</a:t>
            </a:r>
          </a:p>
          <a:p>
            <a:pPr lvl="0"/>
            <a:r>
              <a:rPr dirty="0"/>
              <a:t>Holder of 5 issued patents</a:t>
            </a:r>
          </a:p>
          <a:p>
            <a:pPr lvl="0"/>
            <a:r>
              <a:rPr dirty="0"/>
              <a:t>BS, physics and math (minor), University of New Mexico</a:t>
            </a:r>
          </a:p>
          <a:p>
            <a:pPr lvl="0"/>
            <a:r>
              <a:rPr dirty="0"/>
              <a:t>MS and PhD, geophysics, Princeton University – NSF, John von Neuman Supercomputing Fellow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36493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79" y="1108726"/>
            <a:ext cx="7886700" cy="3404150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</a:pPr>
            <a:r>
              <a:rPr lang="en-US" b="0" dirty="0">
                <a:cs typeface="Arial" panose="020B0604020202020204" pitchFamily="34" charset="0"/>
              </a:rPr>
              <a:t>Registered Patent Attorney with focus in the Chemical and Solid State Physics, arts (Pharma, Polymeric films/I.V. sets, Energy storage)</a:t>
            </a:r>
          </a:p>
          <a:p>
            <a:pPr>
              <a:spcBef>
                <a:spcPts val="450"/>
              </a:spcBef>
            </a:pPr>
            <a:r>
              <a:rPr lang="en-US" b="0" dirty="0">
                <a:cs typeface="Arial" panose="020B0604020202020204" pitchFamily="34" charset="0"/>
              </a:rPr>
              <a:t>General Practice Trial Attorney, Tech and Talent Contract Negotiator</a:t>
            </a:r>
          </a:p>
          <a:p>
            <a:pPr>
              <a:spcBef>
                <a:spcPts val="450"/>
              </a:spcBef>
            </a:pPr>
            <a:r>
              <a:rPr lang="en-US" b="0" dirty="0">
                <a:cs typeface="Arial" panose="020B0604020202020204" pitchFamily="34" charset="0"/>
              </a:rPr>
              <a:t>Greenpeace Activist/Fellow working within the Arctic Campaign</a:t>
            </a:r>
          </a:p>
          <a:p>
            <a:pPr>
              <a:spcBef>
                <a:spcPts val="450"/>
              </a:spcBef>
            </a:pPr>
            <a:r>
              <a:rPr lang="en-US" b="0" dirty="0">
                <a:cs typeface="Arial" panose="020B0604020202020204" pitchFamily="34" charset="0"/>
              </a:rPr>
              <a:t>BS Chemistry, Physics, UVA - TA Chem 260, Advanced Organic Chem</a:t>
            </a:r>
          </a:p>
          <a:p>
            <a:pPr>
              <a:spcBef>
                <a:spcPts val="450"/>
              </a:spcBef>
            </a:pPr>
            <a:r>
              <a:rPr lang="en-US" b="0" dirty="0">
                <a:cs typeface="Arial" panose="020B0604020202020204" pitchFamily="34" charset="0"/>
              </a:rPr>
              <a:t>MS </a:t>
            </a:r>
            <a:r>
              <a:rPr lang="en-US" b="0" dirty="0" err="1">
                <a:cs typeface="Arial" panose="020B0604020202020204" pitchFamily="34" charset="0"/>
              </a:rPr>
              <a:t>Wirtschaftsrecht</a:t>
            </a:r>
            <a:r>
              <a:rPr lang="en-US" b="0" dirty="0">
                <a:cs typeface="Arial" panose="020B0604020202020204" pitchFamily="34" charset="0"/>
              </a:rPr>
              <a:t> (Commercial Law), </a:t>
            </a:r>
            <a:r>
              <a:rPr lang="en-US" b="0" dirty="0" err="1">
                <a:cs typeface="Arial" panose="020B0604020202020204" pitchFamily="34" charset="0"/>
              </a:rPr>
              <a:t>Wirtschaftsuniversität</a:t>
            </a:r>
            <a:r>
              <a:rPr lang="en-US" b="0" dirty="0">
                <a:cs typeface="Arial" panose="020B0604020202020204" pitchFamily="34" charset="0"/>
              </a:rPr>
              <a:t>, Wien</a:t>
            </a:r>
          </a:p>
          <a:p>
            <a:pPr>
              <a:spcBef>
                <a:spcPts val="450"/>
              </a:spcBef>
            </a:pPr>
            <a:r>
              <a:rPr lang="en-US" b="0" dirty="0">
                <a:cs typeface="Arial" panose="020B0604020202020204" pitchFamily="34" charset="0"/>
              </a:rPr>
              <a:t>JD, University of Buffalo</a:t>
            </a:r>
          </a:p>
          <a:p>
            <a:pPr>
              <a:spcBef>
                <a:spcPts val="450"/>
              </a:spcBef>
            </a:pPr>
            <a:r>
              <a:rPr lang="en-US" b="0" dirty="0">
                <a:cs typeface="Arial" panose="020B0604020202020204" pitchFamily="34" charset="0"/>
              </a:rPr>
              <a:t>ALM Student in Data Science, HES</a:t>
            </a:r>
          </a:p>
          <a:p>
            <a:pPr>
              <a:spcBef>
                <a:spcPts val="450"/>
              </a:spcBef>
            </a:pPr>
            <a:r>
              <a:rPr lang="en-US" b="0" dirty="0">
                <a:cs typeface="Arial" panose="020B0604020202020204" pitchFamily="34" charset="0"/>
              </a:rPr>
              <a:t>On a permanent push/pull bro-split</a:t>
            </a:r>
          </a:p>
        </p:txBody>
      </p:sp>
    </p:spTree>
    <p:extLst>
      <p:ext uri="{BB962C8B-B14F-4D97-AF65-F5344CB8AC3E}">
        <p14:creationId xmlns:p14="http://schemas.microsoft.com/office/powerpoint/2010/main" val="206670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Undergraduate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834226"/>
              </p:ext>
            </p:extLst>
          </p:nvPr>
        </p:nvGraphicFramePr>
        <p:xfrm>
          <a:off x="802512" y="1243957"/>
          <a:ext cx="760263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6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Grade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Participation (graded discussions)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F372FE0-27C5-4B92-A0A7-0D2DB491A27E}">
  <we:reference id="wa200004052" version="1.0.0.2" store="en-US" storeType="OMEX"/>
  <we:alternateReferences>
    <we:reference id="wa200004052" version="1.0.0.2" store="wa200004052" storeType="OMEX"/>
  </we:alternateReferences>
  <we:properties>
    <we:property name="holatex.main" value="{&quot;pictures&quot;:[{&quot;name&quot;:&quot;Latex&quot;,&quot;code&quot;:&quot;\\begin{document}\nx^{(\\lambda)}_i = \\begin{cases}      \\frac{x^{\\lambda}_i - 1}{\\lambda},\\ if \\lambda \\ne 0 \\\\      ln(x_i),\\ if \\lambda = 0\\end{cases} \n\n\\end{document}&quot;}]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2805</Words>
  <Application>Microsoft Office PowerPoint</Application>
  <PresentationFormat>On-screen Show (16:9)</PresentationFormat>
  <Paragraphs>414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Cambria Math</vt:lpstr>
      <vt:lpstr>Courier</vt:lpstr>
      <vt:lpstr>Office Theme</vt:lpstr>
      <vt:lpstr>Perception for Scientific Visualization</vt:lpstr>
      <vt:lpstr>Why This Course?</vt:lpstr>
      <vt:lpstr>Why This Course?</vt:lpstr>
      <vt:lpstr>Why This Course?</vt:lpstr>
      <vt:lpstr>What We’ll Cover</vt:lpstr>
      <vt:lpstr>Course Objectives</vt:lpstr>
      <vt:lpstr>Instructor: Steve Elston</vt:lpstr>
      <vt:lpstr>About your TA: Eric Trucksess</vt:lpstr>
      <vt:lpstr>Grading: Undergraduate</vt:lpstr>
      <vt:lpstr>Grading: Graduate</vt:lpstr>
      <vt:lpstr>Assignments</vt:lpstr>
      <vt:lpstr>Grading: Graduate</vt:lpstr>
      <vt:lpstr>Late Assignment Policy</vt:lpstr>
      <vt:lpstr>Class Schedule</vt:lpstr>
      <vt:lpstr>Communications</vt:lpstr>
      <vt:lpstr>Communications</vt:lpstr>
      <vt:lpstr>Poll</vt:lpstr>
      <vt:lpstr>Why Exploration and Visualization?</vt:lpstr>
      <vt:lpstr>Why Exploration and Visualization?</vt:lpstr>
      <vt:lpstr>Why Exploration and Visualization?</vt:lpstr>
      <vt:lpstr>Why is Perception Important?</vt:lpstr>
      <vt:lpstr>Use Aesthetics to Improve Perception</vt:lpstr>
      <vt:lpstr>Use Aesthetics to Improve Perception</vt:lpstr>
      <vt:lpstr>Organization of Plot Aesthetics</vt:lpstr>
      <vt:lpstr>Properties of Common Aesthetics</vt:lpstr>
      <vt:lpstr>Aspect Ratio</vt:lpstr>
      <vt:lpstr>Example of Changing Aspect Ratio</vt:lpstr>
      <vt:lpstr>Example of Changing Aspect Ratio</vt:lpstr>
      <vt:lpstr>Example of Changing Aspect Ratio</vt:lpstr>
      <vt:lpstr>Sequential and Divergent Color Palettes</vt:lpstr>
      <vt:lpstr>Auto Weight by Sequential Color Palette</vt:lpstr>
      <vt:lpstr>Limits of Color</vt:lpstr>
      <vt:lpstr>Limits of Color</vt:lpstr>
      <vt:lpstr>Limits of Color</vt:lpstr>
      <vt:lpstr>Marker Size</vt:lpstr>
      <vt:lpstr>Engine Size by Marker Size and Price by Sequential Color Palette</vt:lpstr>
      <vt:lpstr>Line Plots and Line Type</vt:lpstr>
      <vt:lpstr>Limits of Line Type</vt:lpstr>
      <vt:lpstr>Marker Shape</vt:lpstr>
      <vt:lpstr>Aspiration by Marker Shape</vt:lpstr>
      <vt:lpstr>Regression Lines</vt:lpstr>
      <vt:lpstr>Regression Line and Transformation Example</vt:lpstr>
      <vt:lpstr>Regression Line and Transformation Example</vt:lpstr>
      <vt:lpstr>Regression Line and Tramsformation Example</vt:lpstr>
      <vt:lpstr>Regression Line and Tramsformation Example</vt:lpstr>
      <vt:lpstr>Regression Line and Tramsformation Example</vt:lpstr>
      <vt:lpstr>Regression Line and Tramsformation Example</vt:lpstr>
      <vt:lpstr>Regression Line and Transformation Example</vt:lpstr>
      <vt:lpstr>Regression Line and Tramsformation Example</vt:lpstr>
      <vt:lpstr>Summary</vt:lpstr>
      <vt:lpstr>Properties of Common Aesthetics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 for Scientific Visualization</dc:title>
  <dc:creator>Steve Elston</dc:creator>
  <cp:keywords/>
  <cp:lastModifiedBy>Stephen Elston</cp:lastModifiedBy>
  <cp:revision>91</cp:revision>
  <dcterms:created xsi:type="dcterms:W3CDTF">2024-08-02T01:47:37Z</dcterms:created>
  <dcterms:modified xsi:type="dcterms:W3CDTF">2024-09-03T23:07:23Z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09/04/2023</vt:lpwstr>
  </property>
  <property fmtid="{D5CDD505-2E9C-101B-9397-08002B2CF9AE}" pid="3" name="output">
    <vt:lpwstr/>
  </property>
</Properties>
</file>