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63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62" r:id="rId31"/>
    <p:sldId id="763" r:id="rId32"/>
    <p:sldId id="764" r:id="rId33"/>
    <p:sldId id="765" r:id="rId34"/>
    <p:sldId id="766" r:id="rId35"/>
    <p:sldId id="767" r:id="rId36"/>
    <p:sldId id="748" r:id="rId37"/>
    <p:sldId id="749" r:id="rId38"/>
    <p:sldId id="750" r:id="rId39"/>
    <p:sldId id="751" r:id="rId40"/>
    <p:sldId id="752" r:id="rId41"/>
    <p:sldId id="753" r:id="rId42"/>
    <p:sldId id="721" r:id="rId43"/>
    <p:sldId id="698" r:id="rId44"/>
    <p:sldId id="695" r:id="rId45"/>
    <p:sldId id="754" r:id="rId46"/>
    <p:sldId id="755" r:id="rId47"/>
    <p:sldId id="699" r:id="rId48"/>
    <p:sldId id="756" r:id="rId49"/>
    <p:sldId id="760" r:id="rId50"/>
    <p:sldId id="707" r:id="rId51"/>
    <p:sldId id="712" r:id="rId52"/>
    <p:sldId id="713" r:id="rId53"/>
    <p:sldId id="714" r:id="rId54"/>
    <p:sldId id="715" r:id="rId55"/>
    <p:sldId id="720" r:id="rId56"/>
    <p:sldId id="702" r:id="rId57"/>
    <p:sldId id="700" r:id="rId58"/>
    <p:sldId id="758" r:id="rId59"/>
    <p:sldId id="761" r:id="rId60"/>
    <p:sldId id="701" r:id="rId61"/>
    <p:sldId id="71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58" autoAdjust="0"/>
  </p:normalViewPr>
  <p:slideViewPr>
    <p:cSldViewPr snapToGrid="0">
      <p:cViewPr varScale="1">
        <p:scale>
          <a:sx n="69" d="100"/>
          <a:sy n="69" d="100"/>
        </p:scale>
        <p:origin x="34" y="2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8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54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6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08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1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07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buNone/>
            </a:pPr>
            <a:r>
              <a:rPr lang="en-US" dirty="0"/>
              <a:t>print('A = \n{}'.format(A))</a:t>
            </a:r>
          </a:p>
          <a:p>
            <a:pPr marL="0" indent="0">
              <a:buNone/>
            </a:pPr>
            <a:r>
              <a:rPr lang="en-US" dirty="0"/>
              <a:t>## A = </a:t>
            </a:r>
          </a:p>
          <a:p>
            <a:pPr marL="0" indent="0">
              <a:buNone/>
            </a:pPr>
            <a:r>
              <a:rPr lang="en-US" dirty="0"/>
              <a:t>## [[2.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buNone/>
            </a:pPr>
            <a:r>
              <a:rPr lang="en-US" dirty="0"/>
              <a:t>## Matrix B with shape (4, 3)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buNone/>
            </a:pPr>
            <a:r>
              <a:rPr lang="en-US" dirty="0"/>
              <a:t>## 1.0 + A = </a:t>
            </a:r>
          </a:p>
          <a:p>
            <a:pPr marL="0" indent="0">
              <a:buNone/>
            </a:pPr>
            <a:r>
              <a:rPr lang="en-US" dirty="0"/>
              <a:t>## [[3.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buNone/>
            </a:pPr>
            <a:r>
              <a:rPr lang="en-US" dirty="0"/>
              <a:t>## A + B = </a:t>
            </a:r>
          </a:p>
          <a:p>
            <a:pPr marL="0" indent="0">
              <a:buNone/>
            </a:pPr>
            <a:r>
              <a:rPr lang="en-US" dirty="0"/>
              <a:t>## [[ 3. 4. 5.] </a:t>
            </a:r>
          </a:p>
          <a:p>
            <a:pPr marL="0" indent="0">
              <a:buNone/>
            </a:pPr>
            <a:r>
              <a:rPr lang="en-US" dirty="0"/>
              <a:t>## [ 6. 7. 8.] </a:t>
            </a:r>
          </a:p>
          <a:p>
            <a:pPr marL="0" indent="0">
              <a:buNone/>
            </a:pPr>
            <a:r>
              <a:rPr lang="en-US" dirty="0"/>
              <a:t>## [ 9. 10. 11.] </a:t>
            </a:r>
          </a:p>
          <a:p>
            <a:pPr marL="0" indent="0"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scaled projection of one vector onto the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s-ES" dirty="0"/>
              <a:t>np.dot(y, </a:t>
            </a:r>
            <a:r>
              <a:rPr lang="es-ES" dirty="0" err="1"/>
              <a:t>np.transpose</a:t>
            </a:r>
            <a:r>
              <a:rPr lang="es-ES" dirty="0"/>
              <a:t>(y)) 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np.dot(w, np.transpose(z))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exception if matrices are not conformable!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b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/>
                  <a:t>np.dot(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buNone/>
                </a:pPr>
                <a:r>
                  <a:rPr lang="en-US" dirty="0"/>
                  <a:t>np.dot(A,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buNone/>
            </a:pPr>
            <a:r>
              <a:rPr lang="nn-NO" dirty="0"/>
              <a:t>I3</a:t>
            </a:r>
          </a:p>
          <a:p>
            <a:pPr marL="0" indent="0">
              <a:buNone/>
            </a:pPr>
            <a:r>
              <a:rPr lang="nn-NO" dirty="0"/>
              <a:t>## array([[1., 0., 0.], </a:t>
            </a:r>
          </a:p>
          <a:p>
            <a:pPr marL="0" indent="0">
              <a:buNone/>
            </a:pPr>
            <a:r>
              <a:rPr lang="nn-NO" dirty="0"/>
              <a:t>## [0., 1., 0.], </a:t>
            </a:r>
          </a:p>
          <a:p>
            <a:pPr marL="0" indent="0">
              <a:buNone/>
            </a:pPr>
            <a:r>
              <a:rPr lang="nn-NO" dirty="0"/>
              <a:t>## [0., 0., 1.]])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buNone/>
            </a:pPr>
            <a:r>
              <a:rPr lang="en-US" dirty="0"/>
              <a:t>## array([[1, 3, 6], </a:t>
            </a:r>
          </a:p>
          <a:p>
            <a:pPr marL="0" indent="0">
              <a:buNone/>
            </a:pPr>
            <a:r>
              <a:rPr lang="en-US" dirty="0"/>
              <a:t>## [2, 2, 1], </a:t>
            </a:r>
          </a:p>
          <a:p>
            <a:pPr marL="0" indent="0"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</a:p>
          <a:p>
            <a:pPr marL="0" indent="0">
              <a:buNone/>
            </a:pPr>
            <a:r>
              <a:rPr lang="en-US" dirty="0"/>
              <a:t>np.dot(I3,C)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Values from lower dimensional arrays are broadcast into higher dimensional arrays   </a:t>
            </a:r>
          </a:p>
          <a:p>
            <a:r>
              <a:rPr lang="en-US" dirty="0">
                <a:latin typeface="+mn-lt"/>
              </a:rPr>
              <a:t>Broadcasting simplifies syntax</a:t>
            </a:r>
          </a:p>
          <a:p>
            <a:r>
              <a:rPr lang="en-US" dirty="0">
                <a:latin typeface="+mn-lt"/>
              </a:rPr>
              <a:t>Broadcasting used many scientific languages    </a:t>
            </a:r>
          </a:p>
          <a:p>
            <a:pPr lvl="1"/>
            <a:r>
              <a:rPr lang="en-US" dirty="0" err="1">
                <a:latin typeface="+mn-lt"/>
              </a:rPr>
              <a:t>Matlab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R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…..</a:t>
            </a:r>
          </a:p>
          <a:p>
            <a:r>
              <a:rPr lang="en-US" dirty="0">
                <a:latin typeface="+mn-lt"/>
              </a:rPr>
              <a:t>Exact broadcasting rules vary from language to language  </a:t>
            </a:r>
          </a:p>
        </p:txBody>
      </p:sp>
    </p:spTree>
    <p:extLst>
      <p:ext uri="{BB962C8B-B14F-4D97-AF65-F5344CB8AC3E}">
        <p14:creationId xmlns:p14="http://schemas.microsoft.com/office/powerpoint/2010/main" val="239917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scalar by broadcasting into the array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/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/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blipFill>
                <a:blip r:embed="rId5"/>
                <a:stretch>
                  <a:fillRect r="-9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52E83F-86B0-93CA-9997-981A76D02C86}"/>
              </a:ext>
            </a:extLst>
          </p:cNvPr>
          <p:cNvSpPr/>
          <p:nvPr/>
        </p:nvSpPr>
        <p:spPr>
          <a:xfrm rot="21432883">
            <a:off x="805763" y="2119768"/>
            <a:ext cx="5431134" cy="1959090"/>
          </a:xfrm>
          <a:custGeom>
            <a:avLst/>
            <a:gdLst>
              <a:gd name="connsiteX0" fmla="*/ 5431134 w 5431134"/>
              <a:gd name="connsiteY0" fmla="*/ 1207255 h 1207255"/>
              <a:gd name="connsiteX1" fmla="*/ 4757895 w 5431134"/>
              <a:gd name="connsiteY1" fmla="*/ 383290 h 1207255"/>
              <a:gd name="connsiteX2" fmla="*/ 2255855 w 5431134"/>
              <a:gd name="connsiteY2" fmla="*/ 16525 h 1207255"/>
              <a:gd name="connsiteX3" fmla="*/ 748602 w 5431134"/>
              <a:gd name="connsiteY3" fmla="*/ 111984 h 1207255"/>
              <a:gd name="connsiteX4" fmla="*/ 0 w 5431134"/>
              <a:gd name="connsiteY4" fmla="*/ 544063 h 120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1134" h="1207255">
                <a:moveTo>
                  <a:pt x="5431134" y="1207255"/>
                </a:moveTo>
                <a:cubicBezTo>
                  <a:pt x="5359121" y="894500"/>
                  <a:pt x="5287108" y="581745"/>
                  <a:pt x="4757895" y="383290"/>
                </a:cubicBezTo>
                <a:cubicBezTo>
                  <a:pt x="4228682" y="184835"/>
                  <a:pt x="2924070" y="61743"/>
                  <a:pt x="2255855" y="16525"/>
                </a:cubicBezTo>
                <a:cubicBezTo>
                  <a:pt x="1587640" y="-28693"/>
                  <a:pt x="1124578" y="24061"/>
                  <a:pt x="748602" y="111984"/>
                </a:cubicBezTo>
                <a:cubicBezTo>
                  <a:pt x="372626" y="199907"/>
                  <a:pt x="186313" y="371985"/>
                  <a:pt x="0" y="54406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A2B62A-9F43-6FFF-D9F9-01875F577179}"/>
              </a:ext>
            </a:extLst>
          </p:cNvPr>
          <p:cNvSpPr/>
          <p:nvPr/>
        </p:nvSpPr>
        <p:spPr>
          <a:xfrm>
            <a:off x="1747579" y="4374517"/>
            <a:ext cx="4522123" cy="2222269"/>
          </a:xfrm>
          <a:custGeom>
            <a:avLst/>
            <a:gdLst>
              <a:gd name="connsiteX0" fmla="*/ 4522123 w 4522123"/>
              <a:gd name="connsiteY0" fmla="*/ 0 h 1539301"/>
              <a:gd name="connsiteX1" fmla="*/ 4078778 w 4522123"/>
              <a:gd name="connsiteY1" fmla="*/ 737062 h 1539301"/>
              <a:gd name="connsiteX2" fmla="*/ 2571403 w 4522123"/>
              <a:gd name="connsiteY2" fmla="*/ 1324494 h 1539301"/>
              <a:gd name="connsiteX3" fmla="*/ 748145 w 4522123"/>
              <a:gd name="connsiteY3" fmla="*/ 1535083 h 1539301"/>
              <a:gd name="connsiteX4" fmla="*/ 144087 w 4522123"/>
              <a:gd name="connsiteY4" fmla="*/ 1163782 h 1539301"/>
              <a:gd name="connsiteX5" fmla="*/ 0 w 4522123"/>
              <a:gd name="connsiteY5" fmla="*/ 609600 h 153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123" h="1539301">
                <a:moveTo>
                  <a:pt x="4522123" y="0"/>
                </a:moveTo>
                <a:cubicBezTo>
                  <a:pt x="4463010" y="258156"/>
                  <a:pt x="4403898" y="516313"/>
                  <a:pt x="4078778" y="737062"/>
                </a:cubicBezTo>
                <a:cubicBezTo>
                  <a:pt x="3753658" y="957811"/>
                  <a:pt x="3126508" y="1191491"/>
                  <a:pt x="2571403" y="1324494"/>
                </a:cubicBezTo>
                <a:cubicBezTo>
                  <a:pt x="2016298" y="1457497"/>
                  <a:pt x="1152698" y="1561868"/>
                  <a:pt x="748145" y="1535083"/>
                </a:cubicBezTo>
                <a:cubicBezTo>
                  <a:pt x="343592" y="1508298"/>
                  <a:pt x="268778" y="1318029"/>
                  <a:pt x="144087" y="1163782"/>
                </a:cubicBezTo>
                <a:cubicBezTo>
                  <a:pt x="19396" y="1009535"/>
                  <a:pt x="9698" y="809567"/>
                  <a:pt x="0" y="609600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20EBBC-702F-280A-1807-7E62BD3ED113}"/>
              </a:ext>
            </a:extLst>
          </p:cNvPr>
          <p:cNvSpPr/>
          <p:nvPr/>
        </p:nvSpPr>
        <p:spPr>
          <a:xfrm>
            <a:off x="3537921" y="3010203"/>
            <a:ext cx="2585788" cy="952198"/>
          </a:xfrm>
          <a:custGeom>
            <a:avLst/>
            <a:gdLst>
              <a:gd name="connsiteX0" fmla="*/ 2585788 w 2585788"/>
              <a:gd name="connsiteY0" fmla="*/ 952198 h 952198"/>
              <a:gd name="connsiteX1" fmla="*/ 2208944 w 2585788"/>
              <a:gd name="connsiteY1" fmla="*/ 292721 h 952198"/>
              <a:gd name="connsiteX2" fmla="*/ 1133831 w 2585788"/>
              <a:gd name="connsiteY2" fmla="*/ 4547 h 952198"/>
              <a:gd name="connsiteX3" fmla="*/ 152929 w 2585788"/>
              <a:gd name="connsiteY3" fmla="*/ 132009 h 952198"/>
              <a:gd name="connsiteX4" fmla="*/ 3300 w 2585788"/>
              <a:gd name="connsiteY4" fmla="*/ 342598 h 95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5788" h="952198">
                <a:moveTo>
                  <a:pt x="2585788" y="952198"/>
                </a:moveTo>
                <a:cubicBezTo>
                  <a:pt x="2518362" y="701430"/>
                  <a:pt x="2450937" y="450663"/>
                  <a:pt x="2208944" y="292721"/>
                </a:cubicBezTo>
                <a:cubicBezTo>
                  <a:pt x="1966951" y="134779"/>
                  <a:pt x="1476500" y="31332"/>
                  <a:pt x="1133831" y="4547"/>
                </a:cubicBezTo>
                <a:cubicBezTo>
                  <a:pt x="791162" y="-22238"/>
                  <a:pt x="341351" y="75667"/>
                  <a:pt x="152929" y="132009"/>
                </a:cubicBezTo>
                <a:cubicBezTo>
                  <a:pt x="-35493" y="188351"/>
                  <a:pt x="3300" y="342598"/>
                  <a:pt x="3300" y="342598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67B1D0-D138-01ED-3B46-2EE5FDE2709A}"/>
              </a:ext>
            </a:extLst>
          </p:cNvPr>
          <p:cNvSpPr/>
          <p:nvPr/>
        </p:nvSpPr>
        <p:spPr>
          <a:xfrm>
            <a:off x="3402676" y="4361412"/>
            <a:ext cx="2726574" cy="959616"/>
          </a:xfrm>
          <a:custGeom>
            <a:avLst/>
            <a:gdLst>
              <a:gd name="connsiteX0" fmla="*/ 2726574 w 2726574"/>
              <a:gd name="connsiteY0" fmla="*/ 0 h 959616"/>
              <a:gd name="connsiteX1" fmla="*/ 2482734 w 2726574"/>
              <a:gd name="connsiteY1" fmla="*/ 570807 h 959616"/>
              <a:gd name="connsiteX2" fmla="*/ 1579418 w 2726574"/>
              <a:gd name="connsiteY2" fmla="*/ 886691 h 959616"/>
              <a:gd name="connsiteX3" fmla="*/ 676102 w 2726574"/>
              <a:gd name="connsiteY3" fmla="*/ 958734 h 959616"/>
              <a:gd name="connsiteX4" fmla="*/ 177338 w 2726574"/>
              <a:gd name="connsiteY4" fmla="*/ 858981 h 959616"/>
              <a:gd name="connsiteX5" fmla="*/ 0 w 2726574"/>
              <a:gd name="connsiteY5" fmla="*/ 631767 h 9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574" h="959616">
                <a:moveTo>
                  <a:pt x="2726574" y="0"/>
                </a:moveTo>
                <a:cubicBezTo>
                  <a:pt x="2700250" y="211512"/>
                  <a:pt x="2673927" y="423025"/>
                  <a:pt x="2482734" y="570807"/>
                </a:cubicBezTo>
                <a:cubicBezTo>
                  <a:pt x="2291541" y="718589"/>
                  <a:pt x="1880523" y="822037"/>
                  <a:pt x="1579418" y="886691"/>
                </a:cubicBezTo>
                <a:cubicBezTo>
                  <a:pt x="1278313" y="951346"/>
                  <a:pt x="909782" y="963352"/>
                  <a:pt x="676102" y="958734"/>
                </a:cubicBezTo>
                <a:cubicBezTo>
                  <a:pt x="442422" y="954116"/>
                  <a:pt x="290022" y="913475"/>
                  <a:pt x="177338" y="858981"/>
                </a:cubicBezTo>
                <a:cubicBezTo>
                  <a:pt x="64654" y="804487"/>
                  <a:pt x="32327" y="718127"/>
                  <a:pt x="0" y="63176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3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vector by broadcasting into the array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/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83178-2D5F-36A0-C1C7-AB763B7DF50E}"/>
              </a:ext>
            </a:extLst>
          </p:cNvPr>
          <p:cNvCxnSpPr>
            <a:cxnSpLocks/>
          </p:cNvCxnSpPr>
          <p:nvPr/>
        </p:nvCxnSpPr>
        <p:spPr>
          <a:xfrm flipH="1" flipV="1">
            <a:off x="5248102" y="3546764"/>
            <a:ext cx="1751214" cy="6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A311E3-730B-B148-ED7C-54DA90FFB7BD}"/>
              </a:ext>
            </a:extLst>
          </p:cNvPr>
          <p:cNvCxnSpPr>
            <a:cxnSpLocks/>
          </p:cNvCxnSpPr>
          <p:nvPr/>
        </p:nvCxnSpPr>
        <p:spPr>
          <a:xfrm flipH="1" flipV="1">
            <a:off x="5297978" y="4001193"/>
            <a:ext cx="1701338" cy="1389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3C4829-DF6D-CCCD-DEF3-F9AA462960BA}"/>
              </a:ext>
            </a:extLst>
          </p:cNvPr>
          <p:cNvCxnSpPr>
            <a:cxnSpLocks/>
          </p:cNvCxnSpPr>
          <p:nvPr/>
        </p:nvCxnSpPr>
        <p:spPr>
          <a:xfrm flipH="1">
            <a:off x="5297978" y="4140095"/>
            <a:ext cx="1640378" cy="6535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55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Vectorization of code greatly speeds execution </a:t>
            </a:r>
          </a:p>
          <a:p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performed in compiled code</a:t>
            </a:r>
          </a:p>
          <a:p>
            <a:pPr lvl="1"/>
            <a:r>
              <a:rPr lang="en-US" dirty="0">
                <a:latin typeface="+mn-lt"/>
              </a:rPr>
              <a:t>Mathematical operations performed at ‘C-speed’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is a wrapper on optimized C and FORTRAN routines    </a:t>
            </a:r>
          </a:p>
          <a:p>
            <a:r>
              <a:rPr lang="en-US" dirty="0">
                <a:latin typeface="+mn-lt"/>
              </a:rPr>
              <a:t>Vectorized code operates on entire arrays with one call   </a:t>
            </a:r>
          </a:p>
          <a:p>
            <a:pPr lvl="1"/>
            <a:r>
              <a:rPr lang="en-US" dirty="0">
                <a:latin typeface="+mn-lt"/>
              </a:rPr>
              <a:t>Limits slow function call context switching </a:t>
            </a:r>
          </a:p>
          <a:p>
            <a:pPr lvl="1"/>
            <a:r>
              <a:rPr lang="en-US" dirty="0">
                <a:latin typeface="+mn-lt"/>
              </a:rPr>
              <a:t>Context switching must push and pop from stack – expensive   </a:t>
            </a:r>
          </a:p>
          <a:p>
            <a:r>
              <a:rPr lang="en-US" dirty="0">
                <a:latin typeface="+mn-lt"/>
              </a:rPr>
              <a:t>Coding with for loops requires many context switches    </a:t>
            </a:r>
          </a:p>
        </p:txBody>
      </p:sp>
    </p:spTree>
    <p:extLst>
      <p:ext uri="{BB962C8B-B14F-4D97-AF65-F5344CB8AC3E}">
        <p14:creationId xmlns:p14="http://schemas.microsoft.com/office/powerpoint/2010/main" val="450290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Perform calculation with nested for loops     </a:t>
            </a:r>
          </a:p>
          <a:p>
            <a:pPr lvl="1"/>
            <a:r>
              <a:rPr lang="en-US" sz="2800" dirty="0">
                <a:latin typeface="+mn-lt"/>
              </a:rPr>
              <a:t>Each arithmetic operation is a function call with context switching  </a:t>
            </a:r>
          </a:p>
          <a:p>
            <a:pPr marL="0" indent="0">
              <a:buNone/>
            </a:pPr>
            <a:r>
              <a:rPr lang="en-US" sz="2600" dirty="0" err="1">
                <a:latin typeface="+mn-lt"/>
              </a:rPr>
              <a:t>num_calculations</a:t>
            </a:r>
            <a:r>
              <a:rPr lang="en-US" sz="2600" dirty="0">
                <a:latin typeface="+mn-lt"/>
              </a:rPr>
              <a:t> = 1000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dim = 1000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Q = </a:t>
            </a:r>
            <a:r>
              <a:rPr lang="en-US" sz="2600" dirty="0" err="1">
                <a:latin typeface="+mn-lt"/>
              </a:rPr>
              <a:t>np.full</a:t>
            </a:r>
            <a:r>
              <a:rPr lang="en-US" sz="2600" dirty="0">
                <a:latin typeface="+mn-lt"/>
              </a:rPr>
              <a:t>((</a:t>
            </a:r>
            <a:r>
              <a:rPr lang="en-US" sz="2600" dirty="0" err="1">
                <a:latin typeface="+mn-lt"/>
              </a:rPr>
              <a:t>dim,dim</a:t>
            </a:r>
            <a:r>
              <a:rPr lang="en-US" sz="2600" dirty="0">
                <a:latin typeface="+mn-lt"/>
              </a:rPr>
              <a:t>), 2.0)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z = </a:t>
            </a:r>
            <a:r>
              <a:rPr lang="en-US" sz="2600" dirty="0" err="1">
                <a:latin typeface="+mn-lt"/>
              </a:rPr>
              <a:t>np.full</a:t>
            </a:r>
            <a:r>
              <a:rPr lang="en-US" sz="2600" dirty="0">
                <a:latin typeface="+mn-lt"/>
              </a:rPr>
              <a:t>((dim), 10.0)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def </a:t>
            </a:r>
            <a:r>
              <a:rPr lang="en-US" sz="2600" dirty="0" err="1">
                <a:latin typeface="+mn-lt"/>
              </a:rPr>
              <a:t>matrix_vector_product</a:t>
            </a:r>
            <a:r>
              <a:rPr lang="en-US" sz="2600" dirty="0">
                <a:latin typeface="+mn-lt"/>
              </a:rPr>
              <a:t>(</a:t>
            </a:r>
            <a:r>
              <a:rPr lang="en-US" sz="2600" dirty="0" err="1">
                <a:latin typeface="+mn-lt"/>
              </a:rPr>
              <a:t>A,x</a:t>
            </a:r>
            <a:r>
              <a:rPr lang="en-US" sz="2600" dirty="0">
                <a:latin typeface="+mn-lt"/>
              </a:rPr>
              <a:t>):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    o = </a:t>
            </a:r>
            <a:r>
              <a:rPr lang="en-US" sz="2600" dirty="0" err="1">
                <a:latin typeface="+mn-lt"/>
              </a:rPr>
              <a:t>np.zeros</a:t>
            </a:r>
            <a:r>
              <a:rPr lang="en-US" sz="2600" dirty="0">
                <a:latin typeface="+mn-lt"/>
              </a:rPr>
              <a:t>(</a:t>
            </a:r>
            <a:r>
              <a:rPr lang="en-US" sz="2600" dirty="0" err="1">
                <a:latin typeface="+mn-lt"/>
              </a:rPr>
              <a:t>len</a:t>
            </a:r>
            <a:r>
              <a:rPr lang="en-US" sz="2600" dirty="0">
                <a:latin typeface="+mn-lt"/>
              </a:rPr>
              <a:t>(x))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    for </a:t>
            </a:r>
            <a:r>
              <a:rPr lang="en-US" sz="2600" dirty="0" err="1">
                <a:latin typeface="+mn-lt"/>
              </a:rPr>
              <a:t>i</a:t>
            </a:r>
            <a:r>
              <a:rPr lang="en-US" sz="2600" dirty="0">
                <a:latin typeface="+mn-lt"/>
              </a:rPr>
              <a:t> in range(</a:t>
            </a:r>
            <a:r>
              <a:rPr lang="en-US" sz="2600" dirty="0" err="1">
                <a:latin typeface="+mn-lt"/>
              </a:rPr>
              <a:t>len</a:t>
            </a:r>
            <a:r>
              <a:rPr lang="en-US" sz="2600" dirty="0">
                <a:latin typeface="+mn-lt"/>
              </a:rPr>
              <a:t>(x)):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        for j in range(</a:t>
            </a:r>
            <a:r>
              <a:rPr lang="en-US" sz="2600" dirty="0" err="1">
                <a:latin typeface="+mn-lt"/>
              </a:rPr>
              <a:t>len</a:t>
            </a:r>
            <a:r>
              <a:rPr lang="en-US" sz="2600" dirty="0">
                <a:latin typeface="+mn-lt"/>
              </a:rPr>
              <a:t>(x)):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            o[j] =+ A[</a:t>
            </a:r>
            <a:r>
              <a:rPr lang="en-US" sz="2600" dirty="0" err="1">
                <a:latin typeface="+mn-lt"/>
              </a:rPr>
              <a:t>i,j</a:t>
            </a:r>
            <a:r>
              <a:rPr lang="en-US" sz="2600" dirty="0">
                <a:latin typeface="+mn-lt"/>
              </a:rPr>
              <a:t>]*x[j]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%time for _ in range(</a:t>
            </a:r>
            <a:r>
              <a:rPr lang="en-US" sz="2600" dirty="0" err="1">
                <a:latin typeface="+mn-lt"/>
              </a:rPr>
              <a:t>num_calculations</a:t>
            </a:r>
            <a:r>
              <a:rPr lang="en-US" sz="2600" dirty="0">
                <a:latin typeface="+mn-lt"/>
              </a:rPr>
              <a:t>): </a:t>
            </a:r>
            <a:r>
              <a:rPr lang="en-US" sz="2600" dirty="0" err="1">
                <a:latin typeface="+mn-lt"/>
              </a:rPr>
              <a:t>matrix_vector_product</a:t>
            </a:r>
            <a:r>
              <a:rPr lang="en-US" sz="2600" dirty="0">
                <a:latin typeface="+mn-lt"/>
              </a:rPr>
              <a:t>(</a:t>
            </a:r>
            <a:r>
              <a:rPr lang="en-US" sz="2600" dirty="0" err="1">
                <a:latin typeface="+mn-lt"/>
              </a:rPr>
              <a:t>Q,z</a:t>
            </a:r>
            <a:r>
              <a:rPr lang="en-US" sz="2600" dirty="0">
                <a:latin typeface="+mn-lt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  <a:latin typeface="+mn-lt"/>
              </a:rPr>
              <a:t>wall time: 3min 41s </a:t>
            </a:r>
          </a:p>
        </p:txBody>
      </p:sp>
    </p:spTree>
    <p:extLst>
      <p:ext uri="{BB962C8B-B14F-4D97-AF65-F5344CB8AC3E}">
        <p14:creationId xmlns:p14="http://schemas.microsoft.com/office/powerpoint/2010/main" val="438618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Vectorized calculation is much faster with </a:t>
            </a:r>
            <a:r>
              <a:rPr lang="en-US" sz="3100" dirty="0" err="1">
                <a:latin typeface="+mn-lt"/>
              </a:rPr>
              <a:t>Numpy</a:t>
            </a:r>
            <a:r>
              <a:rPr lang="en-US" sz="3100" dirty="0">
                <a:latin typeface="+mn-lt"/>
              </a:rPr>
              <a:t> </a:t>
            </a:r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pt-BR" sz="2000" dirty="0">
                <a:latin typeface="+mn-lt"/>
              </a:rPr>
              <a:t>o = np.zeros((dim))</a:t>
            </a:r>
          </a:p>
          <a:p>
            <a:pPr marL="0" indent="0">
              <a:buNone/>
            </a:pPr>
            <a:r>
              <a:rPr lang="pt-BR" sz="2000" dirty="0">
                <a:latin typeface="+mn-lt"/>
              </a:rPr>
              <a:t>%time for _ in range(num_calculations): o = np.dot(B, x)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wall time: 1.92ms </a:t>
            </a:r>
          </a:p>
          <a:p>
            <a:pPr marL="0" indent="0">
              <a:buNone/>
            </a:pPr>
            <a:endParaRPr lang="en-US" sz="2600" dirty="0">
              <a:solidFill>
                <a:srgbClr val="C00000"/>
              </a:solidFill>
              <a:latin typeface="+mn-lt"/>
            </a:endParaRPr>
          </a:p>
          <a:p>
            <a:r>
              <a:rPr lang="en-US" sz="2600" dirty="0">
                <a:latin typeface="+mn-lt"/>
              </a:rPr>
              <a:t>Vectorized code is about 100000 </a:t>
            </a:r>
            <a:r>
              <a:rPr lang="en-US" sz="2600">
                <a:latin typeface="+mn-lt"/>
              </a:rPr>
              <a:t>time faster!!</a:t>
            </a:r>
            <a:endParaRPr lang="en-US" sz="2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4745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buNone/>
            </a:pPr>
            <a:r>
              <a:rPr lang="en-US" dirty="0"/>
              <a:t>## array([[ 2, 3], </a:t>
            </a:r>
          </a:p>
          <a:p>
            <a:pPr marL="0" indent="0"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## [ 8, 9], </a:t>
            </a:r>
          </a:p>
          <a:p>
            <a:pPr marL="0" indent="0"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buNone/>
            </a:pPr>
            <a:r>
              <a:rPr lang="en-US" dirty="0"/>
              <a:t>## array([[ 1, 2], </a:t>
            </a:r>
          </a:p>
          <a:p>
            <a:pPr marL="0" indent="0">
              <a:buNone/>
            </a:pPr>
            <a:r>
              <a:rPr lang="en-US" dirty="0"/>
              <a:t>## [ 4, 5], </a:t>
            </a:r>
          </a:p>
          <a:p>
            <a:pPr marL="0" indent="0">
              <a:buNone/>
            </a:pPr>
            <a:r>
              <a:rPr lang="en-US" dirty="0"/>
              <a:t>## [ 7, 8], </a:t>
            </a:r>
          </a:p>
          <a:p>
            <a:pPr marL="0" indent="0"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buNone/>
            </a:pPr>
            <a:r>
              <a:rPr lang="en-US" dirty="0"/>
              <a:t>## array([[1, 2, 3], </a:t>
            </a:r>
          </a:p>
          <a:p>
            <a:pPr marL="0" indent="0">
              <a:buNone/>
            </a:pPr>
            <a:r>
              <a:rPr lang="en-US" dirty="0"/>
              <a:t>## [7, 8, 9]])</a:t>
            </a:r>
          </a:p>
          <a:p>
            <a:pPr marL="0" indent="0">
              <a:buNone/>
            </a:pPr>
            <a:r>
              <a:rPr lang="da-DK" dirty="0"/>
              <a:t>B[[True,False,True,False], :] </a:t>
            </a:r>
          </a:p>
          <a:p>
            <a:pPr marL="0" indent="0">
              <a:buNone/>
            </a:pPr>
            <a:r>
              <a:rPr lang="da-DK" dirty="0"/>
              <a:t>## array([[1, 2, 3], </a:t>
            </a:r>
          </a:p>
          <a:p>
            <a:pPr marL="0" indent="0"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B = B + </a:t>
            </a:r>
            <a:r>
              <a:rPr lang="en-US"/>
              <a:t>1.0 </a:t>
            </a:r>
          </a:p>
          <a:p>
            <a:pPr marL="0" indent="0">
              <a:buNone/>
            </a:pPr>
            <a:r>
              <a:rPr lang="en-US"/>
              <a:t>print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## [[ 2. 3. 4.] </a:t>
            </a:r>
          </a:p>
          <a:p>
            <a:pPr marL="0" indent="0">
              <a:buNone/>
            </a:pPr>
            <a:r>
              <a:rPr lang="en-US" dirty="0"/>
              <a:t>## [ 5. 6. 7.] </a:t>
            </a:r>
          </a:p>
          <a:p>
            <a:pPr marL="0" indent="0">
              <a:buNone/>
            </a:pPr>
            <a:r>
              <a:rPr lang="en-US" dirty="0"/>
              <a:t>## [ 8. 9. 10.] </a:t>
            </a:r>
          </a:p>
          <a:p>
            <a:pPr marL="0" indent="0">
              <a:buNone/>
            </a:pPr>
            <a:r>
              <a:rPr lang="en-US" dirty="0"/>
              <a:t>## [11. 12. 13.]] </a:t>
            </a:r>
          </a:p>
          <a:p>
            <a:pPr marL="0" indent="0">
              <a:buNone/>
            </a:pPr>
            <a:r>
              <a:rPr lang="en-US" dirty="0"/>
              <a:t>print(C)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These properties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</a:t>
            </a:r>
            <a:r>
              <a:rPr lang="en-US" sz="2800" dirty="0" err="1">
                <a:latin typeface="+mn-lt"/>
                <a:cs typeface="Segoe UI" panose="020B0502040204020203" pitchFamily="34" charset="0"/>
              </a:rPr>
              <a:t>eigendecomposition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are along direction of fastest change – highest varia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inverse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andy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pt-BR" dirty="0"/>
              <a:t>import numpy.random as nr </a:t>
            </a:r>
          </a:p>
          <a:p>
            <a:pPr marL="0" indent="0"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buNone/>
            </a:pPr>
            <a:r>
              <a:rPr lang="en-US" dirty="0"/>
              <a:t>## [3. 3. 3.]</a:t>
            </a:r>
          </a:p>
          <a:p>
            <a:pPr marL="0" indent="0">
              <a:buNone/>
            </a:pPr>
            <a:r>
              <a:rPr lang="en-US" dirty="0"/>
              <a:t>print(y - x)</a:t>
            </a:r>
          </a:p>
          <a:p>
            <a:pPr marL="0" indent="0"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23924</TotalTime>
  <Words>3613</Words>
  <Application>Microsoft Office PowerPoint</Application>
  <PresentationFormat>Widescreen</PresentationFormat>
  <Paragraphs>522</Paragraphs>
  <Slides>60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Times New Roman</vt:lpstr>
      <vt:lpstr>Office Theme</vt:lpstr>
      <vt:lpstr>1_Office Theme</vt:lpstr>
      <vt:lpstr>CSCI E-108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Broadcasting in Numpy</vt:lpstr>
      <vt:lpstr>Broadcasting in Numpy</vt:lpstr>
      <vt:lpstr>Broadcasting in Numpy</vt:lpstr>
      <vt:lpstr>Vectorization in Numpy</vt:lpstr>
      <vt:lpstr>Vectorization in Numpy</vt:lpstr>
      <vt:lpstr>Vectorization in Numpy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Least Squares for the linear model</vt:lpstr>
      <vt:lpstr>Least Squares for Linear Model</vt:lpstr>
      <vt:lpstr>Least Squares for Linear Model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862</cp:revision>
  <dcterms:created xsi:type="dcterms:W3CDTF">2020-07-25T22:15:22Z</dcterms:created>
  <dcterms:modified xsi:type="dcterms:W3CDTF">2023-09-06T21:50:56Z</dcterms:modified>
</cp:coreProperties>
</file>