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1" r:id="rId5"/>
    <p:sldMasterId id="2147483738" r:id="rId6"/>
  </p:sldMasterIdLst>
  <p:notesMasterIdLst>
    <p:notesMasterId r:id="rId86"/>
  </p:notesMasterIdLst>
  <p:handoutMasterIdLst>
    <p:handoutMasterId r:id="rId87"/>
  </p:handoutMasterIdLst>
  <p:sldIdLst>
    <p:sldId id="871" r:id="rId7"/>
    <p:sldId id="892" r:id="rId8"/>
    <p:sldId id="876" r:id="rId9"/>
    <p:sldId id="877" r:id="rId10"/>
    <p:sldId id="879" r:id="rId11"/>
    <p:sldId id="881" r:id="rId12"/>
    <p:sldId id="906" r:id="rId13"/>
    <p:sldId id="880" r:id="rId14"/>
    <p:sldId id="883" r:id="rId15"/>
    <p:sldId id="948" r:id="rId16"/>
    <p:sldId id="898" r:id="rId17"/>
    <p:sldId id="887" r:id="rId18"/>
    <p:sldId id="941" r:id="rId19"/>
    <p:sldId id="882" r:id="rId20"/>
    <p:sldId id="884" r:id="rId21"/>
    <p:sldId id="885" r:id="rId22"/>
    <p:sldId id="904" r:id="rId23"/>
    <p:sldId id="886" r:id="rId24"/>
    <p:sldId id="942" r:id="rId25"/>
    <p:sldId id="889" r:id="rId26"/>
    <p:sldId id="943" r:id="rId27"/>
    <p:sldId id="890" r:id="rId28"/>
    <p:sldId id="888" r:id="rId29"/>
    <p:sldId id="891" r:id="rId30"/>
    <p:sldId id="944" r:id="rId31"/>
    <p:sldId id="945" r:id="rId32"/>
    <p:sldId id="952" r:id="rId33"/>
    <p:sldId id="954" r:id="rId34"/>
    <p:sldId id="956" r:id="rId35"/>
    <p:sldId id="957" r:id="rId36"/>
    <p:sldId id="962" r:id="rId37"/>
    <p:sldId id="958" r:id="rId38"/>
    <p:sldId id="955" r:id="rId39"/>
    <p:sldId id="953" r:id="rId40"/>
    <p:sldId id="960" r:id="rId41"/>
    <p:sldId id="905" r:id="rId42"/>
    <p:sldId id="961" r:id="rId43"/>
    <p:sldId id="894" r:id="rId44"/>
    <p:sldId id="946" r:id="rId45"/>
    <p:sldId id="895" r:id="rId46"/>
    <p:sldId id="959" r:id="rId47"/>
    <p:sldId id="896" r:id="rId48"/>
    <p:sldId id="899" r:id="rId49"/>
    <p:sldId id="900" r:id="rId50"/>
    <p:sldId id="901" r:id="rId51"/>
    <p:sldId id="903" r:id="rId52"/>
    <p:sldId id="911" r:id="rId53"/>
    <p:sldId id="947" r:id="rId54"/>
    <p:sldId id="280" r:id="rId55"/>
    <p:sldId id="936" r:id="rId56"/>
    <p:sldId id="935" r:id="rId57"/>
    <p:sldId id="937" r:id="rId58"/>
    <p:sldId id="907" r:id="rId59"/>
    <p:sldId id="912" r:id="rId60"/>
    <p:sldId id="914" r:id="rId61"/>
    <p:sldId id="913" r:id="rId62"/>
    <p:sldId id="916" r:id="rId63"/>
    <p:sldId id="915" r:id="rId64"/>
    <p:sldId id="938" r:id="rId65"/>
    <p:sldId id="949" r:id="rId66"/>
    <p:sldId id="917" r:id="rId67"/>
    <p:sldId id="922" r:id="rId68"/>
    <p:sldId id="918" r:id="rId69"/>
    <p:sldId id="919" r:id="rId70"/>
    <p:sldId id="950" r:id="rId71"/>
    <p:sldId id="920" r:id="rId72"/>
    <p:sldId id="921" r:id="rId73"/>
    <p:sldId id="929" r:id="rId74"/>
    <p:sldId id="927" r:id="rId75"/>
    <p:sldId id="928" r:id="rId76"/>
    <p:sldId id="923" r:id="rId77"/>
    <p:sldId id="924" r:id="rId78"/>
    <p:sldId id="925" r:id="rId79"/>
    <p:sldId id="926" r:id="rId80"/>
    <p:sldId id="931" r:id="rId81"/>
    <p:sldId id="951" r:id="rId82"/>
    <p:sldId id="930" r:id="rId83"/>
    <p:sldId id="932" r:id="rId84"/>
    <p:sldId id="270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ning" id="{6A94CC38-B144-4F74-B525-57EBC92CBFF2}">
          <p14:sldIdLst>
            <p14:sldId id="871"/>
            <p14:sldId id="892"/>
          </p14:sldIdLst>
        </p14:section>
        <p14:section name="Module 1" id="{177D5FC6-5F03-49CC-8BAE-F8C3DC790C50}">
          <p14:sldIdLst>
            <p14:sldId id="876"/>
            <p14:sldId id="877"/>
            <p14:sldId id="879"/>
            <p14:sldId id="881"/>
            <p14:sldId id="906"/>
            <p14:sldId id="880"/>
            <p14:sldId id="883"/>
            <p14:sldId id="948"/>
            <p14:sldId id="898"/>
            <p14:sldId id="887"/>
            <p14:sldId id="941"/>
            <p14:sldId id="882"/>
            <p14:sldId id="884"/>
            <p14:sldId id="885"/>
            <p14:sldId id="904"/>
            <p14:sldId id="886"/>
            <p14:sldId id="942"/>
            <p14:sldId id="889"/>
            <p14:sldId id="943"/>
            <p14:sldId id="890"/>
            <p14:sldId id="888"/>
            <p14:sldId id="891"/>
            <p14:sldId id="944"/>
            <p14:sldId id="945"/>
            <p14:sldId id="952"/>
            <p14:sldId id="954"/>
            <p14:sldId id="956"/>
            <p14:sldId id="957"/>
            <p14:sldId id="962"/>
            <p14:sldId id="958"/>
            <p14:sldId id="955"/>
            <p14:sldId id="953"/>
            <p14:sldId id="960"/>
            <p14:sldId id="905"/>
            <p14:sldId id="961"/>
            <p14:sldId id="894"/>
            <p14:sldId id="946"/>
            <p14:sldId id="895"/>
            <p14:sldId id="959"/>
            <p14:sldId id="896"/>
            <p14:sldId id="899"/>
            <p14:sldId id="900"/>
            <p14:sldId id="901"/>
            <p14:sldId id="903"/>
            <p14:sldId id="911"/>
            <p14:sldId id="947"/>
            <p14:sldId id="280"/>
            <p14:sldId id="936"/>
            <p14:sldId id="935"/>
            <p14:sldId id="937"/>
            <p14:sldId id="907"/>
            <p14:sldId id="912"/>
            <p14:sldId id="914"/>
            <p14:sldId id="913"/>
            <p14:sldId id="916"/>
            <p14:sldId id="915"/>
            <p14:sldId id="938"/>
            <p14:sldId id="949"/>
            <p14:sldId id="917"/>
            <p14:sldId id="922"/>
            <p14:sldId id="918"/>
            <p14:sldId id="919"/>
            <p14:sldId id="950"/>
            <p14:sldId id="920"/>
            <p14:sldId id="921"/>
            <p14:sldId id="929"/>
            <p14:sldId id="927"/>
            <p14:sldId id="928"/>
            <p14:sldId id="923"/>
            <p14:sldId id="924"/>
            <p14:sldId id="925"/>
            <p14:sldId id="926"/>
            <p14:sldId id="931"/>
            <p14:sldId id="951"/>
            <p14:sldId id="930"/>
            <p14:sldId id="932"/>
          </p14:sldIdLst>
        </p14:section>
        <p14:section name="Summary" id="{066BE3B8-381A-440B-BAB4-6CCF67BBA56F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Anderson (ZUMO)" initials="CA(" lastIdx="4" clrIdx="0">
    <p:extLst>
      <p:ext uri="{19B8F6BF-5375-455C-9EA6-DF929625EA0E}">
        <p15:presenceInfo xmlns:p15="http://schemas.microsoft.com/office/powerpoint/2012/main" userId="S-1-5-21-2127521184-1604012920-1887927527-120356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B15"/>
    <a:srgbClr val="509EC3"/>
    <a:srgbClr val="1C02FF"/>
    <a:srgbClr val="000000"/>
    <a:srgbClr val="003366"/>
    <a:srgbClr val="E3E818"/>
    <a:srgbClr val="2DA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CC5E0-ED92-4FAA-861F-CCB09C5DACBE}" v="19" dt="2018-10-26T09:53:19.770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90" autoAdjust="0"/>
  </p:normalViewPr>
  <p:slideViewPr>
    <p:cSldViewPr snapToGrid="0">
      <p:cViewPr varScale="1">
        <p:scale>
          <a:sx n="84" d="100"/>
          <a:sy n="8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presProps" Target="pres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2.xml"/><Relationship Id="rId90" Type="http://schemas.openxmlformats.org/officeDocument/2006/relationships/viewProps" Target="viewProps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notesMaster" Target="notesMasters/notesMaster1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Zuker" userId="635a6c896115e61b" providerId="LiveId" clId="{3BCCC5E0-ED92-4FAA-861F-CCB09C5DACBE}"/>
    <pc:docChg chg="undo custSel addSld modSld">
      <pc:chgData name="Amir Zuker" userId="635a6c896115e61b" providerId="LiveId" clId="{3BCCC5E0-ED92-4FAA-861F-CCB09C5DACBE}" dt="2018-10-26T09:56:19.989" v="812" actId="20577"/>
      <pc:docMkLst>
        <pc:docMk/>
      </pc:docMkLst>
      <pc:sldChg chg="modSp">
        <pc:chgData name="Amir Zuker" userId="635a6c896115e61b" providerId="LiveId" clId="{3BCCC5E0-ED92-4FAA-861F-CCB09C5DACBE}" dt="2018-10-26T09:56:19.989" v="812" actId="20577"/>
        <pc:sldMkLst>
          <pc:docMk/>
          <pc:sldMk cId="2904685717" sldId="955"/>
        </pc:sldMkLst>
        <pc:spChg chg="mod">
          <ac:chgData name="Amir Zuker" userId="635a6c896115e61b" providerId="LiveId" clId="{3BCCC5E0-ED92-4FAA-861F-CCB09C5DACBE}" dt="2018-10-26T09:56:19.989" v="812" actId="20577"/>
          <ac:spMkLst>
            <pc:docMk/>
            <pc:sldMk cId="2904685717" sldId="955"/>
            <ac:spMk id="5" creationId="{4FA19447-E652-4085-B293-0C5B5FC14E37}"/>
          </ac:spMkLst>
        </pc:spChg>
      </pc:sldChg>
      <pc:sldChg chg="modSp">
        <pc:chgData name="Amir Zuker" userId="635a6c896115e61b" providerId="LiveId" clId="{3BCCC5E0-ED92-4FAA-861F-CCB09C5DACBE}" dt="2018-10-26T09:46:21.313" v="342" actId="20577"/>
        <pc:sldMkLst>
          <pc:docMk/>
          <pc:sldMk cId="1972061097" sldId="956"/>
        </pc:sldMkLst>
        <pc:spChg chg="mod">
          <ac:chgData name="Amir Zuker" userId="635a6c896115e61b" providerId="LiveId" clId="{3BCCC5E0-ED92-4FAA-861F-CCB09C5DACBE}" dt="2018-10-26T09:46:21.313" v="342" actId="20577"/>
          <ac:spMkLst>
            <pc:docMk/>
            <pc:sldMk cId="1972061097" sldId="956"/>
            <ac:spMk id="5" creationId="{4FA19447-E652-4085-B293-0C5B5FC14E37}"/>
          </ac:spMkLst>
        </pc:spChg>
      </pc:sldChg>
      <pc:sldChg chg="modSp">
        <pc:chgData name="Amir Zuker" userId="635a6c896115e61b" providerId="LiveId" clId="{3BCCC5E0-ED92-4FAA-861F-CCB09C5DACBE}" dt="2018-10-26T09:49:12.652" v="601"/>
        <pc:sldMkLst>
          <pc:docMk/>
          <pc:sldMk cId="3198142250" sldId="957"/>
        </pc:sldMkLst>
        <pc:spChg chg="mod">
          <ac:chgData name="Amir Zuker" userId="635a6c896115e61b" providerId="LiveId" clId="{3BCCC5E0-ED92-4FAA-861F-CCB09C5DACBE}" dt="2018-10-26T09:49:12.652" v="601"/>
          <ac:spMkLst>
            <pc:docMk/>
            <pc:sldMk cId="3198142250" sldId="957"/>
            <ac:spMk id="5" creationId="{4FA19447-E652-4085-B293-0C5B5FC14E37}"/>
          </ac:spMkLst>
        </pc:spChg>
      </pc:sldChg>
      <pc:sldChg chg="modSp">
        <pc:chgData name="Amir Zuker" userId="635a6c896115e61b" providerId="LiveId" clId="{3BCCC5E0-ED92-4FAA-861F-CCB09C5DACBE}" dt="2018-10-26T09:55:27.299" v="798" actId="20577"/>
        <pc:sldMkLst>
          <pc:docMk/>
          <pc:sldMk cId="4140479689" sldId="958"/>
        </pc:sldMkLst>
        <pc:spChg chg="mod">
          <ac:chgData name="Amir Zuker" userId="635a6c896115e61b" providerId="LiveId" clId="{3BCCC5E0-ED92-4FAA-861F-CCB09C5DACBE}" dt="2018-10-26T09:55:26.006" v="796" actId="20577"/>
          <ac:spMkLst>
            <pc:docMk/>
            <pc:sldMk cId="4140479689" sldId="958"/>
            <ac:spMk id="4" creationId="{54CDF2C1-AFBC-4416-9BFB-12752A5D0454}"/>
          </ac:spMkLst>
        </pc:spChg>
        <pc:spChg chg="mod">
          <ac:chgData name="Amir Zuker" userId="635a6c896115e61b" providerId="LiveId" clId="{3BCCC5E0-ED92-4FAA-861F-CCB09C5DACBE}" dt="2018-10-26T09:55:26.882" v="797" actId="20577"/>
          <ac:spMkLst>
            <pc:docMk/>
            <pc:sldMk cId="4140479689" sldId="958"/>
            <ac:spMk id="5" creationId="{67D192B7-73E2-4F4F-BA3F-B385713F84C2}"/>
          </ac:spMkLst>
        </pc:spChg>
        <pc:spChg chg="mod">
          <ac:chgData name="Amir Zuker" userId="635a6c896115e61b" providerId="LiveId" clId="{3BCCC5E0-ED92-4FAA-861F-CCB09C5DACBE}" dt="2018-10-26T09:55:27.299" v="798" actId="20577"/>
          <ac:spMkLst>
            <pc:docMk/>
            <pc:sldMk cId="4140479689" sldId="958"/>
            <ac:spMk id="7" creationId="{11FD7C3B-4CBB-417A-AF48-34AA4E0AACCF}"/>
          </ac:spMkLst>
        </pc:spChg>
      </pc:sldChg>
      <pc:sldChg chg="addSp delSp modSp add">
        <pc:chgData name="Amir Zuker" userId="635a6c896115e61b" providerId="LiveId" clId="{3BCCC5E0-ED92-4FAA-861F-CCB09C5DACBE}" dt="2018-10-26T09:43:51.205" v="276" actId="14100"/>
        <pc:sldMkLst>
          <pc:docMk/>
          <pc:sldMk cId="204612405" sldId="961"/>
        </pc:sldMkLst>
        <pc:spChg chg="mod">
          <ac:chgData name="Amir Zuker" userId="635a6c896115e61b" providerId="LiveId" clId="{3BCCC5E0-ED92-4FAA-861F-CCB09C5DACBE}" dt="2018-10-26T09:37:44.034" v="10" actId="20577"/>
          <ac:spMkLst>
            <pc:docMk/>
            <pc:sldMk cId="204612405" sldId="961"/>
            <ac:spMk id="2" creationId="{0AB04CAF-9915-44AE-9149-48DAE2A49F2E}"/>
          </ac:spMkLst>
        </pc:spChg>
        <pc:spChg chg="mod">
          <ac:chgData name="Amir Zuker" userId="635a6c896115e61b" providerId="LiveId" clId="{3BCCC5E0-ED92-4FAA-861F-CCB09C5DACBE}" dt="2018-10-26T09:43:51.205" v="276" actId="14100"/>
          <ac:spMkLst>
            <pc:docMk/>
            <pc:sldMk cId="204612405" sldId="961"/>
            <ac:spMk id="3" creationId="{E447E930-263E-44B9-BF7E-63BE722C73DC}"/>
          </ac:spMkLst>
        </pc:spChg>
        <pc:spChg chg="add del">
          <ac:chgData name="Amir Zuker" userId="635a6c896115e61b" providerId="LiveId" clId="{3BCCC5E0-ED92-4FAA-861F-CCB09C5DACBE}" dt="2018-10-26T09:39:52.496" v="142"/>
          <ac:spMkLst>
            <pc:docMk/>
            <pc:sldMk cId="204612405" sldId="961"/>
            <ac:spMk id="4" creationId="{20A22874-C862-4DC5-ACCB-6ED42132E094}"/>
          </ac:spMkLst>
        </pc:spChg>
        <pc:spChg chg="add mod">
          <ac:chgData name="Amir Zuker" userId="635a6c896115e61b" providerId="LiveId" clId="{3BCCC5E0-ED92-4FAA-861F-CCB09C5DACBE}" dt="2018-10-26T09:43:31.431" v="261" actId="20577"/>
          <ac:spMkLst>
            <pc:docMk/>
            <pc:sldMk cId="204612405" sldId="961"/>
            <ac:spMk id="5" creationId="{7A919F1D-04F7-47F8-ACAD-2A0920357E41}"/>
          </ac:spMkLst>
        </pc:spChg>
        <pc:spChg chg="add del">
          <ac:chgData name="Amir Zuker" userId="635a6c896115e61b" providerId="LiveId" clId="{3BCCC5E0-ED92-4FAA-861F-CCB09C5DACBE}" dt="2018-10-26T09:40:24.258" v="145"/>
          <ac:spMkLst>
            <pc:docMk/>
            <pc:sldMk cId="204612405" sldId="961"/>
            <ac:spMk id="6" creationId="{2DE05B7E-7EB5-434D-8FFC-0C501CF87D6E}"/>
          </ac:spMkLst>
        </pc:spChg>
      </pc:sldChg>
      <pc:sldChg chg="modSp add">
        <pc:chgData name="Amir Zuker" userId="635a6c896115e61b" providerId="LiveId" clId="{3BCCC5E0-ED92-4FAA-861F-CCB09C5DACBE}" dt="2018-10-26T09:49:35.929" v="650" actId="5793"/>
        <pc:sldMkLst>
          <pc:docMk/>
          <pc:sldMk cId="567274395" sldId="962"/>
        </pc:sldMkLst>
        <pc:spChg chg="mod">
          <ac:chgData name="Amir Zuker" userId="635a6c896115e61b" providerId="LiveId" clId="{3BCCC5E0-ED92-4FAA-861F-CCB09C5DACBE}" dt="2018-10-26T09:46:29.253" v="346" actId="27636"/>
          <ac:spMkLst>
            <pc:docMk/>
            <pc:sldMk cId="567274395" sldId="962"/>
            <ac:spMk id="2" creationId="{5C20EB61-B168-4952-9AEB-1A98754DDD86}"/>
          </ac:spMkLst>
        </pc:spChg>
        <pc:spChg chg="mod">
          <ac:chgData name="Amir Zuker" userId="635a6c896115e61b" providerId="LiveId" clId="{3BCCC5E0-ED92-4FAA-861F-CCB09C5DACBE}" dt="2018-10-26T09:49:35.929" v="650" actId="5793"/>
          <ac:spMkLst>
            <pc:docMk/>
            <pc:sldMk cId="567274395" sldId="962"/>
            <ac:spMk id="3" creationId="{F4C99E4B-9DB7-453A-8344-1A1CE3EE2A3D}"/>
          </ac:spMkLst>
        </pc:spChg>
      </pc:sldChg>
    </pc:docChg>
  </pc:docChgLst>
  <pc:docChgLst>
    <pc:chgData name="Amir Zuker" userId="635a6c896115e61b" providerId="LiveId" clId="{EE36CE74-AE51-431B-BED7-69A376EF59DE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27EBD04D-874C-49C0-A254-2A6F45D9B041}" type="datetimeFigureOut">
              <a:rPr lang="he-IL" smtClean="0"/>
              <a:t>י"א/כסלו/תשע"ט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B3B52A5-3A80-43A8-9709-679840832D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52EAC69-3F1D-4539-9CD1-68DDFAB6C1FB}" type="datetimeFigureOut">
              <a:rPr lang="he-IL" smtClean="0"/>
              <a:t>י"א/כסלו/תשע"ט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EB2C444-7E63-4103-85FA-1FE31E2158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e-IL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180955-359B-405D-B27B-0E1091F812B0}" type="slidenum">
              <a:rPr kumimoji="0" lang="he-IL" altLang="he-IL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rPr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he-IL" altLang="he-IL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79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6715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more to a React Component, but will get to that in a bit</a:t>
            </a:r>
          </a:p>
          <a:p>
            <a:r>
              <a:rPr lang="en-US" dirty="0"/>
              <a:t>[GN] – I removed “alternatively” from the 3</a:t>
            </a:r>
            <a:r>
              <a:rPr lang="en-US" baseline="30000" dirty="0"/>
              <a:t>rd</a:t>
            </a:r>
            <a:r>
              <a:rPr lang="en-US" dirty="0"/>
              <a:t> bullet (can use the constructor)</a:t>
            </a:r>
          </a:p>
          <a:p>
            <a:r>
              <a:rPr lang="en-US" dirty="0"/>
              <a:t>[GN] – I rephrased the </a:t>
            </a:r>
            <a:r>
              <a:rPr lang="en-US" dirty="0" err="1"/>
              <a:t>setState</a:t>
            </a:r>
            <a:r>
              <a:rPr lang="en-US" dirty="0"/>
              <a:t> bullet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0069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7695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64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5930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returned value behaves similarly to current </a:t>
            </a:r>
            <a:r>
              <a:rPr lang="en-US" dirty="0" err="1"/>
              <a:t>setState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value — you only need to return the part of state that changes, all other values will be preserved.</a:t>
            </a:r>
          </a:p>
          <a:p>
            <a:endParaRPr lang="en-US" dirty="0"/>
          </a:p>
          <a:p>
            <a:r>
              <a:rPr lang="en-US" dirty="0" err="1"/>
              <a:t>getDerivedStateFromProps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called both on initial mounting and on re-rendering of the component, so you can use it instead of creating state based on props in constructor.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Usually, you would use a callback to make sure some code is called when the state was actually updated — in this case, please use </a:t>
            </a:r>
            <a:r>
              <a:rPr lang="en-US" dirty="0" err="1"/>
              <a:t>componentDidUpdate</a:t>
            </a:r>
            <a:r>
              <a:rPr lang="en-US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9448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9981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5099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4790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122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88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https://reactjs.org/blog/2018/03/27/update-on-async-rendering.html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0973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8198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handlers – if it triggers a rendering process (e.g. </a:t>
            </a:r>
            <a:r>
              <a:rPr lang="en-US" dirty="0" err="1"/>
              <a:t>setState</a:t>
            </a:r>
            <a:r>
              <a:rPr lang="en-US" dirty="0"/>
              <a:t>) then it is caught, meaning the internal logic (e.g. – calling a REST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1421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problematic – affects children re-rendering in case they relied on it</a:t>
            </a:r>
          </a:p>
          <a:p>
            <a:r>
              <a:rPr lang="en-US" dirty="0"/>
              <a:t>Can have performance degradation if not used properly (e.g. giving a prop callback that always creates a new 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1672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116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4337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457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35546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9410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Auto focused input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610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0336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1729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4424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0007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0315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51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14326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52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26448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53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8299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54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47092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55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26812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56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121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26521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57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81259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58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09711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59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92650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60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45229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61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10898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Auto focused input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62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55201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63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15370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64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70179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React only compares same level elements by default – when the order changes, both tree branches</a:t>
            </a:r>
          </a:p>
          <a:p>
            <a:pPr>
              <a:lnSpc>
                <a:spcPct val="150000"/>
              </a:lnSpc>
            </a:pPr>
            <a:r>
              <a:rPr lang="en-US" dirty="0"/>
              <a:t>By using unique Keys react can detect a position change and simply move the branches, instead of redrawing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65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78393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66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4838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79977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import fails, can try: import</a:t>
            </a:r>
            <a:r>
              <a:rPr lang="en-US" dirty="0"/>
              <a:t> * 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classNames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67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00278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68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39986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69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67719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Auto focused input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70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78841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71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05385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72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88735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73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66242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74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90660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75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68484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77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1553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79359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 can also use this to add new props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78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646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769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There’s more to a React Component, but will get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9508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C444-7E63-4103-85FA-1FE31E2158B2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7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4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9" Type="http://schemas.openxmlformats.org/officeDocument/2006/relationships/image" Target="../media/image43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3" Type="http://schemas.openxmlformats.org/officeDocument/2006/relationships/image" Target="../media/image67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4" Type="http://schemas.openxmlformats.org/officeDocument/2006/relationships/image" Target="../media/image58.png"/><Relationship Id="rId52" Type="http://schemas.openxmlformats.org/officeDocument/2006/relationships/image" Target="../media/image66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image" Target="../media/image22.png"/><Relationship Id="rId51" Type="http://schemas.openxmlformats.org/officeDocument/2006/relationships/image" Target="../media/image65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0" Type="http://schemas.openxmlformats.org/officeDocument/2006/relationships/image" Target="../media/image34.png"/><Relationship Id="rId41" Type="http://schemas.openxmlformats.org/officeDocument/2006/relationships/image" Target="../media/image5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6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16" y="0"/>
            <a:ext cx="12224616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8462" y="6269981"/>
            <a:ext cx="1700338" cy="377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61300" y="5456066"/>
            <a:ext cx="3721918" cy="942201"/>
            <a:chOff x="309308" y="5349875"/>
            <a:chExt cx="4520319" cy="114431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08" y="5349875"/>
              <a:ext cx="3309941" cy="6778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448" y="6204953"/>
              <a:ext cx="3919179" cy="289238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60" y="0"/>
            <a:ext cx="4034940" cy="29804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165412" y="1980986"/>
            <a:ext cx="9653513" cy="2387600"/>
          </a:xfrm>
        </p:spPr>
        <p:txBody>
          <a:bodyPr anchor="ctr"/>
          <a:lstStyle>
            <a:lvl1pPr algn="ctr" rtl="0">
              <a:defRPr sz="6000">
                <a:solidFill>
                  <a:srgbClr val="35383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81387" y="4802749"/>
            <a:ext cx="3331802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708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sp>
        <p:nvSpPr>
          <p:cNvPr id="18" name="Freeform 17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1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306" y="6452734"/>
            <a:ext cx="963468" cy="365125"/>
          </a:xfrm>
          <a:prstGeom prst="rect">
            <a:avLst/>
          </a:prstGeom>
        </p:spPr>
        <p:txBody>
          <a:bodyPr/>
          <a:lstStyle/>
          <a:p>
            <a:fld id="{7C32ED1F-6DFA-4270-B667-C6B2573DD165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91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22" y="2620524"/>
            <a:ext cx="6094878" cy="391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9122" y="2620524"/>
            <a:ext cx="6094878" cy="3918960"/>
          </a:xfrm>
          <a:prstGeom prst="rect">
            <a:avLst/>
          </a:prstGeom>
        </p:spPr>
      </p:pic>
      <p:sp>
        <p:nvSpPr>
          <p:cNvPr id="15" name="Freeform 14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18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71" y="1649096"/>
            <a:ext cx="5068257" cy="3248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1871" y="1649096"/>
            <a:ext cx="5068257" cy="3248883"/>
          </a:xfrm>
          <a:prstGeom prst="rect">
            <a:avLst/>
          </a:prstGeom>
        </p:spPr>
      </p:pic>
      <p:sp>
        <p:nvSpPr>
          <p:cNvPr id="11" name="Freeform 10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4619" y="952500"/>
            <a:ext cx="26425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solidFill>
                  <a:srgbClr val="353839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410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reC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12043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-233159" y="0"/>
            <a:ext cx="12658319" cy="6842189"/>
            <a:chOff x="-237835" y="0"/>
            <a:chExt cx="12912145" cy="6978399"/>
          </a:xfrm>
        </p:grpSpPr>
        <p:sp>
          <p:nvSpPr>
            <p:cNvPr id="261" name="Rectangle 260"/>
            <p:cNvSpPr/>
            <p:nvPr/>
          </p:nvSpPr>
          <p:spPr bwMode="auto">
            <a:xfrm>
              <a:off x="0" y="0"/>
              <a:ext cx="12436475" cy="5949950"/>
            </a:xfrm>
            <a:prstGeom prst="rect">
              <a:avLst/>
            </a:prstGeom>
            <a:solidFill>
              <a:srgbClr val="002846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tIns="46637" rIns="0" bIns="46637" anchor="ctr"/>
            <a:lstStyle/>
            <a:p>
              <a:pPr algn="ctr" defTabSz="914030" eaLnBrk="1" hangingPunct="1">
                <a:defRPr/>
              </a:pPr>
              <a:endParaRPr lang="en-US" sz="1961" kern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  <a:latin typeface="Segoe UI"/>
                <a:ea typeface="+mn-ea"/>
              </a:endParaRPr>
            </a:p>
          </p:txBody>
        </p:sp>
        <p:sp>
          <p:nvSpPr>
            <p:cNvPr id="262" name="Freeform 261"/>
            <p:cNvSpPr/>
            <p:nvPr/>
          </p:nvSpPr>
          <p:spPr bwMode="auto">
            <a:xfrm>
              <a:off x="11399838" y="2357438"/>
              <a:ext cx="68262" cy="38100"/>
            </a:xfrm>
            <a:custGeom>
              <a:avLst/>
              <a:gdLst>
                <a:gd name="connsiteX0" fmla="*/ 0 w 69056"/>
                <a:gd name="connsiteY0" fmla="*/ 16668 h 38723"/>
                <a:gd name="connsiteX1" fmla="*/ 26194 w 69056"/>
                <a:gd name="connsiteY1" fmla="*/ 7143 h 38723"/>
                <a:gd name="connsiteX2" fmla="*/ 28575 w 69056"/>
                <a:gd name="connsiteY2" fmla="*/ 0 h 38723"/>
                <a:gd name="connsiteX3" fmla="*/ 30956 w 69056"/>
                <a:gd name="connsiteY3" fmla="*/ 7143 h 38723"/>
                <a:gd name="connsiteX4" fmla="*/ 33337 w 69056"/>
                <a:gd name="connsiteY4" fmla="*/ 38100 h 38723"/>
                <a:gd name="connsiteX5" fmla="*/ 35719 w 69056"/>
                <a:gd name="connsiteY5" fmla="*/ 28575 h 38723"/>
                <a:gd name="connsiteX6" fmla="*/ 42862 w 69056"/>
                <a:gd name="connsiteY6" fmla="*/ 23812 h 38723"/>
                <a:gd name="connsiteX7" fmla="*/ 69056 w 69056"/>
                <a:gd name="connsiteY7" fmla="*/ 19050 h 3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056" h="38723">
                  <a:moveTo>
                    <a:pt x="0" y="16668"/>
                  </a:moveTo>
                  <a:cubicBezTo>
                    <a:pt x="14329" y="14877"/>
                    <a:pt x="18768" y="18282"/>
                    <a:pt x="26194" y="7143"/>
                  </a:cubicBezTo>
                  <a:cubicBezTo>
                    <a:pt x="27586" y="5055"/>
                    <a:pt x="27781" y="2381"/>
                    <a:pt x="28575" y="0"/>
                  </a:cubicBezTo>
                  <a:cubicBezTo>
                    <a:pt x="29369" y="2381"/>
                    <a:pt x="30645" y="4653"/>
                    <a:pt x="30956" y="7143"/>
                  </a:cubicBezTo>
                  <a:cubicBezTo>
                    <a:pt x="32240" y="17413"/>
                    <a:pt x="31092" y="27997"/>
                    <a:pt x="33337" y="38100"/>
                  </a:cubicBezTo>
                  <a:cubicBezTo>
                    <a:pt x="34047" y="41295"/>
                    <a:pt x="33904" y="31298"/>
                    <a:pt x="35719" y="28575"/>
                  </a:cubicBezTo>
                  <a:cubicBezTo>
                    <a:pt x="37306" y="26194"/>
                    <a:pt x="40247" y="24974"/>
                    <a:pt x="42862" y="23812"/>
                  </a:cubicBezTo>
                  <a:cubicBezTo>
                    <a:pt x="56400" y="17795"/>
                    <a:pt x="55699" y="19050"/>
                    <a:pt x="69056" y="19050"/>
                  </a:cubicBezTo>
                </a:path>
              </a:pathLst>
            </a:cu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914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FFFFFF"/>
                </a:solidFill>
                <a:latin typeface="Segoe UI"/>
                <a:ea typeface="+mn-ea"/>
              </a:endParaRPr>
            </a:p>
          </p:txBody>
        </p:sp>
        <p:sp>
          <p:nvSpPr>
            <p:cNvPr id="458" name="Rectangle 457"/>
            <p:cNvSpPr/>
            <p:nvPr/>
          </p:nvSpPr>
          <p:spPr bwMode="auto">
            <a:xfrm>
              <a:off x="112714" y="4411652"/>
              <a:ext cx="12203111" cy="1391390"/>
            </a:xfrm>
            <a:prstGeom prst="rect">
              <a:avLst/>
            </a:prstGeom>
            <a:solidFill>
              <a:srgbClr val="0072C6">
                <a:lumMod val="75000"/>
              </a:srgb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91440" rIns="179285" bIns="143428"/>
            <a:lstStyle/>
            <a:p>
              <a:pPr algn="ctr" defTabSz="895923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68" kern="0"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Infrastructure Services</a:t>
              </a:r>
            </a:p>
          </p:txBody>
        </p:sp>
        <p:grpSp>
          <p:nvGrpSpPr>
            <p:cNvPr id="459" name="Group 458"/>
            <p:cNvGrpSpPr/>
            <p:nvPr/>
          </p:nvGrpSpPr>
          <p:grpSpPr>
            <a:xfrm>
              <a:off x="2945483" y="4783867"/>
              <a:ext cx="2834641" cy="790575"/>
              <a:chOff x="3078280" y="4930775"/>
              <a:chExt cx="2834641" cy="790575"/>
            </a:xfrm>
          </p:grpSpPr>
          <p:sp>
            <p:nvSpPr>
              <p:cNvPr id="507" name="Rectangle 506"/>
              <p:cNvSpPr/>
              <p:nvPr/>
            </p:nvSpPr>
            <p:spPr bwMode="auto">
              <a:xfrm>
                <a:off x="3078280" y="4930775"/>
                <a:ext cx="2834640" cy="790575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algn="ctr" defTabSz="895923" ea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76" kern="0"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Storage</a:t>
                </a:r>
              </a:p>
            </p:txBody>
          </p:sp>
          <p:grpSp>
            <p:nvGrpSpPr>
              <p:cNvPr id="508" name="Group 507"/>
              <p:cNvGrpSpPr/>
              <p:nvPr/>
            </p:nvGrpSpPr>
            <p:grpSpPr>
              <a:xfrm>
                <a:off x="3141325" y="5190883"/>
                <a:ext cx="920051" cy="363782"/>
                <a:chOff x="3141325" y="5190883"/>
                <a:chExt cx="920051" cy="363782"/>
              </a:xfrm>
            </p:grpSpPr>
            <p:sp>
              <p:nvSpPr>
                <p:cNvPr id="515" name="Rectangle 514"/>
                <p:cNvSpPr/>
                <p:nvPr/>
              </p:nvSpPr>
              <p:spPr bwMode="auto">
                <a:xfrm>
                  <a:off x="3399149" y="5190883"/>
                  <a:ext cx="662227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BLOB </a:t>
                  </a:r>
                  <a:b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pic>
              <p:nvPicPr>
                <p:cNvPr id="516" name="Picture 231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1325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09" name="Group 508"/>
              <p:cNvGrpSpPr/>
              <p:nvPr/>
            </p:nvGrpSpPr>
            <p:grpSpPr>
              <a:xfrm>
                <a:off x="4130780" y="5194673"/>
                <a:ext cx="817562" cy="363782"/>
                <a:chOff x="4079535" y="5194673"/>
                <a:chExt cx="817562" cy="363782"/>
              </a:xfrm>
            </p:grpSpPr>
            <p:sp>
              <p:nvSpPr>
                <p:cNvPr id="513" name="Rectangle 512"/>
                <p:cNvSpPr/>
                <p:nvPr/>
              </p:nvSpPr>
              <p:spPr bwMode="auto">
                <a:xfrm>
                  <a:off x="4351381" y="5194673"/>
                  <a:ext cx="545716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Azure </a:t>
                  </a:r>
                  <a:b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Files</a:t>
                  </a:r>
                </a:p>
              </p:txBody>
            </p:sp>
            <p:pic>
              <p:nvPicPr>
                <p:cNvPr id="514" name="Picture 232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79535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0" name="Group 509"/>
              <p:cNvGrpSpPr/>
              <p:nvPr/>
            </p:nvGrpSpPr>
            <p:grpSpPr>
              <a:xfrm>
                <a:off x="5017746" y="5193643"/>
                <a:ext cx="895175" cy="363782"/>
                <a:chOff x="5017746" y="5193643"/>
                <a:chExt cx="895175" cy="363782"/>
              </a:xfrm>
            </p:grpSpPr>
            <p:sp>
              <p:nvSpPr>
                <p:cNvPr id="511" name="Rectangle 510"/>
                <p:cNvSpPr/>
                <p:nvPr/>
              </p:nvSpPr>
              <p:spPr bwMode="auto">
                <a:xfrm>
                  <a:off x="5292049" y="5193643"/>
                  <a:ext cx="620872" cy="363782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Premium Storage</a:t>
                  </a:r>
                </a:p>
              </p:txBody>
            </p:sp>
            <p:pic>
              <p:nvPicPr>
                <p:cNvPr id="512" name="Picture 233" descr="Storage blob.png"/>
                <p:cNvPicPr>
                  <a:picLocks noChangeAspect="1"/>
                </p:cNvPicPr>
                <p:nvPr/>
              </p:nvPicPr>
              <p:blipFill>
                <a:blip r:embed="rId2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7746" y="5253461"/>
                  <a:ext cx="247650" cy="2460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60" name="Group 459"/>
            <p:cNvGrpSpPr/>
            <p:nvPr/>
          </p:nvGrpSpPr>
          <p:grpSpPr>
            <a:xfrm>
              <a:off x="249566" y="4783867"/>
              <a:ext cx="2573556" cy="788988"/>
              <a:chOff x="249566" y="4930775"/>
              <a:chExt cx="2573556" cy="788988"/>
            </a:xfrm>
          </p:grpSpPr>
          <p:sp>
            <p:nvSpPr>
              <p:cNvPr id="484" name="Rectangle 483"/>
              <p:cNvSpPr/>
              <p:nvPr/>
            </p:nvSpPr>
            <p:spPr bwMode="auto">
              <a:xfrm>
                <a:off x="249566" y="4930775"/>
                <a:ext cx="2573556" cy="788988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algn="ctr" defTabSz="895923" ea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76" kern="0"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Compute</a:t>
                </a:r>
              </a:p>
            </p:txBody>
          </p:sp>
          <p:grpSp>
            <p:nvGrpSpPr>
              <p:cNvPr id="486" name="Group 485"/>
              <p:cNvGrpSpPr/>
              <p:nvPr/>
            </p:nvGrpSpPr>
            <p:grpSpPr>
              <a:xfrm>
                <a:off x="485673" y="5263570"/>
                <a:ext cx="952409" cy="261937"/>
                <a:chOff x="607413" y="5263570"/>
                <a:chExt cx="952409" cy="261937"/>
              </a:xfrm>
            </p:grpSpPr>
            <p:sp>
              <p:nvSpPr>
                <p:cNvPr id="503" name="Rectangle 502"/>
                <p:cNvSpPr/>
                <p:nvPr/>
              </p:nvSpPr>
              <p:spPr bwMode="auto">
                <a:xfrm>
                  <a:off x="892212" y="5263570"/>
                  <a:ext cx="667610" cy="21810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Virtual</a:t>
                  </a:r>
                  <a:b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Machine</a:t>
                  </a:r>
                </a:p>
              </p:txBody>
            </p:sp>
            <p:pic>
              <p:nvPicPr>
                <p:cNvPr id="504" name="Picture 395"/>
                <p:cNvPicPr>
                  <a:picLocks noChangeAspect="1"/>
                </p:cNvPicPr>
                <p:nvPr/>
              </p:nvPicPr>
              <p:blipFill>
                <a:blip r:embed="rId3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7413" y="5263570"/>
                  <a:ext cx="261938" cy="2619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87" name="Group 486"/>
              <p:cNvGrpSpPr/>
              <p:nvPr/>
            </p:nvGrpSpPr>
            <p:grpSpPr>
              <a:xfrm>
                <a:off x="1737729" y="5259936"/>
                <a:ext cx="934978" cy="239587"/>
                <a:chOff x="1737729" y="5267270"/>
                <a:chExt cx="934978" cy="239587"/>
              </a:xfrm>
            </p:grpSpPr>
            <p:sp>
              <p:nvSpPr>
                <p:cNvPr id="488" name="Rectangle 487"/>
                <p:cNvSpPr/>
                <p:nvPr/>
              </p:nvSpPr>
              <p:spPr bwMode="auto">
                <a:xfrm>
                  <a:off x="1970460" y="5267270"/>
                  <a:ext cx="702247" cy="239587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Containers</a:t>
                  </a:r>
                </a:p>
              </p:txBody>
            </p:sp>
            <p:grpSp>
              <p:nvGrpSpPr>
                <p:cNvPr id="489" name="Group 411"/>
                <p:cNvGrpSpPr>
                  <a:grpSpLocks/>
                </p:cNvGrpSpPr>
                <p:nvPr/>
              </p:nvGrpSpPr>
              <p:grpSpPr bwMode="auto">
                <a:xfrm>
                  <a:off x="1737729" y="5302132"/>
                  <a:ext cx="220664" cy="169862"/>
                  <a:chOff x="1116824" y="5288934"/>
                  <a:chExt cx="294653" cy="226942"/>
                </a:xfrm>
              </p:grpSpPr>
              <p:grpSp>
                <p:nvGrpSpPr>
                  <p:cNvPr id="490" name="Group 489"/>
                  <p:cNvGrpSpPr/>
                  <p:nvPr/>
                </p:nvGrpSpPr>
                <p:grpSpPr>
                  <a:xfrm>
                    <a:off x="1143956" y="5308454"/>
                    <a:ext cx="97033" cy="104041"/>
                    <a:chOff x="429567" y="3925067"/>
                    <a:chExt cx="291844" cy="312924"/>
                  </a:xfrm>
                  <a:solidFill>
                    <a:srgbClr val="FFFFFF"/>
                  </a:solidFill>
                </p:grpSpPr>
                <p:sp>
                  <p:nvSpPr>
                    <p:cNvPr id="500" name="Diamond 499"/>
                    <p:cNvSpPr/>
                    <p:nvPr/>
                  </p:nvSpPr>
                  <p:spPr bwMode="auto">
                    <a:xfrm rot="19690132">
                      <a:off x="429567" y="3991206"/>
                      <a:ext cx="148049" cy="245584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01" name="Diamond 500"/>
                    <p:cNvSpPr/>
                    <p:nvPr/>
                  </p:nvSpPr>
                  <p:spPr bwMode="auto">
                    <a:xfrm rot="1935408">
                      <a:off x="567471" y="3991342"/>
                      <a:ext cx="153940" cy="246649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502" name="Diamond 501"/>
                    <p:cNvSpPr/>
                    <p:nvPr/>
                  </p:nvSpPr>
                  <p:spPr bwMode="auto">
                    <a:xfrm rot="5400000">
                      <a:off x="498047" y="3879246"/>
                      <a:ext cx="153941" cy="245584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sp>
                <p:nvSpPr>
                  <p:cNvPr id="491" name="Rounded Rectangle 490"/>
                  <p:cNvSpPr/>
                  <p:nvPr/>
                </p:nvSpPr>
                <p:spPr bwMode="auto">
                  <a:xfrm>
                    <a:off x="1116824" y="5288934"/>
                    <a:ext cx="294653" cy="226942"/>
                  </a:xfrm>
                  <a:prstGeom prst="roundRect">
                    <a:avLst>
                      <a:gd name="adj" fmla="val 9184"/>
                    </a:avLst>
                  </a:prstGeom>
                  <a:noFill/>
                  <a:ln w="19050" cap="flat" cmpd="sng" algn="ctr">
                    <a:solidFill>
                      <a:srgbClr val="FFFFFF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lIns="182880" tIns="146304" rIns="182880" bIns="146304"/>
                  <a:lstStyle/>
                  <a:p>
                    <a:pPr algn="ctr" defTabSz="914102" eaLnBrk="1" hangingPunct="1">
                      <a:lnSpc>
                        <a:spcPct val="90000"/>
                      </a:lnSpc>
                      <a:defRPr/>
                    </a:pPr>
                    <a:endParaRPr lang="en-US" sz="1961" b="1" kern="0">
                      <a:solidFill>
                        <a:srgbClr val="FFFFFF"/>
                      </a:solidFill>
                      <a:latin typeface="Segoe UI Light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grpSp>
                <p:nvGrpSpPr>
                  <p:cNvPr id="492" name="Group 491"/>
                  <p:cNvGrpSpPr/>
                  <p:nvPr/>
                </p:nvGrpSpPr>
                <p:grpSpPr>
                  <a:xfrm>
                    <a:off x="1288799" y="5308986"/>
                    <a:ext cx="97033" cy="104040"/>
                    <a:chOff x="429561" y="3925070"/>
                    <a:chExt cx="291847" cy="312921"/>
                  </a:xfrm>
                  <a:solidFill>
                    <a:srgbClr val="FFFFFF"/>
                  </a:solidFill>
                </p:grpSpPr>
                <p:sp>
                  <p:nvSpPr>
                    <p:cNvPr id="497" name="Diamond 496"/>
                    <p:cNvSpPr/>
                    <p:nvPr/>
                  </p:nvSpPr>
                  <p:spPr bwMode="auto">
                    <a:xfrm rot="19690132">
                      <a:off x="429561" y="3991205"/>
                      <a:ext cx="148050" cy="245585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8" name="Diamond 497"/>
                    <p:cNvSpPr/>
                    <p:nvPr/>
                  </p:nvSpPr>
                  <p:spPr bwMode="auto">
                    <a:xfrm rot="1935408">
                      <a:off x="567466" y="3991341"/>
                      <a:ext cx="153942" cy="246650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9" name="Diamond 498"/>
                    <p:cNvSpPr/>
                    <p:nvPr/>
                  </p:nvSpPr>
                  <p:spPr bwMode="auto">
                    <a:xfrm rot="5400000">
                      <a:off x="498041" y="3879250"/>
                      <a:ext cx="153941" cy="245582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  <p:grpSp>
                <p:nvGrpSpPr>
                  <p:cNvPr id="493" name="Group 492"/>
                  <p:cNvGrpSpPr/>
                  <p:nvPr/>
                </p:nvGrpSpPr>
                <p:grpSpPr>
                  <a:xfrm>
                    <a:off x="1220330" y="5390443"/>
                    <a:ext cx="97032" cy="104039"/>
                    <a:chOff x="429564" y="3925074"/>
                    <a:chExt cx="291843" cy="312917"/>
                  </a:xfrm>
                  <a:solidFill>
                    <a:srgbClr val="FFFFFF"/>
                  </a:solidFill>
                </p:grpSpPr>
                <p:sp>
                  <p:nvSpPr>
                    <p:cNvPr id="494" name="Diamond 493"/>
                    <p:cNvSpPr/>
                    <p:nvPr/>
                  </p:nvSpPr>
                  <p:spPr bwMode="auto">
                    <a:xfrm rot="19690132">
                      <a:off x="429564" y="3991204"/>
                      <a:ext cx="148050" cy="245585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899860" lon="21583921" rev="2154000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5" name="Diamond 494"/>
                    <p:cNvSpPr/>
                    <p:nvPr/>
                  </p:nvSpPr>
                  <p:spPr bwMode="auto">
                    <a:xfrm rot="1935408">
                      <a:off x="567465" y="3991345"/>
                      <a:ext cx="153942" cy="246646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  <p:sp>
                  <p:nvSpPr>
                    <p:cNvPr id="496" name="Diamond 495"/>
                    <p:cNvSpPr/>
                    <p:nvPr/>
                  </p:nvSpPr>
                  <p:spPr bwMode="auto">
                    <a:xfrm rot="5400000">
                      <a:off x="502612" y="3879253"/>
                      <a:ext cx="153940" cy="245581"/>
                    </a:xfrm>
                    <a:prstGeom prst="diamond">
                      <a:avLst/>
                    </a:prstGeom>
                    <a:grpFill/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  <a:scene3d>
                      <a:camera prst="orthographicFront">
                        <a:rot lat="21599979" lon="2400000" rev="0"/>
                      </a:camera>
                      <a:lightRig rig="threePt" dir="t"/>
                    </a:scene3d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461" name="Group 460"/>
            <p:cNvGrpSpPr/>
            <p:nvPr/>
          </p:nvGrpSpPr>
          <p:grpSpPr>
            <a:xfrm>
              <a:off x="5900614" y="4783867"/>
              <a:ext cx="6292850" cy="790575"/>
              <a:chOff x="6022975" y="4930775"/>
              <a:chExt cx="6292850" cy="790575"/>
            </a:xfrm>
          </p:grpSpPr>
          <p:sp>
            <p:nvSpPr>
              <p:cNvPr id="462" name="Rectangle 461"/>
              <p:cNvSpPr/>
              <p:nvPr/>
            </p:nvSpPr>
            <p:spPr bwMode="auto">
              <a:xfrm>
                <a:off x="6022975" y="4930775"/>
                <a:ext cx="6292850" cy="790575"/>
              </a:xfrm>
              <a:prstGeom prst="rect">
                <a:avLst/>
              </a:prstGeom>
              <a:solidFill>
                <a:srgbClr val="0072C6"/>
              </a:solidFill>
              <a:ln w="6350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bIns="143428"/>
              <a:lstStyle/>
              <a:p>
                <a:pPr algn="ctr" defTabSz="895923" ea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76" kern="0">
                    <a:gradFill>
                      <a:gsLst>
                        <a:gs pos="76250">
                          <a:srgbClr val="FFFFFF"/>
                        </a:gs>
                        <a:gs pos="31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Networking</a:t>
                </a:r>
              </a:p>
            </p:txBody>
          </p:sp>
          <p:grpSp>
            <p:nvGrpSpPr>
              <p:cNvPr id="463" name="Group 462"/>
              <p:cNvGrpSpPr/>
              <p:nvPr/>
            </p:nvGrpSpPr>
            <p:grpSpPr>
              <a:xfrm>
                <a:off x="6120092" y="5210907"/>
                <a:ext cx="947766" cy="346518"/>
                <a:chOff x="6120092" y="5210907"/>
                <a:chExt cx="947766" cy="346518"/>
              </a:xfrm>
            </p:grpSpPr>
            <p:sp>
              <p:nvSpPr>
                <p:cNvPr id="482" name="Rectangle 481"/>
                <p:cNvSpPr/>
                <p:nvPr/>
              </p:nvSpPr>
              <p:spPr bwMode="auto">
                <a:xfrm>
                  <a:off x="6388100" y="5210907"/>
                  <a:ext cx="679758" cy="34651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Virtual Network</a:t>
                  </a:r>
                </a:p>
              </p:txBody>
            </p:sp>
            <p:pic>
              <p:nvPicPr>
                <p:cNvPr id="483" name="Picture 226"/>
                <p:cNvPicPr>
                  <a:picLocks noChangeAspect="1"/>
                </p:cNvPicPr>
                <p:nvPr/>
              </p:nvPicPr>
              <p:blipFill>
                <a:blip r:embed="rId4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20092" y="5242269"/>
                  <a:ext cx="268287" cy="268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4" name="Group 463"/>
              <p:cNvGrpSpPr/>
              <p:nvPr/>
            </p:nvGrpSpPr>
            <p:grpSpPr>
              <a:xfrm>
                <a:off x="8599909" y="5210661"/>
                <a:ext cx="854686" cy="346764"/>
                <a:chOff x="8608651" y="5210661"/>
                <a:chExt cx="854686" cy="346764"/>
              </a:xfrm>
            </p:grpSpPr>
            <p:sp>
              <p:nvSpPr>
                <p:cNvPr id="480" name="Rectangle 479"/>
                <p:cNvSpPr/>
                <p:nvPr/>
              </p:nvSpPr>
              <p:spPr bwMode="auto">
                <a:xfrm>
                  <a:off x="8913208" y="5210661"/>
                  <a:ext cx="550129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Express</a:t>
                  </a:r>
                </a:p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Route</a:t>
                  </a:r>
                </a:p>
              </p:txBody>
            </p:sp>
            <p:pic>
              <p:nvPicPr>
                <p:cNvPr id="481" name="Picture 227"/>
                <p:cNvPicPr>
                  <a:picLocks noChangeAspect="1"/>
                </p:cNvPicPr>
                <p:nvPr/>
              </p:nvPicPr>
              <p:blipFill>
                <a:blip r:embed="rId5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08651" y="5234771"/>
                  <a:ext cx="285077" cy="2832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5" name="Group 464"/>
              <p:cNvGrpSpPr/>
              <p:nvPr/>
            </p:nvGrpSpPr>
            <p:grpSpPr>
              <a:xfrm>
                <a:off x="9499896" y="5210661"/>
                <a:ext cx="856833" cy="346764"/>
                <a:chOff x="9542661" y="5210661"/>
                <a:chExt cx="856833" cy="346764"/>
              </a:xfrm>
            </p:grpSpPr>
            <p:sp>
              <p:nvSpPr>
                <p:cNvPr id="478" name="Rectangle 477"/>
                <p:cNvSpPr/>
                <p:nvPr/>
              </p:nvSpPr>
              <p:spPr bwMode="auto">
                <a:xfrm>
                  <a:off x="9773921" y="5210661"/>
                  <a:ext cx="625573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Traffic Manager</a:t>
                  </a:r>
                </a:p>
              </p:txBody>
            </p:sp>
            <p:pic>
              <p:nvPicPr>
                <p:cNvPr id="479" name="Picture 88"/>
                <p:cNvPicPr>
                  <a:picLocks noChangeAspect="1"/>
                </p:cNvPicPr>
                <p:nvPr/>
              </p:nvPicPr>
              <p:blipFill>
                <a:blip r:embed="rId6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42661" y="5271638"/>
                  <a:ext cx="211137" cy="209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6" name="Group 465"/>
              <p:cNvGrpSpPr/>
              <p:nvPr/>
            </p:nvGrpSpPr>
            <p:grpSpPr>
              <a:xfrm>
                <a:off x="11270141" y="5210661"/>
                <a:ext cx="985359" cy="346764"/>
                <a:chOff x="11270141" y="5210661"/>
                <a:chExt cx="985359" cy="346764"/>
              </a:xfrm>
            </p:grpSpPr>
            <p:sp>
              <p:nvSpPr>
                <p:cNvPr id="476" name="Rectangle 475"/>
                <p:cNvSpPr/>
                <p:nvPr/>
              </p:nvSpPr>
              <p:spPr bwMode="auto">
                <a:xfrm>
                  <a:off x="11524599" y="5210661"/>
                  <a:ext cx="730901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Application Gateway</a:t>
                  </a:r>
                </a:p>
              </p:txBody>
            </p:sp>
            <p:sp>
              <p:nvSpPr>
                <p:cNvPr id="477" name="Freeform 476"/>
                <p:cNvSpPr/>
                <p:nvPr/>
              </p:nvSpPr>
              <p:spPr bwMode="auto">
                <a:xfrm rot="2700000">
                  <a:off x="11270140" y="5281957"/>
                  <a:ext cx="188913" cy="188912"/>
                </a:xfrm>
                <a:custGeom>
                  <a:avLst/>
                  <a:gdLst>
                    <a:gd name="connsiteX0" fmla="*/ 314803 w 613867"/>
                    <a:gd name="connsiteY0" fmla="*/ 374281 h 613867"/>
                    <a:gd name="connsiteX1" fmla="*/ 390557 w 613867"/>
                    <a:gd name="connsiteY1" fmla="*/ 450035 h 613867"/>
                    <a:gd name="connsiteX2" fmla="*/ 330696 w 613867"/>
                    <a:gd name="connsiteY2" fmla="*/ 509896 h 613867"/>
                    <a:gd name="connsiteX3" fmla="*/ 507842 w 613867"/>
                    <a:gd name="connsiteY3" fmla="*/ 504902 h 613867"/>
                    <a:gd name="connsiteX4" fmla="*/ 512837 w 613867"/>
                    <a:gd name="connsiteY4" fmla="*/ 327756 h 613867"/>
                    <a:gd name="connsiteX5" fmla="*/ 452975 w 613867"/>
                    <a:gd name="connsiteY5" fmla="*/ 387617 h 613867"/>
                    <a:gd name="connsiteX6" fmla="*/ 377221 w 613867"/>
                    <a:gd name="connsiteY6" fmla="*/ 311863 h 613867"/>
                    <a:gd name="connsiteX7" fmla="*/ 367619 w 613867"/>
                    <a:gd name="connsiteY7" fmla="*/ 63753 h 613867"/>
                    <a:gd name="connsiteX8" fmla="*/ 372612 w 613867"/>
                    <a:gd name="connsiteY8" fmla="*/ 240900 h 613867"/>
                    <a:gd name="connsiteX9" fmla="*/ 549761 w 613867"/>
                    <a:gd name="connsiteY9" fmla="*/ 245895 h 613867"/>
                    <a:gd name="connsiteX10" fmla="*/ 489898 w 613867"/>
                    <a:gd name="connsiteY10" fmla="*/ 186033 h 613867"/>
                    <a:gd name="connsiteX11" fmla="*/ 565652 w 613867"/>
                    <a:gd name="connsiteY11" fmla="*/ 110279 h 613867"/>
                    <a:gd name="connsiteX12" fmla="*/ 503234 w 613867"/>
                    <a:gd name="connsiteY12" fmla="*/ 47861 h 613867"/>
                    <a:gd name="connsiteX13" fmla="*/ 427480 w 613867"/>
                    <a:gd name="connsiteY13" fmla="*/ 123615 h 613867"/>
                    <a:gd name="connsiteX14" fmla="*/ 60550 w 613867"/>
                    <a:gd name="connsiteY14" fmla="*/ 370823 h 613867"/>
                    <a:gd name="connsiteX15" fmla="*/ 120411 w 613867"/>
                    <a:gd name="connsiteY15" fmla="*/ 430684 h 613867"/>
                    <a:gd name="connsiteX16" fmla="*/ 44657 w 613867"/>
                    <a:gd name="connsiteY16" fmla="*/ 506438 h 613867"/>
                    <a:gd name="connsiteX17" fmla="*/ 107075 w 613867"/>
                    <a:gd name="connsiteY17" fmla="*/ 568856 h 613867"/>
                    <a:gd name="connsiteX18" fmla="*/ 182829 w 613867"/>
                    <a:gd name="connsiteY18" fmla="*/ 493102 h 613867"/>
                    <a:gd name="connsiteX19" fmla="*/ 242691 w 613867"/>
                    <a:gd name="connsiteY19" fmla="*/ 552964 h 613867"/>
                    <a:gd name="connsiteX20" fmla="*/ 237696 w 613867"/>
                    <a:gd name="connsiteY20" fmla="*/ 375818 h 613867"/>
                    <a:gd name="connsiteX21" fmla="*/ 104519 w 613867"/>
                    <a:gd name="connsiteY21" fmla="*/ 101580 h 613867"/>
                    <a:gd name="connsiteX22" fmla="*/ 99524 w 613867"/>
                    <a:gd name="connsiteY22" fmla="*/ 278727 h 613867"/>
                    <a:gd name="connsiteX23" fmla="*/ 159386 w 613867"/>
                    <a:gd name="connsiteY23" fmla="*/ 218865 h 613867"/>
                    <a:gd name="connsiteX24" fmla="*/ 235140 w 613867"/>
                    <a:gd name="connsiteY24" fmla="*/ 294619 h 613867"/>
                    <a:gd name="connsiteX25" fmla="*/ 297558 w 613867"/>
                    <a:gd name="connsiteY25" fmla="*/ 232201 h 613867"/>
                    <a:gd name="connsiteX26" fmla="*/ 221804 w 613867"/>
                    <a:gd name="connsiteY26" fmla="*/ 156447 h 613867"/>
                    <a:gd name="connsiteX27" fmla="*/ 281665 w 613867"/>
                    <a:gd name="connsiteY27" fmla="*/ 96586 h 613867"/>
                    <a:gd name="connsiteX28" fmla="*/ 29967 w 613867"/>
                    <a:gd name="connsiteY28" fmla="*/ 29967 h 613867"/>
                    <a:gd name="connsiteX29" fmla="*/ 102313 w 613867"/>
                    <a:gd name="connsiteY29" fmla="*/ 0 h 613867"/>
                    <a:gd name="connsiteX30" fmla="*/ 511554 w 613867"/>
                    <a:gd name="connsiteY30" fmla="*/ 0 h 613867"/>
                    <a:gd name="connsiteX31" fmla="*/ 613867 w 613867"/>
                    <a:gd name="connsiteY31" fmla="*/ 102313 h 613867"/>
                    <a:gd name="connsiteX32" fmla="*/ 613867 w 613867"/>
                    <a:gd name="connsiteY32" fmla="*/ 511554 h 613867"/>
                    <a:gd name="connsiteX33" fmla="*/ 511554 w 613867"/>
                    <a:gd name="connsiteY33" fmla="*/ 613867 h 613867"/>
                    <a:gd name="connsiteX34" fmla="*/ 102313 w 613867"/>
                    <a:gd name="connsiteY34" fmla="*/ 613867 h 613867"/>
                    <a:gd name="connsiteX35" fmla="*/ 0 w 613867"/>
                    <a:gd name="connsiteY35" fmla="*/ 511554 h 613867"/>
                    <a:gd name="connsiteX36" fmla="*/ 0 w 613867"/>
                    <a:gd name="connsiteY36" fmla="*/ 102313 h 613867"/>
                    <a:gd name="connsiteX37" fmla="*/ 29967 w 613867"/>
                    <a:gd name="connsiteY37" fmla="*/ 29967 h 613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613867" h="613867">
                      <a:moveTo>
                        <a:pt x="314803" y="374281"/>
                      </a:moveTo>
                      <a:lnTo>
                        <a:pt x="390557" y="450035"/>
                      </a:lnTo>
                      <a:lnTo>
                        <a:pt x="330696" y="509896"/>
                      </a:lnTo>
                      <a:lnTo>
                        <a:pt x="507842" y="504902"/>
                      </a:lnTo>
                      <a:lnTo>
                        <a:pt x="512837" y="327756"/>
                      </a:lnTo>
                      <a:lnTo>
                        <a:pt x="452975" y="387617"/>
                      </a:lnTo>
                      <a:lnTo>
                        <a:pt x="377221" y="311863"/>
                      </a:lnTo>
                      <a:close/>
                      <a:moveTo>
                        <a:pt x="367619" y="63753"/>
                      </a:moveTo>
                      <a:lnTo>
                        <a:pt x="372612" y="240900"/>
                      </a:lnTo>
                      <a:lnTo>
                        <a:pt x="549761" y="245895"/>
                      </a:lnTo>
                      <a:lnTo>
                        <a:pt x="489898" y="186033"/>
                      </a:lnTo>
                      <a:lnTo>
                        <a:pt x="565652" y="110279"/>
                      </a:lnTo>
                      <a:lnTo>
                        <a:pt x="503234" y="47861"/>
                      </a:lnTo>
                      <a:lnTo>
                        <a:pt x="427480" y="123615"/>
                      </a:lnTo>
                      <a:close/>
                      <a:moveTo>
                        <a:pt x="60550" y="370823"/>
                      </a:moveTo>
                      <a:lnTo>
                        <a:pt x="120411" y="430684"/>
                      </a:lnTo>
                      <a:lnTo>
                        <a:pt x="44657" y="506438"/>
                      </a:lnTo>
                      <a:lnTo>
                        <a:pt x="107075" y="568856"/>
                      </a:lnTo>
                      <a:lnTo>
                        <a:pt x="182829" y="493102"/>
                      </a:lnTo>
                      <a:lnTo>
                        <a:pt x="242691" y="552964"/>
                      </a:lnTo>
                      <a:lnTo>
                        <a:pt x="237696" y="375818"/>
                      </a:lnTo>
                      <a:close/>
                      <a:moveTo>
                        <a:pt x="104519" y="101580"/>
                      </a:moveTo>
                      <a:lnTo>
                        <a:pt x="99524" y="278727"/>
                      </a:lnTo>
                      <a:lnTo>
                        <a:pt x="159386" y="218865"/>
                      </a:lnTo>
                      <a:lnTo>
                        <a:pt x="235140" y="294619"/>
                      </a:lnTo>
                      <a:lnTo>
                        <a:pt x="297558" y="232201"/>
                      </a:lnTo>
                      <a:lnTo>
                        <a:pt x="221804" y="156447"/>
                      </a:lnTo>
                      <a:lnTo>
                        <a:pt x="281665" y="96586"/>
                      </a:lnTo>
                      <a:close/>
                      <a:moveTo>
                        <a:pt x="29967" y="29967"/>
                      </a:moveTo>
                      <a:cubicBezTo>
                        <a:pt x="48482" y="11452"/>
                        <a:pt x="74060" y="0"/>
                        <a:pt x="102313" y="0"/>
                      </a:cubicBezTo>
                      <a:lnTo>
                        <a:pt x="511554" y="0"/>
                      </a:lnTo>
                      <a:cubicBezTo>
                        <a:pt x="568060" y="0"/>
                        <a:pt x="613867" y="45807"/>
                        <a:pt x="613867" y="102313"/>
                      </a:cubicBezTo>
                      <a:lnTo>
                        <a:pt x="613867" y="511554"/>
                      </a:lnTo>
                      <a:cubicBezTo>
                        <a:pt x="613867" y="568060"/>
                        <a:pt x="568060" y="613867"/>
                        <a:pt x="511554" y="613867"/>
                      </a:cubicBezTo>
                      <a:lnTo>
                        <a:pt x="102313" y="613867"/>
                      </a:lnTo>
                      <a:cubicBezTo>
                        <a:pt x="45807" y="613867"/>
                        <a:pt x="0" y="568060"/>
                        <a:pt x="0" y="511554"/>
                      </a:cubicBezTo>
                      <a:lnTo>
                        <a:pt x="0" y="102313"/>
                      </a:lnTo>
                      <a:cubicBezTo>
                        <a:pt x="0" y="74060"/>
                        <a:pt x="11452" y="48482"/>
                        <a:pt x="29967" y="299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lIns="182880" tIns="146304" rIns="182880" bIns="146304"/>
                <a:lstStyle/>
                <a:p>
                  <a:pPr algn="ctr" defTabSz="914102" eaLnBrk="1" hangingPunct="1">
                    <a:lnSpc>
                      <a:spcPct val="90000"/>
                    </a:lnSpc>
                    <a:defRPr/>
                  </a:pPr>
                  <a:endParaRPr lang="en-US" sz="1961" b="1" ker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467" name="Group 466"/>
              <p:cNvGrpSpPr/>
              <p:nvPr/>
            </p:nvGrpSpPr>
            <p:grpSpPr>
              <a:xfrm>
                <a:off x="7897520" y="5210661"/>
                <a:ext cx="657088" cy="346764"/>
                <a:chOff x="7872239" y="5210661"/>
                <a:chExt cx="657088" cy="346764"/>
              </a:xfrm>
            </p:grpSpPr>
            <p:sp>
              <p:nvSpPr>
                <p:cNvPr id="474" name="Rectangle 473"/>
                <p:cNvSpPr/>
                <p:nvPr/>
              </p:nvSpPr>
              <p:spPr bwMode="auto">
                <a:xfrm>
                  <a:off x="8127646" y="5210661"/>
                  <a:ext cx="401681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 anchor="ctr" anchorCtr="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DNS</a:t>
                  </a:r>
                </a:p>
              </p:txBody>
            </p:sp>
            <p:pic>
              <p:nvPicPr>
                <p:cNvPr id="475" name="Picture 3"/>
                <p:cNvPicPr>
                  <a:picLocks noChangeAspect="1"/>
                </p:cNvPicPr>
                <p:nvPr/>
              </p:nvPicPr>
              <p:blipFill>
                <a:blip r:embed="rId7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72239" y="5259380"/>
                  <a:ext cx="234066" cy="2340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8" name="Group 467"/>
              <p:cNvGrpSpPr/>
              <p:nvPr/>
            </p:nvGrpSpPr>
            <p:grpSpPr>
              <a:xfrm>
                <a:off x="10402030" y="5210661"/>
                <a:ext cx="822809" cy="346764"/>
                <a:chOff x="10440820" y="5210661"/>
                <a:chExt cx="822809" cy="346764"/>
              </a:xfrm>
            </p:grpSpPr>
            <p:sp>
              <p:nvSpPr>
                <p:cNvPr id="472" name="Rectangle 471"/>
                <p:cNvSpPr/>
                <p:nvPr/>
              </p:nvSpPr>
              <p:spPr bwMode="auto">
                <a:xfrm>
                  <a:off x="10673647" y="5210661"/>
                  <a:ext cx="589982" cy="346764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VPN </a:t>
                  </a:r>
                  <a:b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</a:b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Gateway</a:t>
                  </a:r>
                </a:p>
              </p:txBody>
            </p:sp>
            <p:pic>
              <p:nvPicPr>
                <p:cNvPr id="473" name="Picture 9"/>
                <p:cNvPicPr>
                  <a:picLocks noChangeAspect="1"/>
                </p:cNvPicPr>
                <p:nvPr/>
              </p:nvPicPr>
              <p:blipFill>
                <a:blip r:embed="rId8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40820" y="5255763"/>
                  <a:ext cx="241300" cy="241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69" name="Group 468"/>
              <p:cNvGrpSpPr/>
              <p:nvPr/>
            </p:nvGrpSpPr>
            <p:grpSpPr>
              <a:xfrm>
                <a:off x="7004047" y="5210907"/>
                <a:ext cx="848172" cy="346518"/>
                <a:chOff x="7002727" y="5210907"/>
                <a:chExt cx="848172" cy="346518"/>
              </a:xfrm>
            </p:grpSpPr>
            <p:sp>
              <p:nvSpPr>
                <p:cNvPr id="470" name="Rectangle 469"/>
                <p:cNvSpPr/>
                <p:nvPr/>
              </p:nvSpPr>
              <p:spPr bwMode="auto">
                <a:xfrm>
                  <a:off x="7265455" y="5210907"/>
                  <a:ext cx="585444" cy="346518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45720" tIns="45720" rIns="45720" bIns="45720"/>
                <a:lstStyle/>
                <a:p>
                  <a:pPr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8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Segoe UI"/>
                      <a:ea typeface="Segoe UI" pitchFamily="34" charset="0"/>
                      <a:cs typeface="Segoe UI" pitchFamily="34" charset="0"/>
                    </a:rPr>
                    <a:t>Load Balancer</a:t>
                  </a:r>
                </a:p>
              </p:txBody>
            </p:sp>
            <p:pic>
              <p:nvPicPr>
                <p:cNvPr id="471" name="Picture 11"/>
                <p:cNvPicPr>
                  <a:picLocks noChangeAspect="1"/>
                </p:cNvPicPr>
                <p:nvPr/>
              </p:nvPicPr>
              <p:blipFill>
                <a:blip r:embed="rId9" cstate="print">
                  <a:biLevel thresh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02727" y="5257351"/>
                  <a:ext cx="239713" cy="238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2" name="Rectangle 341"/>
            <p:cNvSpPr/>
            <p:nvPr/>
          </p:nvSpPr>
          <p:spPr bwMode="auto">
            <a:xfrm>
              <a:off x="112714" y="104775"/>
              <a:ext cx="12203111" cy="4349182"/>
            </a:xfrm>
            <a:prstGeom prst="rect">
              <a:avLst/>
            </a:prstGeom>
            <a:solidFill>
              <a:srgbClr val="005695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143428" rIns="179285" bIns="143428"/>
            <a:lstStyle/>
            <a:p>
              <a:pPr algn="ctr" defTabSz="895923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68" kern="0">
                  <a:gradFill>
                    <a:gsLst>
                      <a:gs pos="92500">
                        <a:srgbClr val="FFC000"/>
                      </a:gs>
                      <a:gs pos="33000">
                        <a:srgbClr val="FFC00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Platform Services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49566" y="543029"/>
              <a:ext cx="11942434" cy="3795291"/>
              <a:chOff x="249566" y="543029"/>
              <a:chExt cx="11942434" cy="3795291"/>
            </a:xfrm>
          </p:grpSpPr>
          <p:grpSp>
            <p:nvGrpSpPr>
              <p:cNvPr id="343" name="Group 342"/>
              <p:cNvGrpSpPr/>
              <p:nvPr/>
            </p:nvGrpSpPr>
            <p:grpSpPr>
              <a:xfrm>
                <a:off x="2087227" y="543029"/>
                <a:ext cx="8372241" cy="3790160"/>
                <a:chOff x="2082009" y="543029"/>
                <a:chExt cx="8372241" cy="3790160"/>
              </a:xfrm>
            </p:grpSpPr>
            <p:grpSp>
              <p:nvGrpSpPr>
                <p:cNvPr id="344" name="Group 343"/>
                <p:cNvGrpSpPr/>
                <p:nvPr/>
              </p:nvGrpSpPr>
              <p:grpSpPr>
                <a:xfrm>
                  <a:off x="4343326" y="543029"/>
                  <a:ext cx="3736693" cy="1371600"/>
                  <a:chOff x="4336920" y="650979"/>
                  <a:chExt cx="3736693" cy="1371600"/>
                </a:xfrm>
              </p:grpSpPr>
              <p:sp>
                <p:nvSpPr>
                  <p:cNvPr id="439" name="Rectangle 438"/>
                  <p:cNvSpPr/>
                  <p:nvPr/>
                </p:nvSpPr>
                <p:spPr bwMode="auto">
                  <a:xfrm>
                    <a:off x="4336920" y="650979"/>
                    <a:ext cx="3736693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Web and mobile</a:t>
                    </a:r>
                  </a:p>
                </p:txBody>
              </p:sp>
              <p:grpSp>
                <p:nvGrpSpPr>
                  <p:cNvPr id="440" name="Group 439"/>
                  <p:cNvGrpSpPr/>
                  <p:nvPr/>
                </p:nvGrpSpPr>
                <p:grpSpPr>
                  <a:xfrm>
                    <a:off x="4516491" y="1046498"/>
                    <a:ext cx="1003842" cy="300037"/>
                    <a:chOff x="4516491" y="987018"/>
                    <a:chExt cx="1003842" cy="300037"/>
                  </a:xfrm>
                </p:grpSpPr>
                <p:sp>
                  <p:nvSpPr>
                    <p:cNvPr id="456" name="TextBox 455"/>
                    <p:cNvSpPr txBox="1"/>
                    <p:nvPr/>
                  </p:nvSpPr>
                  <p:spPr bwMode="auto">
                    <a:xfrm>
                      <a:off x="4861521" y="987018"/>
                      <a:ext cx="658812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Web 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57" name="Picture 151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16491" y="993596"/>
                      <a:ext cx="286768" cy="2868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1" name="Group 440"/>
                  <p:cNvGrpSpPr/>
                  <p:nvPr/>
                </p:nvGrpSpPr>
                <p:grpSpPr>
                  <a:xfrm>
                    <a:off x="4516491" y="1617114"/>
                    <a:ext cx="1003842" cy="291190"/>
                    <a:chOff x="4516491" y="1514601"/>
                    <a:chExt cx="1003842" cy="291190"/>
                  </a:xfrm>
                </p:grpSpPr>
                <p:sp>
                  <p:nvSpPr>
                    <p:cNvPr id="454" name="TextBox 453"/>
                    <p:cNvSpPr txBox="1"/>
                    <p:nvPr/>
                  </p:nvSpPr>
                  <p:spPr bwMode="auto">
                    <a:xfrm>
                      <a:off x="4861521" y="1530021"/>
                      <a:ext cx="658812" cy="2603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Mobile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55" name="Picture 153"/>
                    <p:cNvPicPr>
                      <a:picLocks noChangeAspect="1"/>
                    </p:cNvPicPr>
                    <p:nvPr/>
                  </p:nvPicPr>
                  <p:blipFill>
                    <a:blip r:embed="rId1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516491" y="1514601"/>
                      <a:ext cx="291075" cy="29119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2" name="Group 441"/>
                  <p:cNvGrpSpPr/>
                  <p:nvPr/>
                </p:nvGrpSpPr>
                <p:grpSpPr>
                  <a:xfrm>
                    <a:off x="6846369" y="1044910"/>
                    <a:ext cx="1017770" cy="301625"/>
                    <a:chOff x="6784198" y="987352"/>
                    <a:chExt cx="1017770" cy="301625"/>
                  </a:xfrm>
                </p:grpSpPr>
                <p:sp>
                  <p:nvSpPr>
                    <p:cNvPr id="452" name="TextBox 451"/>
                    <p:cNvSpPr txBox="1"/>
                    <p:nvPr/>
                  </p:nvSpPr>
                  <p:spPr bwMode="auto">
                    <a:xfrm>
                      <a:off x="7143156" y="987352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API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Management</a:t>
                      </a:r>
                    </a:p>
                  </p:txBody>
                </p:sp>
                <p:pic>
                  <p:nvPicPr>
                    <p:cNvPr id="453" name="Picture 155"/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784198" y="987819"/>
                      <a:ext cx="291528" cy="2916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3" name="Group 442"/>
                  <p:cNvGrpSpPr/>
                  <p:nvPr/>
                </p:nvGrpSpPr>
                <p:grpSpPr>
                  <a:xfrm>
                    <a:off x="5673359" y="1051631"/>
                    <a:ext cx="1019983" cy="294904"/>
                    <a:chOff x="5648693" y="1000311"/>
                    <a:chExt cx="1019983" cy="294904"/>
                  </a:xfrm>
                </p:grpSpPr>
                <p:sp>
                  <p:nvSpPr>
                    <p:cNvPr id="450" name="TextBox 449"/>
                    <p:cNvSpPr txBox="1"/>
                    <p:nvPr/>
                  </p:nvSpPr>
                  <p:spPr bwMode="auto">
                    <a:xfrm>
                      <a:off x="6008276" y="1024727"/>
                      <a:ext cx="660400" cy="2571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API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51" name="Picture 157"/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48693" y="1000311"/>
                      <a:ext cx="294787" cy="2949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4" name="Group 443"/>
                  <p:cNvGrpSpPr/>
                  <p:nvPr/>
                </p:nvGrpSpPr>
                <p:grpSpPr>
                  <a:xfrm>
                    <a:off x="5673359" y="1617114"/>
                    <a:ext cx="1022642" cy="301625"/>
                    <a:chOff x="5646034" y="1516851"/>
                    <a:chExt cx="1022642" cy="301625"/>
                  </a:xfrm>
                </p:grpSpPr>
                <p:sp>
                  <p:nvSpPr>
                    <p:cNvPr id="448" name="TextBox 447"/>
                    <p:cNvSpPr txBox="1"/>
                    <p:nvPr/>
                  </p:nvSpPr>
                  <p:spPr bwMode="auto">
                    <a:xfrm>
                      <a:off x="6008276" y="1516851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Logic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Apps</a:t>
                      </a:r>
                    </a:p>
                  </p:txBody>
                </p:sp>
                <p:pic>
                  <p:nvPicPr>
                    <p:cNvPr id="449" name="Picture 159"/>
                    <p:cNvPicPr>
                      <a:picLocks noChangeAspect="1"/>
                    </p:cNvPicPr>
                    <p:nvPr/>
                  </p:nvPicPr>
                  <p:blipFill>
                    <a:blip r:embed="rId14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646034" y="1517893"/>
                      <a:ext cx="292406" cy="2925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45" name="Group 444"/>
                  <p:cNvGrpSpPr/>
                  <p:nvPr/>
                </p:nvGrpSpPr>
                <p:grpSpPr>
                  <a:xfrm>
                    <a:off x="6846368" y="1617114"/>
                    <a:ext cx="1017771" cy="301625"/>
                    <a:chOff x="6784198" y="1512087"/>
                    <a:chExt cx="1017771" cy="301625"/>
                  </a:xfrm>
                </p:grpSpPr>
                <p:sp>
                  <p:nvSpPr>
                    <p:cNvPr id="446" name="TextBox 445"/>
                    <p:cNvSpPr txBox="1"/>
                    <p:nvPr/>
                  </p:nvSpPr>
                  <p:spPr bwMode="auto">
                    <a:xfrm>
                      <a:off x="7143156" y="1512087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Notification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Hubs</a:t>
                      </a:r>
                    </a:p>
                  </p:txBody>
                </p:sp>
                <p:pic>
                  <p:nvPicPr>
                    <p:cNvPr id="447" name="Picture 161"/>
                    <p:cNvPicPr>
                      <a:picLocks noChangeAspect="1"/>
                    </p:cNvPicPr>
                    <p:nvPr/>
                  </p:nvPicPr>
                  <p:blipFill>
                    <a:blip r:embed="rId1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784198" y="1519474"/>
                      <a:ext cx="289246" cy="289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grpSp>
              <p:nvGrpSpPr>
                <p:cNvPr id="345" name="Group 344"/>
                <p:cNvGrpSpPr/>
                <p:nvPr/>
              </p:nvGrpSpPr>
              <p:grpSpPr>
                <a:xfrm>
                  <a:off x="2082009" y="3493402"/>
                  <a:ext cx="2491556" cy="839787"/>
                  <a:chOff x="2082009" y="3607702"/>
                  <a:chExt cx="2491556" cy="839787"/>
                </a:xfrm>
              </p:grpSpPr>
              <p:sp>
                <p:nvSpPr>
                  <p:cNvPr id="431" name="Rectangle 430"/>
                  <p:cNvSpPr/>
                  <p:nvPr/>
                </p:nvSpPr>
                <p:spPr bwMode="auto">
                  <a:xfrm>
                    <a:off x="2082009" y="3607702"/>
                    <a:ext cx="2491556" cy="839787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Media and CDN</a:t>
                    </a:r>
                  </a:p>
                </p:txBody>
              </p:sp>
              <p:grpSp>
                <p:nvGrpSpPr>
                  <p:cNvPr id="432" name="Group 431"/>
                  <p:cNvGrpSpPr/>
                  <p:nvPr/>
                </p:nvGrpSpPr>
                <p:grpSpPr>
                  <a:xfrm>
                    <a:off x="2198592" y="4014101"/>
                    <a:ext cx="2079086" cy="300855"/>
                    <a:chOff x="2198592" y="4014101"/>
                    <a:chExt cx="2079086" cy="300855"/>
                  </a:xfrm>
                </p:grpSpPr>
                <p:grpSp>
                  <p:nvGrpSpPr>
                    <p:cNvPr id="433" name="Group 3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56056" y="4014101"/>
                      <a:ext cx="1021622" cy="300855"/>
                      <a:chOff x="3495416" y="3743131"/>
                      <a:chExt cx="1021282" cy="301105"/>
                    </a:xfrm>
                  </p:grpSpPr>
                  <p:sp>
                    <p:nvSpPr>
                      <p:cNvPr id="437" name="TextBox 16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57542" y="3743131"/>
                        <a:ext cx="659156" cy="301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altLang="en-US" sz="882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Content Delivery</a:t>
                        </a:r>
                        <a:br>
                          <a:rPr lang="en-US" altLang="en-US" sz="882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altLang="en-US" sz="882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Network (CDN)</a:t>
                        </a:r>
                      </a:p>
                    </p:txBody>
                  </p:sp>
                  <p:pic>
                    <p:nvPicPr>
                      <p:cNvPr id="438" name="Picture 163" descr="Content Delivery Network (CDN).png"/>
                      <p:cNvPicPr>
                        <a:picLocks noChangeAspect="1"/>
                      </p:cNvPicPr>
                      <p:nvPr/>
                    </p:nvPicPr>
                    <p:blipFill>
                      <a:blip r:embed="rId16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416" y="3745605"/>
                        <a:ext cx="296167" cy="296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34" name="Group 3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98592" y="4014101"/>
                      <a:ext cx="1014521" cy="300036"/>
                      <a:chOff x="2682792" y="3748793"/>
                      <a:chExt cx="1014184" cy="300286"/>
                    </a:xfrm>
                  </p:grpSpPr>
                  <p:sp>
                    <p:nvSpPr>
                      <p:cNvPr id="435" name="TextBox 434"/>
                      <p:cNvSpPr txBox="1"/>
                      <p:nvPr/>
                    </p:nvSpPr>
                    <p:spPr>
                      <a:xfrm>
                        <a:off x="3038382" y="3748793"/>
                        <a:ext cx="658594" cy="300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Media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Services</a:t>
                        </a:r>
                      </a:p>
                    </p:txBody>
                  </p:sp>
                  <p:pic>
                    <p:nvPicPr>
                      <p:cNvPr id="436" name="Picture 165" descr="Media Services.png"/>
                      <p:cNvPicPr>
                        <a:picLocks noChangeAspect="1"/>
                      </p:cNvPicPr>
                      <p:nvPr/>
                    </p:nvPicPr>
                    <p:blipFill>
                      <a:blip r:embed="rId17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792" y="3757863"/>
                        <a:ext cx="282134" cy="282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4695531" y="2024565"/>
                  <a:ext cx="2872932" cy="2304638"/>
                  <a:chOff x="4691833" y="2138865"/>
                  <a:chExt cx="2872932" cy="2304638"/>
                </a:xfrm>
              </p:grpSpPr>
              <p:sp>
                <p:nvSpPr>
                  <p:cNvPr id="411" name="Rectangle 410"/>
                  <p:cNvSpPr/>
                  <p:nvPr/>
                </p:nvSpPr>
                <p:spPr bwMode="auto">
                  <a:xfrm>
                    <a:off x="4691833" y="2138865"/>
                    <a:ext cx="2872932" cy="2304638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Analytics and </a:t>
                    </a:r>
                    <a:r>
                      <a:rPr lang="en-US" sz="1176" kern="0" err="1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IoT</a:t>
                    </a:r>
                    <a:endParaRPr lang="en-US" sz="1176" kern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endParaRPr>
                  </a:p>
                </p:txBody>
              </p:sp>
              <p:grpSp>
                <p:nvGrpSpPr>
                  <p:cNvPr id="412" name="Group 411"/>
                  <p:cNvGrpSpPr/>
                  <p:nvPr/>
                </p:nvGrpSpPr>
                <p:grpSpPr>
                  <a:xfrm>
                    <a:off x="4948498" y="2556851"/>
                    <a:ext cx="2361121" cy="1587740"/>
                    <a:chOff x="4805017" y="2556851"/>
                    <a:chExt cx="2361121" cy="1587740"/>
                  </a:xfrm>
                </p:grpSpPr>
                <p:grpSp>
                  <p:nvGrpSpPr>
                    <p:cNvPr id="413" name="Group 412"/>
                    <p:cNvGrpSpPr/>
                    <p:nvPr/>
                  </p:nvGrpSpPr>
                  <p:grpSpPr>
                    <a:xfrm>
                      <a:off x="4811883" y="2556851"/>
                      <a:ext cx="1046240" cy="337079"/>
                      <a:chOff x="4811883" y="2556851"/>
                      <a:chExt cx="1046240" cy="337079"/>
                    </a:xfrm>
                  </p:grpSpPr>
                  <p:sp>
                    <p:nvSpPr>
                      <p:cNvPr id="429" name="TextBox 428"/>
                      <p:cNvSpPr txBox="1"/>
                      <p:nvPr/>
                    </p:nvSpPr>
                    <p:spPr bwMode="auto">
                      <a:xfrm>
                        <a:off x="5199310" y="2574578"/>
                        <a:ext cx="6588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err="1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HDInsight</a:t>
                        </a:r>
                        <a:endPara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endParaRPr>
                      </a:p>
                    </p:txBody>
                  </p:sp>
                  <p:pic>
                    <p:nvPicPr>
                      <p:cNvPr id="430" name="Picture 181"/>
                      <p:cNvPicPr>
                        <a:picLocks noChangeAspect="1"/>
                      </p:cNvPicPr>
                      <p:nvPr/>
                    </p:nvPicPr>
                    <p:blipFill>
                      <a:blip r:embed="rId18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883" y="2556851"/>
                        <a:ext cx="337162" cy="337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4" name="Group 413"/>
                    <p:cNvGrpSpPr/>
                    <p:nvPr/>
                  </p:nvGrpSpPr>
                  <p:grpSpPr>
                    <a:xfrm>
                      <a:off x="6162402" y="2574420"/>
                      <a:ext cx="1003736" cy="301625"/>
                      <a:chOff x="6162402" y="2574420"/>
                      <a:chExt cx="1003736" cy="301625"/>
                    </a:xfrm>
                  </p:grpSpPr>
                  <p:sp>
                    <p:nvSpPr>
                      <p:cNvPr id="427" name="TextBox 426"/>
                      <p:cNvSpPr txBox="1"/>
                      <p:nvPr/>
                    </p:nvSpPr>
                    <p:spPr bwMode="auto">
                      <a:xfrm>
                        <a:off x="6507325" y="2574420"/>
                        <a:ext cx="65881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Machine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Learning</a:t>
                        </a:r>
                      </a:p>
                    </p:txBody>
                  </p:sp>
                  <p:pic>
                    <p:nvPicPr>
                      <p:cNvPr id="428" name="Picture 183"/>
                      <p:cNvPicPr>
                        <a:picLocks noChangeAspect="1"/>
                      </p:cNvPicPr>
                      <p:nvPr/>
                    </p:nvPicPr>
                    <p:blipFill>
                      <a:blip r:embed="rId19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402" y="2593257"/>
                        <a:ext cx="263720" cy="263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5" name="Group 414"/>
                    <p:cNvGrpSpPr/>
                    <p:nvPr/>
                  </p:nvGrpSpPr>
                  <p:grpSpPr>
                    <a:xfrm>
                      <a:off x="4805017" y="3834139"/>
                      <a:ext cx="1053105" cy="310452"/>
                      <a:chOff x="4805017" y="3834139"/>
                      <a:chExt cx="1053105" cy="310452"/>
                    </a:xfrm>
                  </p:grpSpPr>
                  <p:sp>
                    <p:nvSpPr>
                      <p:cNvPr id="425" name="TextBox 424"/>
                      <p:cNvSpPr txBox="1"/>
                      <p:nvPr/>
                    </p:nvSpPr>
                    <p:spPr bwMode="auto">
                      <a:xfrm>
                        <a:off x="5199310" y="3838553"/>
                        <a:ext cx="65881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Stream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Analytics</a:t>
                        </a:r>
                      </a:p>
                    </p:txBody>
                  </p:sp>
                  <p:pic>
                    <p:nvPicPr>
                      <p:cNvPr id="426" name="Picture 185"/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017" y="3834139"/>
                        <a:ext cx="310529" cy="310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6" name="Group 415"/>
                    <p:cNvGrpSpPr/>
                    <p:nvPr/>
                  </p:nvGrpSpPr>
                  <p:grpSpPr>
                    <a:xfrm>
                      <a:off x="4809230" y="3192842"/>
                      <a:ext cx="1048893" cy="305501"/>
                      <a:chOff x="4809230" y="3192842"/>
                      <a:chExt cx="1048893" cy="305501"/>
                    </a:xfrm>
                  </p:grpSpPr>
                  <p:sp>
                    <p:nvSpPr>
                      <p:cNvPr id="423" name="TextBox 422"/>
                      <p:cNvSpPr txBox="1"/>
                      <p:nvPr/>
                    </p:nvSpPr>
                    <p:spPr bwMode="auto">
                      <a:xfrm>
                        <a:off x="5199310" y="3198305"/>
                        <a:ext cx="658813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Data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Factory</a:t>
                        </a:r>
                      </a:p>
                    </p:txBody>
                  </p:sp>
                  <p:pic>
                    <p:nvPicPr>
                      <p:cNvPr id="424" name="Picture 187"/>
                      <p:cNvPicPr>
                        <a:picLocks noChangeAspect="1"/>
                      </p:cNvPicPr>
                      <p:nvPr/>
                    </p:nvPicPr>
                    <p:blipFill>
                      <a:blip r:embed="rId21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230" y="3192842"/>
                        <a:ext cx="302103" cy="302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7" name="Group 416"/>
                    <p:cNvGrpSpPr/>
                    <p:nvPr/>
                  </p:nvGrpSpPr>
                  <p:grpSpPr>
                    <a:xfrm>
                      <a:off x="6159534" y="3198305"/>
                      <a:ext cx="1006604" cy="300037"/>
                      <a:chOff x="6159534" y="3198305"/>
                      <a:chExt cx="1006604" cy="300037"/>
                    </a:xfrm>
                  </p:grpSpPr>
                  <p:sp>
                    <p:nvSpPr>
                      <p:cNvPr id="421" name="TextBox 420"/>
                      <p:cNvSpPr txBox="1"/>
                      <p:nvPr/>
                    </p:nvSpPr>
                    <p:spPr bwMode="auto">
                      <a:xfrm>
                        <a:off x="6507325" y="3198305"/>
                        <a:ext cx="658813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Event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Hubs</a:t>
                        </a:r>
                      </a:p>
                    </p:txBody>
                  </p:sp>
                  <p:pic>
                    <p:nvPicPr>
                      <p:cNvPr id="422" name="Picture 189"/>
                      <p:cNvPicPr>
                        <a:picLocks noChangeAspect="1"/>
                      </p:cNvPicPr>
                      <p:nvPr/>
                    </p:nvPicPr>
                    <p:blipFill>
                      <a:blip r:embed="rId22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34" y="3200784"/>
                        <a:ext cx="283827" cy="296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18" name="Group 417"/>
                    <p:cNvGrpSpPr/>
                    <p:nvPr/>
                  </p:nvGrpSpPr>
                  <p:grpSpPr>
                    <a:xfrm>
                      <a:off x="6165936" y="3834755"/>
                      <a:ext cx="1000202" cy="296566"/>
                      <a:chOff x="6165936" y="3834755"/>
                      <a:chExt cx="1000202" cy="296566"/>
                    </a:xfrm>
                  </p:grpSpPr>
                  <p:sp>
                    <p:nvSpPr>
                      <p:cNvPr id="419" name="TextBox 418"/>
                      <p:cNvSpPr txBox="1"/>
                      <p:nvPr/>
                    </p:nvSpPr>
                    <p:spPr bwMode="auto">
                      <a:xfrm>
                        <a:off x="6507325" y="3853657"/>
                        <a:ext cx="658813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Mobile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Engagement</a:t>
                        </a:r>
                      </a:p>
                    </p:txBody>
                  </p:sp>
                  <p:pic>
                    <p:nvPicPr>
                      <p:cNvPr id="420" name="Picture 191"/>
                      <p:cNvPicPr>
                        <a:picLocks noChangeAspect="1"/>
                      </p:cNvPicPr>
                      <p:nvPr/>
                    </p:nvPicPr>
                    <p:blipFill>
                      <a:blip r:embed="rId23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936" y="3834755"/>
                        <a:ext cx="296639" cy="296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7" name="Group 346"/>
                <p:cNvGrpSpPr/>
                <p:nvPr/>
              </p:nvGrpSpPr>
              <p:grpSpPr>
                <a:xfrm>
                  <a:off x="2082009" y="2024566"/>
                  <a:ext cx="2498759" cy="1352550"/>
                  <a:chOff x="2082009" y="2138866"/>
                  <a:chExt cx="2498759" cy="1352550"/>
                </a:xfrm>
              </p:grpSpPr>
              <p:sp>
                <p:nvSpPr>
                  <p:cNvPr id="397" name="Rectangle 396"/>
                  <p:cNvSpPr/>
                  <p:nvPr/>
                </p:nvSpPr>
                <p:spPr bwMode="auto">
                  <a:xfrm>
                    <a:off x="2082009" y="2138866"/>
                    <a:ext cx="2498759" cy="135255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Integration</a:t>
                    </a:r>
                  </a:p>
                </p:txBody>
              </p: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2198592" y="2559624"/>
                    <a:ext cx="2237004" cy="836418"/>
                    <a:chOff x="2198592" y="2559624"/>
                    <a:chExt cx="2237004" cy="836418"/>
                  </a:xfrm>
                </p:grpSpPr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3513173" y="2559624"/>
                      <a:ext cx="922423" cy="301625"/>
                      <a:chOff x="3425188" y="2480831"/>
                      <a:chExt cx="922423" cy="301625"/>
                    </a:xfrm>
                  </p:grpSpPr>
                  <p:sp>
                    <p:nvSpPr>
                      <p:cNvPr id="409" name="TextBox 408"/>
                      <p:cNvSpPr txBox="1"/>
                      <p:nvPr/>
                    </p:nvSpPr>
                    <p:spPr bwMode="auto">
                      <a:xfrm>
                        <a:off x="3803029" y="2480831"/>
                        <a:ext cx="54458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BizTalk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Services</a:t>
                        </a:r>
                      </a:p>
                    </p:txBody>
                  </p:sp>
                  <p:pic>
                    <p:nvPicPr>
                      <p:cNvPr id="410" name="Picture 214" descr="BizTalk Services.png"/>
                      <p:cNvPicPr>
                        <a:picLocks noChangeAspect="1"/>
                      </p:cNvPicPr>
                      <p:nvPr/>
                    </p:nvPicPr>
                    <p:blipFill>
                      <a:blip r:embed="rId24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188" y="2484570"/>
                        <a:ext cx="293830" cy="294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2198592" y="3094417"/>
                      <a:ext cx="1020311" cy="301625"/>
                      <a:chOff x="2319949" y="3019151"/>
                      <a:chExt cx="1020311" cy="301625"/>
                    </a:xfrm>
                  </p:grpSpPr>
                  <p:sp>
                    <p:nvSpPr>
                      <p:cNvPr id="407" name="TextBox 406"/>
                      <p:cNvSpPr txBox="1"/>
                      <p:nvPr/>
                    </p:nvSpPr>
                    <p:spPr bwMode="auto">
                      <a:xfrm>
                        <a:off x="2681448" y="3019151"/>
                        <a:ext cx="658812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Hybrid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Connections</a:t>
                        </a:r>
                      </a:p>
                    </p:txBody>
                  </p:sp>
                  <p:pic>
                    <p:nvPicPr>
                      <p:cNvPr id="408" name="Picture 216" descr="Hybrid Connections (BizTalk).png"/>
                      <p:cNvPicPr>
                        <a:picLocks noChangeAspect="1"/>
                      </p:cNvPicPr>
                      <p:nvPr/>
                    </p:nvPicPr>
                    <p:blipFill>
                      <a:blip r:embed="rId25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949" y="3023735"/>
                        <a:ext cx="292141" cy="292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3521521" y="3094417"/>
                      <a:ext cx="869624" cy="301625"/>
                      <a:chOff x="3433536" y="3015624"/>
                      <a:chExt cx="869624" cy="301625"/>
                    </a:xfrm>
                  </p:grpSpPr>
                  <p:sp>
                    <p:nvSpPr>
                      <p:cNvPr id="405" name="TextBox 404"/>
                      <p:cNvSpPr txBox="1"/>
                      <p:nvPr/>
                    </p:nvSpPr>
                    <p:spPr bwMode="auto">
                      <a:xfrm>
                        <a:off x="3788740" y="3015624"/>
                        <a:ext cx="51442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Service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Bus</a:t>
                        </a:r>
                      </a:p>
                    </p:txBody>
                  </p:sp>
                  <p:pic>
                    <p:nvPicPr>
                      <p:cNvPr id="406" name="Picture 218" descr="Service Bus.png"/>
                      <p:cNvPicPr>
                        <a:picLocks noChangeAspect="1"/>
                      </p:cNvPicPr>
                      <p:nvPr/>
                    </p:nvPicPr>
                    <p:blipFill>
                      <a:blip r:embed="rId26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536" y="3020078"/>
                        <a:ext cx="292402" cy="292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2198592" y="2560418"/>
                      <a:ext cx="1020559" cy="300037"/>
                      <a:chOff x="2319701" y="2482223"/>
                      <a:chExt cx="1020559" cy="300037"/>
                    </a:xfrm>
                  </p:grpSpPr>
                  <p:sp>
                    <p:nvSpPr>
                      <p:cNvPr id="403" name="TextBox 402"/>
                      <p:cNvSpPr txBox="1"/>
                      <p:nvPr/>
                    </p:nvSpPr>
                    <p:spPr bwMode="auto">
                      <a:xfrm>
                        <a:off x="2681448" y="2482223"/>
                        <a:ext cx="658812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Storage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Queues</a:t>
                        </a:r>
                      </a:p>
                    </p:txBody>
                  </p:sp>
                  <p:pic>
                    <p:nvPicPr>
                      <p:cNvPr id="404" name="Picture 220" descr="Storage queue.png"/>
                      <p:cNvPicPr>
                        <a:picLocks noChangeAspect="1"/>
                      </p:cNvPicPr>
                      <p:nvPr/>
                    </p:nvPicPr>
                    <p:blipFill>
                      <a:blip r:embed="rId27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701" y="2485765"/>
                        <a:ext cx="292636" cy="292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  <p:grpSp>
              <p:nvGrpSpPr>
                <p:cNvPr id="348" name="Group 347"/>
                <p:cNvGrpSpPr/>
                <p:nvPr/>
              </p:nvGrpSpPr>
              <p:grpSpPr>
                <a:xfrm>
                  <a:off x="7683226" y="2024565"/>
                  <a:ext cx="2771024" cy="2304637"/>
                  <a:chOff x="7683226" y="2138865"/>
                  <a:chExt cx="2771024" cy="2304637"/>
                </a:xfrm>
              </p:grpSpPr>
              <p:sp>
                <p:nvSpPr>
                  <p:cNvPr id="377" name="Rectangle 376"/>
                  <p:cNvSpPr/>
                  <p:nvPr/>
                </p:nvSpPr>
                <p:spPr bwMode="auto">
                  <a:xfrm>
                    <a:off x="7683226" y="2138865"/>
                    <a:ext cx="2771024" cy="2304637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Data</a:t>
                    </a:r>
                  </a:p>
                </p:txBody>
              </p:sp>
              <p:grpSp>
                <p:nvGrpSpPr>
                  <p:cNvPr id="378" name="Group 377"/>
                  <p:cNvGrpSpPr/>
                  <p:nvPr/>
                </p:nvGrpSpPr>
                <p:grpSpPr>
                  <a:xfrm>
                    <a:off x="7845950" y="2595968"/>
                    <a:ext cx="2445576" cy="1553509"/>
                    <a:chOff x="7799957" y="2595968"/>
                    <a:chExt cx="2445576" cy="1553509"/>
                  </a:xfrm>
                </p:grpSpPr>
                <p:grpSp>
                  <p:nvGrpSpPr>
                    <p:cNvPr id="379" name="Group 3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99957" y="2595969"/>
                      <a:ext cx="1016185" cy="301066"/>
                      <a:chOff x="8369631" y="3448242"/>
                      <a:chExt cx="1016411" cy="301033"/>
                    </a:xfrm>
                  </p:grpSpPr>
                  <p:sp>
                    <p:nvSpPr>
                      <p:cNvPr id="395" name="TextBox 394"/>
                      <p:cNvSpPr txBox="1"/>
                      <p:nvPr/>
                    </p:nvSpPr>
                    <p:spPr>
                      <a:xfrm>
                        <a:off x="8727084" y="3448242"/>
                        <a:ext cx="658958" cy="300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SQL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Database</a:t>
                        </a:r>
                      </a:p>
                    </p:txBody>
                  </p:sp>
                  <p:pic>
                    <p:nvPicPr>
                      <p:cNvPr id="396" name="Picture 171"/>
                      <p:cNvPicPr>
                        <a:picLocks noChangeAspect="1"/>
                      </p:cNvPicPr>
                      <p:nvPr/>
                    </p:nvPicPr>
                    <p:blipFill>
                      <a:blip r:embed="rId28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9631" y="3452466"/>
                        <a:ext cx="296809" cy="296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0" name="Group 38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3051" y="3832282"/>
                      <a:ext cx="1013093" cy="300038"/>
                      <a:chOff x="8372726" y="4684418"/>
                      <a:chExt cx="1013318" cy="300005"/>
                    </a:xfrm>
                  </p:grpSpPr>
                  <p:sp>
                    <p:nvSpPr>
                      <p:cNvPr id="393" name="TextBox 392"/>
                      <p:cNvSpPr txBox="1"/>
                      <p:nvPr/>
                    </p:nvSpPr>
                    <p:spPr>
                      <a:xfrm>
                        <a:off x="8727084" y="4684418"/>
                        <a:ext cx="658960" cy="300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err="1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DocumentDB</a:t>
                        </a:r>
                        <a:endPara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endParaRPr>
                      </a:p>
                    </p:txBody>
                  </p:sp>
                  <p:pic>
                    <p:nvPicPr>
                      <p:cNvPr id="394" name="Picture 173"/>
                      <p:cNvPicPr>
                        <a:picLocks noChangeAspect="1"/>
                      </p:cNvPicPr>
                      <p:nvPr/>
                    </p:nvPicPr>
                    <p:blipFill>
                      <a:blip r:embed="rId29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726" y="4693804"/>
                        <a:ext cx="290620" cy="290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1" name="Group 3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803720" y="3204660"/>
                      <a:ext cx="1012423" cy="309349"/>
                      <a:chOff x="8373395" y="4056866"/>
                      <a:chExt cx="1012648" cy="309315"/>
                    </a:xfrm>
                  </p:grpSpPr>
                  <p:sp>
                    <p:nvSpPr>
                      <p:cNvPr id="391" name="TextBox 390"/>
                      <p:cNvSpPr txBox="1"/>
                      <p:nvPr/>
                    </p:nvSpPr>
                    <p:spPr>
                      <a:xfrm>
                        <a:off x="8727084" y="4056866"/>
                        <a:ext cx="658959" cy="30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 err="1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Redis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Cache</a:t>
                        </a:r>
                      </a:p>
                    </p:txBody>
                  </p:sp>
                  <p:pic>
                    <p:nvPicPr>
                      <p:cNvPr id="392" name="Picture 175"/>
                      <p:cNvPicPr>
                        <a:picLocks noChangeAspect="1"/>
                      </p:cNvPicPr>
                      <p:nvPr/>
                    </p:nvPicPr>
                    <p:blipFill>
                      <a:blip r:embed="rId3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3395" y="4076899"/>
                        <a:ext cx="289282" cy="289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2" name="Group 3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63663" y="3193851"/>
                      <a:ext cx="1081869" cy="331906"/>
                      <a:chOff x="9733640" y="4046058"/>
                      <a:chExt cx="1082109" cy="331869"/>
                    </a:xfrm>
                  </p:grpSpPr>
                  <p:sp>
                    <p:nvSpPr>
                      <p:cNvPr id="389" name="TextBox 388"/>
                      <p:cNvSpPr txBox="1"/>
                      <p:nvPr/>
                    </p:nvSpPr>
                    <p:spPr>
                      <a:xfrm>
                        <a:off x="10156790" y="4061991"/>
                        <a:ext cx="658959" cy="300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Search</a:t>
                        </a:r>
                      </a:p>
                    </p:txBody>
                  </p:sp>
                  <p:pic>
                    <p:nvPicPr>
                      <p:cNvPr id="390" name="Picture 177"/>
                      <p:cNvPicPr>
                        <a:picLocks noChangeAspect="1"/>
                      </p:cNvPicPr>
                      <p:nvPr/>
                    </p:nvPicPr>
                    <p:blipFill>
                      <a:blip r:embed="rId31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640" y="4046058"/>
                        <a:ext cx="331871" cy="331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3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3207" y="3828827"/>
                      <a:ext cx="1052326" cy="320650"/>
                      <a:chOff x="9763191" y="4680964"/>
                      <a:chExt cx="1052560" cy="320615"/>
                    </a:xfrm>
                  </p:grpSpPr>
                  <p:sp>
                    <p:nvSpPr>
                      <p:cNvPr id="387" name="TextBox 386"/>
                      <p:cNvSpPr txBox="1"/>
                      <p:nvPr/>
                    </p:nvSpPr>
                    <p:spPr>
                      <a:xfrm>
                        <a:off x="10156791" y="4693638"/>
                        <a:ext cx="658960" cy="30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Tables</a:t>
                        </a:r>
                      </a:p>
                    </p:txBody>
                  </p:sp>
                  <p:pic>
                    <p:nvPicPr>
                      <p:cNvPr id="388" name="Picture 179" descr="Storage table.png"/>
                      <p:cNvPicPr>
                        <a:picLocks noChangeAspect="1"/>
                      </p:cNvPicPr>
                      <p:nvPr/>
                    </p:nvPicPr>
                    <p:blipFill>
                      <a:blip r:embed="rId32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91" y="4680964"/>
                        <a:ext cx="320616" cy="320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grpSp>
                  <p:nvGrpSpPr>
                    <p:cNvPr id="384" name="Group 3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193207" y="2595968"/>
                      <a:ext cx="790386" cy="325437"/>
                      <a:chOff x="9763191" y="3448241"/>
                      <a:chExt cx="790562" cy="325401"/>
                    </a:xfrm>
                  </p:grpSpPr>
                  <p:pic>
                    <p:nvPicPr>
                      <p:cNvPr id="385" name="Picture 16"/>
                      <p:cNvPicPr>
                        <a:picLocks noChangeAspect="1"/>
                      </p:cNvPicPr>
                      <p:nvPr/>
                    </p:nvPicPr>
                    <p:blipFill>
                      <a:blip r:embed="rId3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91" y="3452465"/>
                        <a:ext cx="320616" cy="290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86" name="TextBox 385"/>
                      <p:cNvSpPr txBox="1"/>
                      <p:nvPr/>
                    </p:nvSpPr>
                    <p:spPr>
                      <a:xfrm>
                        <a:off x="10156790" y="3448241"/>
                        <a:ext cx="396963" cy="325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27971" rIns="0" bIns="0" anchor="ctr" anchorCtr="0"/>
                      <a:lstStyle>
                        <a:defPPr>
                          <a:defRPr lang="en-US"/>
                        </a:defPPr>
                        <a:lvl1pPr defTabSz="932317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defRPr sz="1000">
                            <a:gradFill>
                              <a:gsLst>
                                <a:gs pos="76250">
                                  <a:schemeClr val="bg1"/>
                                </a:gs>
                                <a:gs pos="31000">
                                  <a:schemeClr val="bg1"/>
                                </a:gs>
                              </a:gsLst>
                              <a:lin ang="5400000" scaled="0"/>
                            </a:gradFill>
                            <a:latin typeface="+mn-lt"/>
                            <a:ea typeface="Arial Unicode MS" panose="020B0604020202020204" pitchFamily="34" charset="-128"/>
                            <a:cs typeface="Segoe UI Light" panose="020B0502040204020203" pitchFamily="34" charset="0"/>
                          </a:defRPr>
                        </a:lvl1pPr>
                      </a:lstStyle>
                      <a:p>
                        <a:pPr>
                          <a:defRPr/>
                        </a:pP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SQL Data</a:t>
                        </a:r>
                        <a:b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</a:br>
                        <a:r>
                          <a:rPr lang="en-US" sz="980" kern="0">
                            <a:gradFill>
                              <a:gsLst>
                                <a:gs pos="76250">
                                  <a:srgbClr val="FFFFFF"/>
                                </a:gs>
                                <a:gs pos="31000">
                                  <a:srgbClr val="FFFFFF"/>
                                </a:gs>
                              </a:gsLst>
                              <a:lin ang="5400000" scaled="0"/>
                            </a:gradFill>
                          </a:rPr>
                          <a:t>Warehouse</a:t>
                        </a:r>
                      </a:p>
                    </p:txBody>
                  </p:sp>
                </p:grpSp>
              </p:grpSp>
            </p:grpSp>
            <p:grpSp>
              <p:nvGrpSpPr>
                <p:cNvPr id="349" name="Group 348"/>
                <p:cNvGrpSpPr/>
                <p:nvPr/>
              </p:nvGrpSpPr>
              <p:grpSpPr>
                <a:xfrm>
                  <a:off x="2082009" y="543029"/>
                  <a:ext cx="2144942" cy="1371600"/>
                  <a:chOff x="2082009" y="650979"/>
                  <a:chExt cx="2144942" cy="1371600"/>
                </a:xfrm>
              </p:grpSpPr>
              <p:sp>
                <p:nvSpPr>
                  <p:cNvPr id="364" name="Rectangle 363"/>
                  <p:cNvSpPr/>
                  <p:nvPr/>
                </p:nvSpPr>
                <p:spPr bwMode="auto">
                  <a:xfrm>
                    <a:off x="2082009" y="650979"/>
                    <a:ext cx="2144942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Compute</a:t>
                    </a:r>
                  </a:p>
                </p:txBody>
              </p:sp>
              <p:grpSp>
                <p:nvGrpSpPr>
                  <p:cNvPr id="365" name="Group 364"/>
                  <p:cNvGrpSpPr/>
                  <p:nvPr/>
                </p:nvGrpSpPr>
                <p:grpSpPr>
                  <a:xfrm>
                    <a:off x="2209151" y="1044910"/>
                    <a:ext cx="889842" cy="301625"/>
                    <a:chOff x="2315921" y="978921"/>
                    <a:chExt cx="889842" cy="301625"/>
                  </a:xfrm>
                </p:grpSpPr>
                <p:sp>
                  <p:nvSpPr>
                    <p:cNvPr id="375" name="TextBox 374"/>
                    <p:cNvSpPr txBox="1"/>
                    <p:nvPr/>
                  </p:nvSpPr>
                  <p:spPr bwMode="auto">
                    <a:xfrm>
                      <a:off x="2678517" y="978921"/>
                      <a:ext cx="527246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Cloud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Services</a:t>
                      </a:r>
                    </a:p>
                  </p:txBody>
                </p:sp>
                <p:pic>
                  <p:nvPicPr>
                    <p:cNvPr id="376" name="Picture 145"/>
                    <p:cNvPicPr>
                      <a:picLocks noChangeAspect="1"/>
                    </p:cNvPicPr>
                    <p:nvPr/>
                  </p:nvPicPr>
                  <p:blipFill>
                    <a:blip r:embed="rId34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15921" y="984779"/>
                      <a:ext cx="289808" cy="2899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6" name="Group 365"/>
                  <p:cNvGrpSpPr/>
                  <p:nvPr/>
                </p:nvGrpSpPr>
                <p:grpSpPr>
                  <a:xfrm>
                    <a:off x="2209151" y="1617332"/>
                    <a:ext cx="751241" cy="303647"/>
                    <a:chOff x="2355344" y="1558000"/>
                    <a:chExt cx="751241" cy="303647"/>
                  </a:xfrm>
                </p:grpSpPr>
                <p:sp>
                  <p:nvSpPr>
                    <p:cNvPr id="373" name="TextBox 372"/>
                    <p:cNvSpPr txBox="1"/>
                    <p:nvPr/>
                  </p:nvSpPr>
                  <p:spPr bwMode="auto">
                    <a:xfrm>
                      <a:off x="2722967" y="1559012"/>
                      <a:ext cx="383618" cy="3016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Batch</a:t>
                      </a:r>
                    </a:p>
                  </p:txBody>
                </p:sp>
                <p:pic>
                  <p:nvPicPr>
                    <p:cNvPr id="374" name="Picture 147"/>
                    <p:cNvPicPr>
                      <a:picLocks noChangeAspect="1"/>
                    </p:cNvPicPr>
                    <p:nvPr/>
                  </p:nvPicPr>
                  <p:blipFill>
                    <a:blip r:embed="rId3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55344" y="1558000"/>
                      <a:ext cx="303542" cy="30364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7" name="Group 366"/>
                  <p:cNvGrpSpPr/>
                  <p:nvPr/>
                </p:nvGrpSpPr>
                <p:grpSpPr>
                  <a:xfrm>
                    <a:off x="3226725" y="1617332"/>
                    <a:ext cx="865731" cy="301625"/>
                    <a:chOff x="3193533" y="1551343"/>
                    <a:chExt cx="865731" cy="301625"/>
                  </a:xfrm>
                </p:grpSpPr>
                <p:sp>
                  <p:nvSpPr>
                    <p:cNvPr id="371" name="TextBox 370"/>
                    <p:cNvSpPr txBox="1"/>
                    <p:nvPr/>
                  </p:nvSpPr>
                  <p:spPr bwMode="auto">
                    <a:xfrm>
                      <a:off x="3554337" y="1551343"/>
                      <a:ext cx="504927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Remote 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</a:t>
                      </a:r>
                    </a:p>
                  </p:txBody>
                </p:sp>
                <p:pic>
                  <p:nvPicPr>
                    <p:cNvPr id="372" name="Picture 149"/>
                    <p:cNvPicPr>
                      <a:picLocks noChangeAspect="1"/>
                    </p:cNvPicPr>
                    <p:nvPr/>
                  </p:nvPicPr>
                  <p:blipFill>
                    <a:blip r:embed="rId36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93533" y="1556274"/>
                      <a:ext cx="291661" cy="2917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68" name="Group 367"/>
                  <p:cNvGrpSpPr/>
                  <p:nvPr/>
                </p:nvGrpSpPr>
                <p:grpSpPr>
                  <a:xfrm>
                    <a:off x="3226725" y="1046498"/>
                    <a:ext cx="873084" cy="300037"/>
                    <a:chOff x="3380111" y="980440"/>
                    <a:chExt cx="873084" cy="300037"/>
                  </a:xfrm>
                </p:grpSpPr>
                <p:sp>
                  <p:nvSpPr>
                    <p:cNvPr id="369" name="TextBox 368"/>
                    <p:cNvSpPr txBox="1"/>
                    <p:nvPr/>
                  </p:nvSpPr>
                  <p:spPr bwMode="auto">
                    <a:xfrm>
                      <a:off x="3723011" y="980440"/>
                      <a:ext cx="530184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Service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Fabric</a:t>
                      </a:r>
                    </a:p>
                  </p:txBody>
                </p:sp>
                <p:sp>
                  <p:nvSpPr>
                    <p:cNvPr id="370" name="Freeform 369"/>
                    <p:cNvSpPr/>
                    <p:nvPr/>
                  </p:nvSpPr>
                  <p:spPr bwMode="auto">
                    <a:xfrm>
                      <a:off x="3380111" y="993933"/>
                      <a:ext cx="282575" cy="273050"/>
                    </a:xfrm>
                    <a:custGeom>
                      <a:avLst/>
                      <a:gdLst>
                        <a:gd name="connsiteX0" fmla="*/ 284961 w 673895"/>
                        <a:gd name="connsiteY0" fmla="*/ 158165 h 647702"/>
                        <a:gd name="connsiteX1" fmla="*/ 170786 w 673895"/>
                        <a:gd name="connsiteY1" fmla="*/ 242195 h 647702"/>
                        <a:gd name="connsiteX2" fmla="*/ 176214 w 673895"/>
                        <a:gd name="connsiteY2" fmla="*/ 269082 h 647702"/>
                        <a:gd name="connsiteX3" fmla="*/ 150408 w 673895"/>
                        <a:gd name="connsiteY3" fmla="*/ 331383 h 647702"/>
                        <a:gd name="connsiteX4" fmla="*/ 146443 w 673895"/>
                        <a:gd name="connsiteY4" fmla="*/ 334057 h 647702"/>
                        <a:gd name="connsiteX5" fmla="*/ 192422 w 673895"/>
                        <a:gd name="connsiteY5" fmla="*/ 472837 h 647702"/>
                        <a:gd name="connsiteX6" fmla="*/ 220034 w 673895"/>
                        <a:gd name="connsiteY6" fmla="*/ 478412 h 647702"/>
                        <a:gd name="connsiteX7" fmla="*/ 248039 w 673895"/>
                        <a:gd name="connsiteY7" fmla="*/ 497294 h 647702"/>
                        <a:gd name="connsiteX8" fmla="*/ 265572 w 673895"/>
                        <a:gd name="connsiteY8" fmla="*/ 523298 h 647702"/>
                        <a:gd name="connsiteX9" fmla="*/ 408956 w 673895"/>
                        <a:gd name="connsiteY9" fmla="*/ 523298 h 647702"/>
                        <a:gd name="connsiteX10" fmla="*/ 417479 w 673895"/>
                        <a:gd name="connsiteY10" fmla="*/ 505571 h 647702"/>
                        <a:gd name="connsiteX11" fmla="*/ 456243 w 673895"/>
                        <a:gd name="connsiteY11" fmla="*/ 473649 h 647702"/>
                        <a:gd name="connsiteX12" fmla="*/ 488887 w 673895"/>
                        <a:gd name="connsiteY12" fmla="*/ 467058 h 647702"/>
                        <a:gd name="connsiteX13" fmla="*/ 531395 w 673895"/>
                        <a:gd name="connsiteY13" fmla="*/ 334333 h 647702"/>
                        <a:gd name="connsiteX14" fmla="*/ 523487 w 673895"/>
                        <a:gd name="connsiteY14" fmla="*/ 329002 h 647702"/>
                        <a:gd name="connsiteX15" fmla="*/ 497681 w 673895"/>
                        <a:gd name="connsiteY15" fmla="*/ 266701 h 647702"/>
                        <a:gd name="connsiteX16" fmla="*/ 501673 w 673895"/>
                        <a:gd name="connsiteY16" fmla="*/ 246929 h 647702"/>
                        <a:gd name="connsiteX17" fmla="*/ 384346 w 673895"/>
                        <a:gd name="connsiteY17" fmla="*/ 159653 h 647702"/>
                        <a:gd name="connsiteX18" fmla="*/ 370052 w 673895"/>
                        <a:gd name="connsiteY18" fmla="*/ 169290 h 647702"/>
                        <a:gd name="connsiteX19" fmla="*/ 335757 w 673895"/>
                        <a:gd name="connsiteY19" fmla="*/ 176214 h 647702"/>
                        <a:gd name="connsiteX20" fmla="*/ 301462 w 673895"/>
                        <a:gd name="connsiteY20" fmla="*/ 169290 h 647702"/>
                        <a:gd name="connsiteX21" fmla="*/ 335757 w 673895"/>
                        <a:gd name="connsiteY21" fmla="*/ 0 h 647702"/>
                        <a:gd name="connsiteX22" fmla="*/ 423864 w 673895"/>
                        <a:gd name="connsiteY22" fmla="*/ 88107 h 647702"/>
                        <a:gd name="connsiteX23" fmla="*/ 420253 w 673895"/>
                        <a:gd name="connsiteY23" fmla="*/ 105993 h 647702"/>
                        <a:gd name="connsiteX24" fmla="*/ 538728 w 673895"/>
                        <a:gd name="connsiteY24" fmla="*/ 194124 h 647702"/>
                        <a:gd name="connsiteX25" fmla="*/ 551493 w 673895"/>
                        <a:gd name="connsiteY25" fmla="*/ 185518 h 647702"/>
                        <a:gd name="connsiteX26" fmla="*/ 585788 w 673895"/>
                        <a:gd name="connsiteY26" fmla="*/ 178594 h 647702"/>
                        <a:gd name="connsiteX27" fmla="*/ 673895 w 673895"/>
                        <a:gd name="connsiteY27" fmla="*/ 266701 h 647702"/>
                        <a:gd name="connsiteX28" fmla="*/ 620083 w 673895"/>
                        <a:gd name="connsiteY28" fmla="*/ 347884 h 647702"/>
                        <a:gd name="connsiteX29" fmla="*/ 593016 w 673895"/>
                        <a:gd name="connsiteY29" fmla="*/ 353349 h 647702"/>
                        <a:gd name="connsiteX30" fmla="*/ 549222 w 673895"/>
                        <a:gd name="connsiteY30" fmla="*/ 490092 h 647702"/>
                        <a:gd name="connsiteX31" fmla="*/ 552839 w 673895"/>
                        <a:gd name="connsiteY31" fmla="*/ 492531 h 647702"/>
                        <a:gd name="connsiteX32" fmla="*/ 578645 w 673895"/>
                        <a:gd name="connsiteY32" fmla="*/ 554832 h 647702"/>
                        <a:gd name="connsiteX33" fmla="*/ 490538 w 673895"/>
                        <a:gd name="connsiteY33" fmla="*/ 642939 h 647702"/>
                        <a:gd name="connsiteX34" fmla="*/ 409355 w 673895"/>
                        <a:gd name="connsiteY34" fmla="*/ 589127 h 647702"/>
                        <a:gd name="connsiteX35" fmla="*/ 409084 w 673895"/>
                        <a:gd name="connsiteY35" fmla="*/ 587783 h 647702"/>
                        <a:gd name="connsiteX36" fmla="*/ 268154 w 673895"/>
                        <a:gd name="connsiteY36" fmla="*/ 587783 h 647702"/>
                        <a:gd name="connsiteX37" fmla="*/ 266921 w 673895"/>
                        <a:gd name="connsiteY37" fmla="*/ 593890 h 647702"/>
                        <a:gd name="connsiteX38" fmla="*/ 185738 w 673895"/>
                        <a:gd name="connsiteY38" fmla="*/ 647702 h 647702"/>
                        <a:gd name="connsiteX39" fmla="*/ 97631 w 673895"/>
                        <a:gd name="connsiteY39" fmla="*/ 559595 h 647702"/>
                        <a:gd name="connsiteX40" fmla="*/ 123437 w 673895"/>
                        <a:gd name="connsiteY40" fmla="*/ 497294 h 647702"/>
                        <a:gd name="connsiteX41" fmla="*/ 130921 w 673895"/>
                        <a:gd name="connsiteY41" fmla="*/ 492248 h 647702"/>
                        <a:gd name="connsiteX42" fmla="*/ 86036 w 673895"/>
                        <a:gd name="connsiteY42" fmla="*/ 356771 h 647702"/>
                        <a:gd name="connsiteX43" fmla="*/ 53812 w 673895"/>
                        <a:gd name="connsiteY43" fmla="*/ 350265 h 647702"/>
                        <a:gd name="connsiteX44" fmla="*/ 0 w 673895"/>
                        <a:gd name="connsiteY44" fmla="*/ 269082 h 647702"/>
                        <a:gd name="connsiteX45" fmla="*/ 88107 w 673895"/>
                        <a:gd name="connsiteY45" fmla="*/ 180975 h 647702"/>
                        <a:gd name="connsiteX46" fmla="*/ 122402 w 673895"/>
                        <a:gd name="connsiteY46" fmla="*/ 187899 h 647702"/>
                        <a:gd name="connsiteX47" fmla="*/ 129378 w 673895"/>
                        <a:gd name="connsiteY47" fmla="*/ 192602 h 647702"/>
                        <a:gd name="connsiteX48" fmla="*/ 250718 w 673895"/>
                        <a:gd name="connsiteY48" fmla="*/ 103300 h 647702"/>
                        <a:gd name="connsiteX49" fmla="*/ 247650 w 673895"/>
                        <a:gd name="connsiteY49" fmla="*/ 88107 h 647702"/>
                        <a:gd name="connsiteX50" fmla="*/ 335757 w 673895"/>
                        <a:gd name="connsiteY50" fmla="*/ 0 h 6477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673895" h="647702">
                          <a:moveTo>
                            <a:pt x="284961" y="158165"/>
                          </a:moveTo>
                          <a:lnTo>
                            <a:pt x="170786" y="242195"/>
                          </a:lnTo>
                          <a:lnTo>
                            <a:pt x="176214" y="269082"/>
                          </a:lnTo>
                          <a:cubicBezTo>
                            <a:pt x="176214" y="293412"/>
                            <a:pt x="166353" y="315439"/>
                            <a:pt x="150408" y="331383"/>
                          </a:cubicBezTo>
                          <a:lnTo>
                            <a:pt x="146443" y="334057"/>
                          </a:lnTo>
                          <a:lnTo>
                            <a:pt x="192422" y="472837"/>
                          </a:lnTo>
                          <a:lnTo>
                            <a:pt x="220034" y="478412"/>
                          </a:lnTo>
                          <a:cubicBezTo>
                            <a:pt x="230575" y="482870"/>
                            <a:pt x="240067" y="489322"/>
                            <a:pt x="248039" y="497294"/>
                          </a:cubicBezTo>
                          <a:lnTo>
                            <a:pt x="265572" y="523298"/>
                          </a:lnTo>
                          <a:lnTo>
                            <a:pt x="408956" y="523298"/>
                          </a:lnTo>
                          <a:lnTo>
                            <a:pt x="417479" y="505571"/>
                          </a:lnTo>
                          <a:cubicBezTo>
                            <a:pt x="426979" y="491509"/>
                            <a:pt x="440432" y="480337"/>
                            <a:pt x="456243" y="473649"/>
                          </a:cubicBezTo>
                          <a:lnTo>
                            <a:pt x="488887" y="467058"/>
                          </a:lnTo>
                          <a:lnTo>
                            <a:pt x="531395" y="334333"/>
                          </a:lnTo>
                          <a:lnTo>
                            <a:pt x="523487" y="329002"/>
                          </a:lnTo>
                          <a:cubicBezTo>
                            <a:pt x="507543" y="313058"/>
                            <a:pt x="497681" y="291031"/>
                            <a:pt x="497681" y="266701"/>
                          </a:cubicBezTo>
                          <a:lnTo>
                            <a:pt x="501673" y="246929"/>
                          </a:lnTo>
                          <a:lnTo>
                            <a:pt x="384346" y="159653"/>
                          </a:lnTo>
                          <a:lnTo>
                            <a:pt x="370052" y="169290"/>
                          </a:lnTo>
                          <a:cubicBezTo>
                            <a:pt x="359511" y="173749"/>
                            <a:pt x="347922" y="176214"/>
                            <a:pt x="335757" y="176214"/>
                          </a:cubicBezTo>
                          <a:cubicBezTo>
                            <a:pt x="323592" y="176214"/>
                            <a:pt x="312003" y="173749"/>
                            <a:pt x="301462" y="169290"/>
                          </a:cubicBezTo>
                          <a:close/>
                          <a:moveTo>
                            <a:pt x="335757" y="0"/>
                          </a:moveTo>
                          <a:cubicBezTo>
                            <a:pt x="384417" y="0"/>
                            <a:pt x="423864" y="39447"/>
                            <a:pt x="423864" y="88107"/>
                          </a:cubicBezTo>
                          <a:lnTo>
                            <a:pt x="420253" y="105993"/>
                          </a:lnTo>
                          <a:lnTo>
                            <a:pt x="538728" y="194124"/>
                          </a:lnTo>
                          <a:lnTo>
                            <a:pt x="551493" y="185518"/>
                          </a:lnTo>
                          <a:cubicBezTo>
                            <a:pt x="562034" y="181059"/>
                            <a:pt x="573623" y="178594"/>
                            <a:pt x="585788" y="178594"/>
                          </a:cubicBezTo>
                          <a:cubicBezTo>
                            <a:pt x="634448" y="178594"/>
                            <a:pt x="673895" y="218041"/>
                            <a:pt x="673895" y="266701"/>
                          </a:cubicBezTo>
                          <a:cubicBezTo>
                            <a:pt x="673895" y="303196"/>
                            <a:pt x="651706" y="334509"/>
                            <a:pt x="620083" y="347884"/>
                          </a:cubicBezTo>
                          <a:lnTo>
                            <a:pt x="593016" y="353349"/>
                          </a:lnTo>
                          <a:lnTo>
                            <a:pt x="549222" y="490092"/>
                          </a:lnTo>
                          <a:lnTo>
                            <a:pt x="552839" y="492531"/>
                          </a:lnTo>
                          <a:cubicBezTo>
                            <a:pt x="568783" y="508475"/>
                            <a:pt x="578645" y="530502"/>
                            <a:pt x="578645" y="554832"/>
                          </a:cubicBezTo>
                          <a:cubicBezTo>
                            <a:pt x="578645" y="603492"/>
                            <a:pt x="539198" y="642939"/>
                            <a:pt x="490538" y="642939"/>
                          </a:cubicBezTo>
                          <a:cubicBezTo>
                            <a:pt x="454043" y="642939"/>
                            <a:pt x="422731" y="620750"/>
                            <a:pt x="409355" y="589127"/>
                          </a:cubicBezTo>
                          <a:lnTo>
                            <a:pt x="409084" y="587783"/>
                          </a:lnTo>
                          <a:lnTo>
                            <a:pt x="268154" y="587783"/>
                          </a:lnTo>
                          <a:lnTo>
                            <a:pt x="266921" y="593890"/>
                          </a:lnTo>
                          <a:cubicBezTo>
                            <a:pt x="253546" y="625513"/>
                            <a:pt x="222233" y="647702"/>
                            <a:pt x="185738" y="647702"/>
                          </a:cubicBezTo>
                          <a:cubicBezTo>
                            <a:pt x="137078" y="647702"/>
                            <a:pt x="97631" y="608255"/>
                            <a:pt x="97631" y="559595"/>
                          </a:cubicBezTo>
                          <a:cubicBezTo>
                            <a:pt x="97631" y="535265"/>
                            <a:pt x="107493" y="513238"/>
                            <a:pt x="123437" y="497294"/>
                          </a:cubicBezTo>
                          <a:lnTo>
                            <a:pt x="130921" y="492248"/>
                          </a:lnTo>
                          <a:lnTo>
                            <a:pt x="86036" y="356771"/>
                          </a:lnTo>
                          <a:lnTo>
                            <a:pt x="53812" y="350265"/>
                          </a:lnTo>
                          <a:cubicBezTo>
                            <a:pt x="22189" y="336890"/>
                            <a:pt x="0" y="305577"/>
                            <a:pt x="0" y="269082"/>
                          </a:cubicBezTo>
                          <a:cubicBezTo>
                            <a:pt x="0" y="220422"/>
                            <a:pt x="39447" y="180975"/>
                            <a:pt x="88107" y="180975"/>
                          </a:cubicBezTo>
                          <a:cubicBezTo>
                            <a:pt x="100272" y="180975"/>
                            <a:pt x="111861" y="183440"/>
                            <a:pt x="122402" y="187899"/>
                          </a:cubicBezTo>
                          <a:lnTo>
                            <a:pt x="129378" y="192602"/>
                          </a:lnTo>
                          <a:lnTo>
                            <a:pt x="250718" y="103300"/>
                          </a:lnTo>
                          <a:lnTo>
                            <a:pt x="247650" y="88107"/>
                          </a:lnTo>
                          <a:cubicBezTo>
                            <a:pt x="247650" y="39447"/>
                            <a:pt x="287097" y="0"/>
                            <a:pt x="33575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 algn="ctr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50" name="Group 349"/>
                <p:cNvGrpSpPr/>
                <p:nvPr/>
              </p:nvGrpSpPr>
              <p:grpSpPr>
                <a:xfrm>
                  <a:off x="8203323" y="543029"/>
                  <a:ext cx="2250927" cy="1371600"/>
                  <a:chOff x="8203323" y="650979"/>
                  <a:chExt cx="2250927" cy="1371600"/>
                </a:xfrm>
              </p:grpSpPr>
              <p:sp>
                <p:nvSpPr>
                  <p:cNvPr id="351" name="Rectangle 350"/>
                  <p:cNvSpPr/>
                  <p:nvPr/>
                </p:nvSpPr>
                <p:spPr bwMode="auto">
                  <a:xfrm>
                    <a:off x="8203323" y="650979"/>
                    <a:ext cx="2250927" cy="1371600"/>
                  </a:xfrm>
                  <a:prstGeom prst="rect">
                    <a:avLst/>
                  </a:prstGeom>
                  <a:solidFill>
                    <a:srgbClr val="0072C6"/>
                  </a:solidFill>
                  <a:ln w="6350" cap="flat" cmpd="sng" algn="ctr">
                    <a:noFill/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lIns="179285" tIns="143428" rIns="179285" bIns="143428"/>
                  <a:lstStyle/>
                  <a:p>
                    <a:pPr algn="ctr" defTabSz="895923" eaLnBrk="1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176" ker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  <a:latin typeface="Segoe UI Semibold" panose="020B0702040204020203" pitchFamily="34" charset="0"/>
                        <a:ea typeface="Segoe UI" pitchFamily="34" charset="0"/>
                        <a:cs typeface="Segoe UI Semibold" panose="020B0702040204020203" pitchFamily="34" charset="0"/>
                      </a:rPr>
                      <a:t>Developer services</a:t>
                    </a:r>
                  </a:p>
                </p:txBody>
              </p:sp>
              <p:grpSp>
                <p:nvGrpSpPr>
                  <p:cNvPr id="352" name="Group 351"/>
                  <p:cNvGrpSpPr/>
                  <p:nvPr/>
                </p:nvGrpSpPr>
                <p:grpSpPr>
                  <a:xfrm>
                    <a:off x="8316462" y="1050815"/>
                    <a:ext cx="1048050" cy="290595"/>
                    <a:chOff x="8316462" y="1050815"/>
                    <a:chExt cx="1048050" cy="290595"/>
                  </a:xfrm>
                </p:grpSpPr>
                <p:sp>
                  <p:nvSpPr>
                    <p:cNvPr id="362" name="TextBox 361"/>
                    <p:cNvSpPr txBox="1"/>
                    <p:nvPr/>
                  </p:nvSpPr>
                  <p:spPr bwMode="auto">
                    <a:xfrm>
                      <a:off x="8694587" y="1065786"/>
                      <a:ext cx="669925" cy="2508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Visual 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Studio</a:t>
                      </a:r>
                    </a:p>
                  </p:txBody>
                </p:sp>
                <p:pic>
                  <p:nvPicPr>
                    <p:cNvPr id="363" name="Picture 167" descr="Visual Studio Online.png"/>
                    <p:cNvPicPr>
                      <a:picLocks noChangeAspect="1"/>
                    </p:cNvPicPr>
                    <p:nvPr/>
                  </p:nvPicPr>
                  <p:blipFill>
                    <a:blip r:embed="rId37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16462" y="1050815"/>
                      <a:ext cx="290580" cy="2905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53" name="Group 352"/>
                  <p:cNvGrpSpPr/>
                  <p:nvPr/>
                </p:nvGrpSpPr>
                <p:grpSpPr>
                  <a:xfrm>
                    <a:off x="9413978" y="1606382"/>
                    <a:ext cx="957567" cy="312845"/>
                    <a:chOff x="9413978" y="1606382"/>
                    <a:chExt cx="957567" cy="312845"/>
                  </a:xfrm>
                </p:grpSpPr>
                <p:sp>
                  <p:nvSpPr>
                    <p:cNvPr id="360" name="TextBox 359"/>
                    <p:cNvSpPr txBox="1"/>
                    <p:nvPr/>
                  </p:nvSpPr>
                  <p:spPr bwMode="auto">
                    <a:xfrm>
                      <a:off x="9712733" y="1617602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Application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Insights</a:t>
                      </a:r>
                    </a:p>
                  </p:txBody>
                </p:sp>
                <p:pic>
                  <p:nvPicPr>
                    <p:cNvPr id="361" name="Picture 169" descr="Application Insights.png"/>
                    <p:cNvPicPr>
                      <a:picLocks noChangeAspect="1"/>
                    </p:cNvPicPr>
                    <p:nvPr/>
                  </p:nvPicPr>
                  <p:blipFill>
                    <a:blip r:embed="rId38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13978" y="1606382"/>
                      <a:ext cx="292365" cy="2923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54" name="Group 353"/>
                  <p:cNvGrpSpPr/>
                  <p:nvPr/>
                </p:nvGrpSpPr>
                <p:grpSpPr>
                  <a:xfrm>
                    <a:off x="9408787" y="1025699"/>
                    <a:ext cx="875200" cy="302765"/>
                    <a:chOff x="9408787" y="1025699"/>
                    <a:chExt cx="875200" cy="302765"/>
                  </a:xfrm>
                </p:grpSpPr>
                <p:pic>
                  <p:nvPicPr>
                    <p:cNvPr id="358" name="Picture 272"/>
                    <p:cNvPicPr>
                      <a:picLocks noChangeAspect="1"/>
                    </p:cNvPicPr>
                    <p:nvPr/>
                  </p:nvPicPr>
                  <p:blipFill>
                    <a:blip r:embed="rId39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408787" y="1025699"/>
                      <a:ext cx="302749" cy="3027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59" name="TextBox 358"/>
                    <p:cNvSpPr txBox="1"/>
                    <p:nvPr/>
                  </p:nvSpPr>
                  <p:spPr bwMode="auto">
                    <a:xfrm>
                      <a:off x="9742651" y="1059753"/>
                      <a:ext cx="541336" cy="2492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Azure SDK</a:t>
                      </a:r>
                    </a:p>
                  </p:txBody>
                </p:sp>
              </p:grpSp>
              <p:grpSp>
                <p:nvGrpSpPr>
                  <p:cNvPr id="355" name="Group 354"/>
                  <p:cNvGrpSpPr/>
                  <p:nvPr/>
                </p:nvGrpSpPr>
                <p:grpSpPr>
                  <a:xfrm>
                    <a:off x="8316496" y="1621631"/>
                    <a:ext cx="1048016" cy="280129"/>
                    <a:chOff x="8316496" y="1621631"/>
                    <a:chExt cx="1048016" cy="280129"/>
                  </a:xfrm>
                </p:grpSpPr>
                <p:sp>
                  <p:nvSpPr>
                    <p:cNvPr id="356" name="TextBox 355"/>
                    <p:cNvSpPr txBox="1"/>
                    <p:nvPr/>
                  </p:nvSpPr>
                  <p:spPr bwMode="auto">
                    <a:xfrm>
                      <a:off x="8704112" y="1650936"/>
                      <a:ext cx="660400" cy="2508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Team 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Project</a:t>
                      </a:r>
                    </a:p>
                  </p:txBody>
                </p:sp>
                <p:sp>
                  <p:nvSpPr>
                    <p:cNvPr id="357" name="Freeform 356"/>
                    <p:cNvSpPr/>
                    <p:nvPr/>
                  </p:nvSpPr>
                  <p:spPr bwMode="auto">
                    <a:xfrm>
                      <a:off x="8316496" y="1621631"/>
                      <a:ext cx="290512" cy="249237"/>
                    </a:xfrm>
                    <a:custGeom>
                      <a:avLst/>
                      <a:gdLst>
                        <a:gd name="connsiteX0" fmla="*/ 20235 w 769143"/>
                        <a:gd name="connsiteY0" fmla="*/ 443405 h 659607"/>
                        <a:gd name="connsiteX1" fmla="*/ 84659 w 769143"/>
                        <a:gd name="connsiteY1" fmla="*/ 443405 h 659607"/>
                        <a:gd name="connsiteX2" fmla="*/ 133712 w 769143"/>
                        <a:gd name="connsiteY2" fmla="*/ 527981 h 659607"/>
                        <a:gd name="connsiteX3" fmla="*/ 182766 w 769143"/>
                        <a:gd name="connsiteY3" fmla="*/ 443405 h 659607"/>
                        <a:gd name="connsiteX4" fmla="*/ 251228 w 769143"/>
                        <a:gd name="connsiteY4" fmla="*/ 443405 h 659607"/>
                        <a:gd name="connsiteX5" fmla="*/ 271462 w 769143"/>
                        <a:gd name="connsiteY5" fmla="*/ 463640 h 659607"/>
                        <a:gd name="connsiteX6" fmla="*/ 271462 w 769143"/>
                        <a:gd name="connsiteY6" fmla="*/ 634610 h 659607"/>
                        <a:gd name="connsiteX7" fmla="*/ 251228 w 769143"/>
                        <a:gd name="connsiteY7" fmla="*/ 654845 h 659607"/>
                        <a:gd name="connsiteX8" fmla="*/ 20235 w 769143"/>
                        <a:gd name="connsiteY8" fmla="*/ 654845 h 659607"/>
                        <a:gd name="connsiteX9" fmla="*/ 0 w 769143"/>
                        <a:gd name="connsiteY9" fmla="*/ 634610 h 659607"/>
                        <a:gd name="connsiteX10" fmla="*/ 0 w 769143"/>
                        <a:gd name="connsiteY10" fmla="*/ 463640 h 659607"/>
                        <a:gd name="connsiteX11" fmla="*/ 20235 w 769143"/>
                        <a:gd name="connsiteY11" fmla="*/ 443405 h 659607"/>
                        <a:gd name="connsiteX12" fmla="*/ 330596 w 769143"/>
                        <a:gd name="connsiteY12" fmla="*/ 290513 h 659607"/>
                        <a:gd name="connsiteX13" fmla="*/ 443055 w 769143"/>
                        <a:gd name="connsiteY13" fmla="*/ 290513 h 659607"/>
                        <a:gd name="connsiteX14" fmla="*/ 528684 w 769143"/>
                        <a:gd name="connsiteY14" fmla="*/ 438150 h 659607"/>
                        <a:gd name="connsiteX15" fmla="*/ 614314 w 769143"/>
                        <a:gd name="connsiteY15" fmla="*/ 290513 h 659607"/>
                        <a:gd name="connsiteX16" fmla="*/ 733821 w 769143"/>
                        <a:gd name="connsiteY16" fmla="*/ 290513 h 659607"/>
                        <a:gd name="connsiteX17" fmla="*/ 769143 w 769143"/>
                        <a:gd name="connsiteY17" fmla="*/ 325835 h 659607"/>
                        <a:gd name="connsiteX18" fmla="*/ 769143 w 769143"/>
                        <a:gd name="connsiteY18" fmla="*/ 624285 h 659607"/>
                        <a:gd name="connsiteX19" fmla="*/ 733821 w 769143"/>
                        <a:gd name="connsiteY19" fmla="*/ 659607 h 659607"/>
                        <a:gd name="connsiteX20" fmla="*/ 330596 w 769143"/>
                        <a:gd name="connsiteY20" fmla="*/ 659607 h 659607"/>
                        <a:gd name="connsiteX21" fmla="*/ 295274 w 769143"/>
                        <a:gd name="connsiteY21" fmla="*/ 624285 h 659607"/>
                        <a:gd name="connsiteX22" fmla="*/ 295274 w 769143"/>
                        <a:gd name="connsiteY22" fmla="*/ 325835 h 659607"/>
                        <a:gd name="connsiteX23" fmla="*/ 330596 w 769143"/>
                        <a:gd name="connsiteY23" fmla="*/ 290513 h 659607"/>
                        <a:gd name="connsiteX24" fmla="*/ 134367 w 769143"/>
                        <a:gd name="connsiteY24" fmla="*/ 276981 h 659607"/>
                        <a:gd name="connsiteX25" fmla="*/ 211441 w 769143"/>
                        <a:gd name="connsiteY25" fmla="*/ 354055 h 659607"/>
                        <a:gd name="connsiteX26" fmla="*/ 134367 w 769143"/>
                        <a:gd name="connsiteY26" fmla="*/ 431128 h 659607"/>
                        <a:gd name="connsiteX27" fmla="*/ 57293 w 769143"/>
                        <a:gd name="connsiteY27" fmla="*/ 354055 h 659607"/>
                        <a:gd name="connsiteX28" fmla="*/ 134367 w 769143"/>
                        <a:gd name="connsiteY28" fmla="*/ 276981 h 659607"/>
                        <a:gd name="connsiteX29" fmla="*/ 529827 w 769143"/>
                        <a:gd name="connsiteY29" fmla="*/ 0 h 659607"/>
                        <a:gd name="connsiteX30" fmla="*/ 664368 w 769143"/>
                        <a:gd name="connsiteY30" fmla="*/ 134541 h 659607"/>
                        <a:gd name="connsiteX31" fmla="*/ 529827 w 769143"/>
                        <a:gd name="connsiteY31" fmla="*/ 269082 h 659607"/>
                        <a:gd name="connsiteX32" fmla="*/ 395286 w 769143"/>
                        <a:gd name="connsiteY32" fmla="*/ 134541 h 659607"/>
                        <a:gd name="connsiteX33" fmla="*/ 529827 w 769143"/>
                        <a:gd name="connsiteY33" fmla="*/ 0 h 6596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769143" h="659607">
                          <a:moveTo>
                            <a:pt x="20235" y="443405"/>
                          </a:moveTo>
                          <a:lnTo>
                            <a:pt x="84659" y="443405"/>
                          </a:lnTo>
                          <a:lnTo>
                            <a:pt x="133712" y="527981"/>
                          </a:lnTo>
                          <a:lnTo>
                            <a:pt x="182766" y="443405"/>
                          </a:lnTo>
                          <a:lnTo>
                            <a:pt x="251228" y="443405"/>
                          </a:lnTo>
                          <a:cubicBezTo>
                            <a:pt x="262403" y="443405"/>
                            <a:pt x="271462" y="452464"/>
                            <a:pt x="271462" y="463640"/>
                          </a:cubicBezTo>
                          <a:lnTo>
                            <a:pt x="271462" y="634610"/>
                          </a:lnTo>
                          <a:cubicBezTo>
                            <a:pt x="271462" y="645786"/>
                            <a:pt x="262403" y="654845"/>
                            <a:pt x="251228" y="654845"/>
                          </a:cubicBezTo>
                          <a:lnTo>
                            <a:pt x="20235" y="654845"/>
                          </a:lnTo>
                          <a:cubicBezTo>
                            <a:pt x="9060" y="654845"/>
                            <a:pt x="0" y="645786"/>
                            <a:pt x="0" y="634610"/>
                          </a:cubicBezTo>
                          <a:lnTo>
                            <a:pt x="0" y="463640"/>
                          </a:lnTo>
                          <a:cubicBezTo>
                            <a:pt x="0" y="452464"/>
                            <a:pt x="9060" y="443405"/>
                            <a:pt x="20235" y="443405"/>
                          </a:cubicBezTo>
                          <a:close/>
                          <a:moveTo>
                            <a:pt x="330596" y="290513"/>
                          </a:moveTo>
                          <a:lnTo>
                            <a:pt x="443055" y="290513"/>
                          </a:lnTo>
                          <a:lnTo>
                            <a:pt x="528684" y="438150"/>
                          </a:lnTo>
                          <a:lnTo>
                            <a:pt x="614314" y="290513"/>
                          </a:lnTo>
                          <a:lnTo>
                            <a:pt x="733821" y="290513"/>
                          </a:lnTo>
                          <a:cubicBezTo>
                            <a:pt x="753329" y="290513"/>
                            <a:pt x="769143" y="306327"/>
                            <a:pt x="769143" y="325835"/>
                          </a:cubicBezTo>
                          <a:lnTo>
                            <a:pt x="769143" y="624285"/>
                          </a:lnTo>
                          <a:cubicBezTo>
                            <a:pt x="769143" y="643793"/>
                            <a:pt x="753329" y="659607"/>
                            <a:pt x="733821" y="659607"/>
                          </a:cubicBezTo>
                          <a:lnTo>
                            <a:pt x="330596" y="659607"/>
                          </a:lnTo>
                          <a:cubicBezTo>
                            <a:pt x="311088" y="659607"/>
                            <a:pt x="295274" y="643793"/>
                            <a:pt x="295274" y="624285"/>
                          </a:cubicBezTo>
                          <a:lnTo>
                            <a:pt x="295274" y="325835"/>
                          </a:lnTo>
                          <a:cubicBezTo>
                            <a:pt x="295274" y="306327"/>
                            <a:pt x="311088" y="290513"/>
                            <a:pt x="330596" y="290513"/>
                          </a:cubicBezTo>
                          <a:close/>
                          <a:moveTo>
                            <a:pt x="134367" y="276981"/>
                          </a:moveTo>
                          <a:cubicBezTo>
                            <a:pt x="176934" y="276981"/>
                            <a:pt x="211441" y="311488"/>
                            <a:pt x="211441" y="354055"/>
                          </a:cubicBezTo>
                          <a:cubicBezTo>
                            <a:pt x="211441" y="396621"/>
                            <a:pt x="176934" y="431128"/>
                            <a:pt x="134367" y="431128"/>
                          </a:cubicBezTo>
                          <a:cubicBezTo>
                            <a:pt x="91800" y="431128"/>
                            <a:pt x="57293" y="396621"/>
                            <a:pt x="57293" y="354055"/>
                          </a:cubicBezTo>
                          <a:cubicBezTo>
                            <a:pt x="57293" y="311488"/>
                            <a:pt x="91800" y="276981"/>
                            <a:pt x="134367" y="276981"/>
                          </a:cubicBezTo>
                          <a:close/>
                          <a:moveTo>
                            <a:pt x="529827" y="0"/>
                          </a:moveTo>
                          <a:cubicBezTo>
                            <a:pt x="604132" y="0"/>
                            <a:pt x="664368" y="60236"/>
                            <a:pt x="664368" y="134541"/>
                          </a:cubicBezTo>
                          <a:cubicBezTo>
                            <a:pt x="664368" y="208846"/>
                            <a:pt x="604132" y="269082"/>
                            <a:pt x="529827" y="269082"/>
                          </a:cubicBezTo>
                          <a:cubicBezTo>
                            <a:pt x="455522" y="269082"/>
                            <a:pt x="395286" y="208846"/>
                            <a:pt x="395286" y="134541"/>
                          </a:cubicBezTo>
                          <a:cubicBezTo>
                            <a:pt x="395286" y="60236"/>
                            <a:pt x="455522" y="0"/>
                            <a:pt x="52982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 algn="ctr">
                      <a:noFill/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lIns="182880" tIns="146304" rIns="182880" bIns="146304"/>
                    <a:lstStyle/>
                    <a:p>
                      <a:pPr algn="ctr" defTabSz="914102" eaLnBrk="1" hangingPunct="1">
                        <a:lnSpc>
                          <a:spcPct val="90000"/>
                        </a:lnSpc>
                        <a:defRPr/>
                      </a:pPr>
                      <a:endParaRPr lang="en-US" sz="1961" b="1" kern="0">
                        <a:solidFill>
                          <a:srgbClr val="FFFFFF"/>
                        </a:solidFill>
                        <a:latin typeface="Segoe UI Light"/>
                        <a:ea typeface="Segoe UI" pitchFamily="34" charset="0"/>
                        <a:cs typeface="Segoe UI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" name="Group 3"/>
              <p:cNvGrpSpPr/>
              <p:nvPr userDrawn="1"/>
            </p:nvGrpSpPr>
            <p:grpSpPr>
              <a:xfrm>
                <a:off x="249566" y="543029"/>
                <a:ext cx="1720893" cy="3795291"/>
                <a:chOff x="249566" y="543029"/>
                <a:chExt cx="1720893" cy="3795291"/>
              </a:xfrm>
            </p:grpSpPr>
            <p:sp>
              <p:nvSpPr>
                <p:cNvPr id="319" name="Rectangle 318"/>
                <p:cNvSpPr/>
                <p:nvPr/>
              </p:nvSpPr>
              <p:spPr bwMode="auto">
                <a:xfrm>
                  <a:off x="249566" y="543029"/>
                  <a:ext cx="1720893" cy="3795291"/>
                </a:xfrm>
                <a:prstGeom prst="rect">
                  <a:avLst/>
                </a:prstGeom>
                <a:solidFill>
                  <a:srgbClr val="1B3C72"/>
                </a:solidFill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265176" tIns="143428" rIns="179285" bIns="143428"/>
                <a:lstStyle/>
                <a:p>
                  <a:pPr algn="ctr"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72" kern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Security and Management</a:t>
                  </a: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365563" y="1115018"/>
                  <a:ext cx="1458716" cy="3120525"/>
                  <a:chOff x="419554" y="1199688"/>
                  <a:chExt cx="1458716" cy="3120525"/>
                </a:xfrm>
              </p:grpSpPr>
              <p:grpSp>
                <p:nvGrpSpPr>
                  <p:cNvPr id="321" name="Group 320"/>
                  <p:cNvGrpSpPr/>
                  <p:nvPr/>
                </p:nvGrpSpPr>
                <p:grpSpPr>
                  <a:xfrm>
                    <a:off x="442574" y="1656149"/>
                    <a:ext cx="1027708" cy="303213"/>
                    <a:chOff x="368069" y="1313314"/>
                    <a:chExt cx="1027708" cy="303213"/>
                  </a:xfrm>
                </p:grpSpPr>
                <p:sp>
                  <p:nvSpPr>
                    <p:cNvPr id="340" name="TextBox 339"/>
                    <p:cNvSpPr txBox="1"/>
                    <p:nvPr/>
                  </p:nvSpPr>
                  <p:spPr bwMode="auto">
                    <a:xfrm>
                      <a:off x="736963" y="1314902"/>
                      <a:ext cx="658814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Active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Directory</a:t>
                      </a:r>
                    </a:p>
                  </p:txBody>
                </p:sp>
                <p:pic>
                  <p:nvPicPr>
                    <p:cNvPr id="341" name="Picture 193" descr="Azure Active Directory.png"/>
                    <p:cNvPicPr>
                      <a:picLocks noChangeAspect="1"/>
                    </p:cNvPicPr>
                    <p:nvPr/>
                  </p:nvPicPr>
                  <p:blipFill>
                    <a:blip r:embed="rId40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1313314"/>
                      <a:ext cx="298175" cy="298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2" name="Group 321"/>
                  <p:cNvGrpSpPr/>
                  <p:nvPr/>
                </p:nvGrpSpPr>
                <p:grpSpPr>
                  <a:xfrm>
                    <a:off x="466215" y="2129907"/>
                    <a:ext cx="1004066" cy="301625"/>
                    <a:chOff x="391710" y="1847920"/>
                    <a:chExt cx="1004066" cy="301625"/>
                  </a:xfrm>
                </p:grpSpPr>
                <p:sp>
                  <p:nvSpPr>
                    <p:cNvPr id="338" name="TextBox 337"/>
                    <p:cNvSpPr txBox="1"/>
                    <p:nvPr/>
                  </p:nvSpPr>
                  <p:spPr bwMode="auto">
                    <a:xfrm>
                      <a:off x="736963" y="1847920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Multi-Factor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Authentication</a:t>
                      </a:r>
                    </a:p>
                  </p:txBody>
                </p:sp>
                <p:pic>
                  <p:nvPicPr>
                    <p:cNvPr id="339" name="Picture 195" descr="Multi-Factor Authentication.png"/>
                    <p:cNvPicPr>
                      <a:picLocks noChangeAspect="1"/>
                    </p:cNvPicPr>
                    <p:nvPr/>
                  </p:nvPicPr>
                  <p:blipFill>
                    <a:blip r:embed="rId4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91710" y="1854270"/>
                      <a:ext cx="288064" cy="2881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442574" y="2602077"/>
                    <a:ext cx="1027706" cy="301625"/>
                    <a:chOff x="368069" y="2341251"/>
                    <a:chExt cx="1027706" cy="301625"/>
                  </a:xfrm>
                </p:grpSpPr>
                <p:sp>
                  <p:nvSpPr>
                    <p:cNvPr id="336" name="TextBox 335"/>
                    <p:cNvSpPr txBox="1"/>
                    <p:nvPr/>
                  </p:nvSpPr>
                  <p:spPr bwMode="auto">
                    <a:xfrm>
                      <a:off x="736963" y="2341251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Automation</a:t>
                      </a:r>
                    </a:p>
                  </p:txBody>
                </p:sp>
                <p:pic>
                  <p:nvPicPr>
                    <p:cNvPr id="337" name="Picture 198" descr="Azure automation.png"/>
                    <p:cNvPicPr>
                      <a:picLocks noChangeAspect="1"/>
                    </p:cNvPicPr>
                    <p:nvPr/>
                  </p:nvPicPr>
                  <p:blipFill>
                    <a:blip r:embed="rId4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2347601"/>
                      <a:ext cx="289482" cy="2904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4" name="Group 323"/>
                  <p:cNvGrpSpPr/>
                  <p:nvPr/>
                </p:nvGrpSpPr>
                <p:grpSpPr>
                  <a:xfrm>
                    <a:off x="442574" y="1199688"/>
                    <a:ext cx="1027707" cy="285916"/>
                    <a:chOff x="368069" y="762503"/>
                    <a:chExt cx="1027707" cy="285916"/>
                  </a:xfrm>
                </p:grpSpPr>
                <p:sp>
                  <p:nvSpPr>
                    <p:cNvPr id="334" name="TextBox 333"/>
                    <p:cNvSpPr txBox="1"/>
                    <p:nvPr/>
                  </p:nvSpPr>
                  <p:spPr bwMode="auto">
                    <a:xfrm>
                      <a:off x="736963" y="789031"/>
                      <a:ext cx="658813" cy="2328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/>
                    <a:p>
                      <a:pPr defTabSz="913950">
                        <a:lnSpc>
                          <a:spcPct val="90000"/>
                        </a:lnSpc>
                        <a:spcBef>
                          <a:spcPts val="588"/>
                        </a:spcBef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Segoe UI"/>
                          <a:ea typeface="Arial Unicode MS" panose="020B0604020202020204" pitchFamily="34" charset="-128"/>
                          <a:cs typeface="Segoe UI Light" panose="020B0502040204020203" pitchFamily="34" charset="0"/>
                        </a:rPr>
                        <a:t>Portal</a:t>
                      </a:r>
                    </a:p>
                  </p:txBody>
                </p:sp>
                <p:pic>
                  <p:nvPicPr>
                    <p:cNvPr id="335" name="Picture 200" descr="Azure subscription.png"/>
                    <p:cNvPicPr>
                      <a:picLocks noChangeAspect="1"/>
                    </p:cNvPicPr>
                    <p:nvPr/>
                  </p:nvPicPr>
                  <p:blipFill>
                    <a:blip r:embed="rId43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762503"/>
                      <a:ext cx="286234" cy="2859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442574" y="3074247"/>
                    <a:ext cx="1027707" cy="301625"/>
                    <a:chOff x="368069" y="2835216"/>
                    <a:chExt cx="1027707" cy="301625"/>
                  </a:xfrm>
                </p:grpSpPr>
                <p:sp>
                  <p:nvSpPr>
                    <p:cNvPr id="332" name="TextBox 331"/>
                    <p:cNvSpPr txBox="1"/>
                    <p:nvPr/>
                  </p:nvSpPr>
                  <p:spPr bwMode="auto">
                    <a:xfrm>
                      <a:off x="736963" y="2835216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Key Vault</a:t>
                      </a:r>
                    </a:p>
                  </p:txBody>
                </p:sp>
                <p:pic>
                  <p:nvPicPr>
                    <p:cNvPr id="333" name="Picture 204" descr="AzureKeyVault_icon_white.png"/>
                    <p:cNvPicPr>
                      <a:picLocks noChangeAspect="1"/>
                    </p:cNvPicPr>
                    <p:nvPr/>
                  </p:nvPicPr>
                  <p:blipFill>
                    <a:blip r:embed="rId4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2835216"/>
                      <a:ext cx="266988" cy="2966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6" name="Group 325"/>
                  <p:cNvGrpSpPr/>
                  <p:nvPr/>
                </p:nvGrpSpPr>
                <p:grpSpPr>
                  <a:xfrm>
                    <a:off x="419554" y="3546417"/>
                    <a:ext cx="1458716" cy="301625"/>
                    <a:chOff x="345049" y="3328988"/>
                    <a:chExt cx="1458716" cy="301625"/>
                  </a:xfrm>
                </p:grpSpPr>
                <p:sp>
                  <p:nvSpPr>
                    <p:cNvPr id="330" name="TextBox 329"/>
                    <p:cNvSpPr txBox="1"/>
                    <p:nvPr/>
                  </p:nvSpPr>
                  <p:spPr bwMode="auto">
                    <a:xfrm>
                      <a:off x="736963" y="3328988"/>
                      <a:ext cx="106680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Store/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Marketplace</a:t>
                      </a:r>
                    </a:p>
                  </p:txBody>
                </p:sp>
                <p:pic>
                  <p:nvPicPr>
                    <p:cNvPr id="331" name="Picture 230" descr="Azure Marketplace.png"/>
                    <p:cNvPicPr>
                      <a:picLocks noChangeAspect="1"/>
                    </p:cNvPicPr>
                    <p:nvPr/>
                  </p:nvPicPr>
                  <p:blipFill>
                    <a:blip r:embed="rId45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5049" y="3338513"/>
                      <a:ext cx="291101" cy="2915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442574" y="4018588"/>
                    <a:ext cx="1029294" cy="301625"/>
                    <a:chOff x="368069" y="3867931"/>
                    <a:chExt cx="1029294" cy="301625"/>
                  </a:xfrm>
                </p:grpSpPr>
                <p:pic>
                  <p:nvPicPr>
                    <p:cNvPr id="328" name="Picture 412"/>
                    <p:cNvPicPr>
                      <a:picLocks noChangeAspect="1"/>
                    </p:cNvPicPr>
                    <p:nvPr/>
                  </p:nvPicPr>
                  <p:blipFill>
                    <a:blip r:embed="rId46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8069" y="3891744"/>
                      <a:ext cx="252343" cy="25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329" name="TextBox 328"/>
                    <p:cNvSpPr txBox="1"/>
                    <p:nvPr/>
                  </p:nvSpPr>
                  <p:spPr bwMode="auto">
                    <a:xfrm>
                      <a:off x="736963" y="3867931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VM Image Gallery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and VM Depot</a:t>
                      </a:r>
                    </a:p>
                  </p:txBody>
                </p:sp>
              </p:grpSp>
            </p:grpSp>
          </p:grpSp>
          <p:grpSp>
            <p:nvGrpSpPr>
              <p:cNvPr id="13" name="Group 12"/>
              <p:cNvGrpSpPr/>
              <p:nvPr userDrawn="1"/>
            </p:nvGrpSpPr>
            <p:grpSpPr>
              <a:xfrm>
                <a:off x="10572607" y="543029"/>
                <a:ext cx="1619393" cy="3786173"/>
                <a:chOff x="10572607" y="543029"/>
                <a:chExt cx="1619393" cy="3786173"/>
              </a:xfrm>
            </p:grpSpPr>
            <p:sp>
              <p:nvSpPr>
                <p:cNvPr id="288" name="Rectangle 287"/>
                <p:cNvSpPr/>
                <p:nvPr/>
              </p:nvSpPr>
              <p:spPr bwMode="auto">
                <a:xfrm>
                  <a:off x="10572607" y="543029"/>
                  <a:ext cx="1619393" cy="3786173"/>
                </a:xfrm>
                <a:prstGeom prst="rect">
                  <a:avLst/>
                </a:prstGeom>
                <a:solidFill>
                  <a:srgbClr val="1B3C72"/>
                </a:solidFill>
                <a:ln w="6350" cap="flat" cmpd="sng" algn="ctr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265176" tIns="143428" rIns="179285" bIns="143428"/>
                <a:lstStyle/>
                <a:p>
                  <a:pPr algn="ctr"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72" kern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Hybrid</a:t>
                  </a:r>
                </a:p>
                <a:p>
                  <a:pPr algn="ctr" defTabSz="895923" ea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372" kern="0">
                      <a:gradFill>
                        <a:gsLst>
                          <a:gs pos="76250">
                            <a:srgbClr val="FFFFFF"/>
                          </a:gs>
                          <a:gs pos="31000">
                            <a:srgbClr val="FFFFFF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Operations</a:t>
                  </a:r>
                </a:p>
              </p:txBody>
            </p:sp>
            <p:grpSp>
              <p:nvGrpSpPr>
                <p:cNvPr id="12" name="Group 11"/>
                <p:cNvGrpSpPr/>
                <p:nvPr userDrawn="1"/>
              </p:nvGrpSpPr>
              <p:grpSpPr>
                <a:xfrm>
                  <a:off x="10757536" y="1170330"/>
                  <a:ext cx="1249535" cy="2996155"/>
                  <a:chOff x="10729741" y="1170330"/>
                  <a:chExt cx="1249535" cy="2996155"/>
                </a:xfrm>
              </p:grpSpPr>
              <p:grpSp>
                <p:nvGrpSpPr>
                  <p:cNvPr id="7" name="Group 6"/>
                  <p:cNvGrpSpPr/>
                  <p:nvPr userDrawn="1"/>
                </p:nvGrpSpPr>
                <p:grpSpPr>
                  <a:xfrm>
                    <a:off x="10729741" y="2078817"/>
                    <a:ext cx="1064688" cy="300038"/>
                    <a:chOff x="10729741" y="1826583"/>
                    <a:chExt cx="1064688" cy="300038"/>
                  </a:xfrm>
                </p:grpSpPr>
                <p:sp>
                  <p:nvSpPr>
                    <p:cNvPr id="317" name="TextBox 316"/>
                    <p:cNvSpPr txBox="1"/>
                    <p:nvPr/>
                  </p:nvSpPr>
                  <p:spPr bwMode="auto">
                    <a:xfrm>
                      <a:off x="11135616" y="1826583"/>
                      <a:ext cx="658813" cy="3000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Backup</a:t>
                      </a:r>
                    </a:p>
                  </p:txBody>
                </p:sp>
                <p:pic>
                  <p:nvPicPr>
                    <p:cNvPr id="318" name="Picture 206" descr="Backup Service.png"/>
                    <p:cNvPicPr>
                      <a:picLocks noChangeAspect="1"/>
                    </p:cNvPicPr>
                    <p:nvPr/>
                  </p:nvPicPr>
                  <p:blipFill>
                    <a:blip r:embed="rId47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29741" y="1828595"/>
                      <a:ext cx="296404" cy="29601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10" name="Group 9"/>
                  <p:cNvGrpSpPr/>
                  <p:nvPr userDrawn="1"/>
                </p:nvGrpSpPr>
                <p:grpSpPr>
                  <a:xfrm>
                    <a:off x="10735019" y="3417554"/>
                    <a:ext cx="1059409" cy="301625"/>
                    <a:chOff x="10735019" y="3369011"/>
                    <a:chExt cx="1059409" cy="301625"/>
                  </a:xfrm>
                </p:grpSpPr>
                <p:sp>
                  <p:nvSpPr>
                    <p:cNvPr id="315" name="TextBox 314"/>
                    <p:cNvSpPr txBox="1"/>
                    <p:nvPr/>
                  </p:nvSpPr>
                  <p:spPr bwMode="auto">
                    <a:xfrm>
                      <a:off x="11135616" y="3369011"/>
                      <a:ext cx="658812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Site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Recovery</a:t>
                      </a:r>
                    </a:p>
                  </p:txBody>
                </p:sp>
                <p:pic>
                  <p:nvPicPr>
                    <p:cNvPr id="316" name="Picture 210" descr="Site Recovery.png"/>
                    <p:cNvPicPr>
                      <a:picLocks noChangeAspect="1"/>
                    </p:cNvPicPr>
                    <p:nvPr/>
                  </p:nvPicPr>
                  <p:blipFill>
                    <a:blip r:embed="rId48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5019" y="3369011"/>
                      <a:ext cx="285848" cy="2862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9" name="Group 8"/>
                  <p:cNvGrpSpPr/>
                  <p:nvPr userDrawn="1"/>
                </p:nvGrpSpPr>
                <p:grpSpPr>
                  <a:xfrm>
                    <a:off x="10734570" y="2971838"/>
                    <a:ext cx="1059859" cy="300037"/>
                    <a:chOff x="10734570" y="2856179"/>
                    <a:chExt cx="1059859" cy="300037"/>
                  </a:xfrm>
                </p:grpSpPr>
                <p:sp>
                  <p:nvSpPr>
                    <p:cNvPr id="313" name="TextBox 312"/>
                    <p:cNvSpPr txBox="1"/>
                    <p:nvPr/>
                  </p:nvSpPr>
                  <p:spPr bwMode="auto">
                    <a:xfrm>
                      <a:off x="11135616" y="2856179"/>
                      <a:ext cx="658813" cy="3000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Import/Export</a:t>
                      </a:r>
                    </a:p>
                  </p:txBody>
                </p:sp>
                <p:pic>
                  <p:nvPicPr>
                    <p:cNvPr id="314" name="Picture 212" descr="Storage (Azure).png"/>
                    <p:cNvPicPr>
                      <a:picLocks noChangeAspect="1"/>
                    </p:cNvPicPr>
                    <p:nvPr/>
                  </p:nvPicPr>
                  <p:blipFill>
                    <a:blip r:embed="rId49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4570" y="2856179"/>
                      <a:ext cx="286746" cy="2863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5" name="Group 4"/>
                  <p:cNvGrpSpPr/>
                  <p:nvPr userDrawn="1"/>
                </p:nvGrpSpPr>
                <p:grpSpPr>
                  <a:xfrm>
                    <a:off x="10755293" y="1616047"/>
                    <a:ext cx="1223983" cy="317091"/>
                    <a:chOff x="10755293" y="1282976"/>
                    <a:chExt cx="1223983" cy="317091"/>
                  </a:xfrm>
                </p:grpSpPr>
                <p:sp>
                  <p:nvSpPr>
                    <p:cNvPr id="311" name="TextBox 310"/>
                    <p:cNvSpPr txBox="1"/>
                    <p:nvPr/>
                  </p:nvSpPr>
                  <p:spPr bwMode="auto">
                    <a:xfrm>
                      <a:off x="11135616" y="1291503"/>
                      <a:ext cx="843660" cy="3002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AD Privileged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Identity 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Management</a:t>
                      </a:r>
                    </a:p>
                  </p:txBody>
                </p:sp>
                <p:pic>
                  <p:nvPicPr>
                    <p:cNvPr id="312" name="Picture 271"/>
                    <p:cNvPicPr>
                      <a:picLocks noChangeAspect="1"/>
                    </p:cNvPicPr>
                    <p:nvPr/>
                  </p:nvPicPr>
                  <p:blipFill>
                    <a:blip r:embed="rId5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55293" y="1282976"/>
                      <a:ext cx="245301" cy="3170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8" name="Group 7"/>
                  <p:cNvGrpSpPr/>
                  <p:nvPr userDrawn="1"/>
                </p:nvGrpSpPr>
                <p:grpSpPr>
                  <a:xfrm>
                    <a:off x="10737716" y="2524534"/>
                    <a:ext cx="1058300" cy="301625"/>
                    <a:chOff x="10737716" y="2349114"/>
                    <a:chExt cx="1058300" cy="301625"/>
                  </a:xfrm>
                </p:grpSpPr>
                <p:sp>
                  <p:nvSpPr>
                    <p:cNvPr id="309" name="TextBox 308"/>
                    <p:cNvSpPr txBox="1"/>
                    <p:nvPr/>
                  </p:nvSpPr>
                  <p:spPr bwMode="auto">
                    <a:xfrm>
                      <a:off x="11135616" y="2349114"/>
                      <a:ext cx="660400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Operational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Insights</a:t>
                      </a:r>
                    </a:p>
                  </p:txBody>
                </p:sp>
                <p:pic>
                  <p:nvPicPr>
                    <p:cNvPr id="310" name="Picture 329" descr="Operational Insights.png"/>
                    <p:cNvPicPr>
                      <a:picLocks noChangeAspect="1"/>
                    </p:cNvPicPr>
                    <p:nvPr/>
                  </p:nvPicPr>
                  <p:blipFill>
                    <a:blip r:embed="rId51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7716" y="2349114"/>
                      <a:ext cx="280454" cy="2805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6" name="Group 5"/>
                  <p:cNvGrpSpPr/>
                  <p:nvPr userDrawn="1"/>
                </p:nvGrpSpPr>
                <p:grpSpPr>
                  <a:xfrm>
                    <a:off x="10731079" y="1170330"/>
                    <a:ext cx="1063349" cy="300038"/>
                    <a:chOff x="10731079" y="777857"/>
                    <a:chExt cx="1063349" cy="300038"/>
                  </a:xfrm>
                </p:grpSpPr>
                <p:sp>
                  <p:nvSpPr>
                    <p:cNvPr id="299" name="TextBox 298"/>
                    <p:cNvSpPr txBox="1"/>
                    <p:nvPr/>
                  </p:nvSpPr>
                  <p:spPr bwMode="auto">
                    <a:xfrm>
                      <a:off x="11135616" y="777857"/>
                      <a:ext cx="658812" cy="3000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Azure AD </a:t>
                      </a:r>
                      <a:b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980" kern="0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Connect Health</a:t>
                      </a:r>
                    </a:p>
                  </p:txBody>
                </p:sp>
                <p:grpSp>
                  <p:nvGrpSpPr>
                    <p:cNvPr id="300" name="Group 2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731079" y="777857"/>
                      <a:ext cx="293729" cy="278603"/>
                      <a:chOff x="10757647" y="1125048"/>
                      <a:chExt cx="293741" cy="279390"/>
                    </a:xfrm>
                  </p:grpSpPr>
                  <p:pic>
                    <p:nvPicPr>
                      <p:cNvPr id="301" name="Picture 221" descr="Azure Active Directory.png"/>
                      <p:cNvPicPr>
                        <a:picLocks noChangeAspect="1"/>
                      </p:cNvPicPr>
                      <p:nvPr/>
                    </p:nvPicPr>
                    <p:blipFill>
                      <a:blip r:embed="rId40" cstate="print">
                        <a:biLevel thresh="25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7647" y="1125048"/>
                        <a:ext cx="262077" cy="262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02" name="Heart 301"/>
                      <p:cNvSpPr/>
                      <p:nvPr/>
                    </p:nvSpPr>
                    <p:spPr bwMode="auto">
                      <a:xfrm>
                        <a:off x="10905290" y="1274695"/>
                        <a:ext cx="146056" cy="128950"/>
                      </a:xfrm>
                      <a:prstGeom prst="heart">
                        <a:avLst/>
                      </a:prstGeom>
                      <a:solidFill>
                        <a:srgbClr val="FFFFFF"/>
                      </a:solidFill>
                      <a:ln w="12700" cap="flat" cmpd="sng" algn="ctr">
                        <a:solidFill>
                          <a:srgbClr val="005695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lIns="182880" tIns="146304" rIns="182880" bIns="146304"/>
                      <a:lstStyle/>
                      <a:p>
                        <a:pPr algn="ctr" defTabSz="914102" eaLnBrk="1" hangingPunct="1">
                          <a:lnSpc>
                            <a:spcPct val="90000"/>
                          </a:lnSpc>
                          <a:defRPr/>
                        </a:pPr>
                        <a:endParaRPr lang="en-US" sz="1961" b="1" kern="0">
                          <a:solidFill>
                            <a:srgbClr val="FFFFFF"/>
                          </a:solidFill>
                          <a:latin typeface="Segoe UI Light"/>
                          <a:ea typeface="Segoe UI" pitchFamily="34" charset="0"/>
                          <a:cs typeface="Segoe UI" pitchFamily="34" charset="0"/>
                        </a:endParaRPr>
                      </a:p>
                    </p:txBody>
                  </p:sp>
                  <p:grpSp>
                    <p:nvGrpSpPr>
                      <p:cNvPr id="303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911015" y="1312918"/>
                        <a:ext cx="107890" cy="50915"/>
                        <a:chOff x="11033154" y="1382736"/>
                        <a:chExt cx="155481" cy="72283"/>
                      </a:xfrm>
                    </p:grpSpPr>
                    <p:cxnSp>
                      <p:nvCxnSpPr>
                        <p:cNvPr id="304" name="Straight Connector 303"/>
                        <p:cNvCxnSpPr/>
                        <p:nvPr/>
                      </p:nvCxnSpPr>
                      <p:spPr>
                        <a:xfrm flipV="1">
                          <a:off x="11034055" y="1414354"/>
                          <a:ext cx="50333" cy="0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5" name="Straight Connector 304"/>
                        <p:cNvCxnSpPr/>
                        <p:nvPr/>
                      </p:nvCxnSpPr>
                      <p:spPr>
                        <a:xfrm flipV="1">
                          <a:off x="11139295" y="1418875"/>
                          <a:ext cx="50333" cy="0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6" name="Straight Connector 305"/>
                        <p:cNvCxnSpPr/>
                        <p:nvPr/>
                      </p:nvCxnSpPr>
                      <p:spPr>
                        <a:xfrm>
                          <a:off x="11114130" y="1382713"/>
                          <a:ext cx="0" cy="70062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7" name="Straight Connector 306"/>
                        <p:cNvCxnSpPr/>
                        <p:nvPr/>
                      </p:nvCxnSpPr>
                      <p:spPr>
                        <a:xfrm flipV="1">
                          <a:off x="11082100" y="1387233"/>
                          <a:ext cx="25166" cy="2712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  <p:cxnSp>
                      <p:nvCxnSpPr>
                        <p:cNvPr id="308" name="Straight Connector 307"/>
                        <p:cNvCxnSpPr/>
                        <p:nvPr/>
                      </p:nvCxnSpPr>
                      <p:spPr>
                        <a:xfrm flipV="1">
                          <a:off x="11107266" y="1418875"/>
                          <a:ext cx="34318" cy="36161"/>
                        </a:xfrm>
                        <a:prstGeom prst="line">
                          <a:avLst/>
                        </a:prstGeom>
                        <a:noFill/>
                        <a:ln w="9525" cap="flat" cmpd="sng" algn="ctr">
                          <a:solidFill>
                            <a:srgbClr val="005695"/>
                          </a:solidFill>
                          <a:prstDash val="solid"/>
                          <a:headEnd type="none"/>
                          <a:tailEnd type="none"/>
                        </a:ln>
                        <a:effectLst/>
                      </p:spPr>
                    </p:cxnSp>
                  </p:grpSp>
                </p:grpSp>
              </p:grpSp>
              <p:grpSp>
                <p:nvGrpSpPr>
                  <p:cNvPr id="11" name="Group 10"/>
                  <p:cNvGrpSpPr/>
                  <p:nvPr userDrawn="1"/>
                </p:nvGrpSpPr>
                <p:grpSpPr>
                  <a:xfrm>
                    <a:off x="10734275" y="3864860"/>
                    <a:ext cx="1060154" cy="301625"/>
                    <a:chOff x="10734275" y="3881794"/>
                    <a:chExt cx="1060154" cy="301625"/>
                  </a:xfrm>
                </p:grpSpPr>
                <p:sp>
                  <p:nvSpPr>
                    <p:cNvPr id="297" name="TextBox 296"/>
                    <p:cNvSpPr txBox="1"/>
                    <p:nvPr/>
                  </p:nvSpPr>
                  <p:spPr>
                    <a:xfrm>
                      <a:off x="11135616" y="3881794"/>
                      <a:ext cx="658813" cy="3016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27971" rIns="0" bIns="0" anchor="ctr" anchorCtr="0"/>
                    <a:lstStyle>
                      <a:defPPr>
                        <a:defRPr lang="en-US"/>
                      </a:defPPr>
                      <a:lvl1pPr defTabSz="932317">
                        <a:lnSpc>
                          <a:spcPct val="90000"/>
                        </a:lnSpc>
                        <a:spcBef>
                          <a:spcPts val="600"/>
                        </a:spcBef>
                        <a:defRPr sz="1000">
                          <a:gradFill>
                            <a:gsLst>
                              <a:gs pos="76250">
                                <a:schemeClr val="bg1"/>
                              </a:gs>
                              <a:gs pos="31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Arial Unicode MS" panose="020B0604020202020204" pitchFamily="34" charset="-128"/>
                          <a:cs typeface="Segoe UI Light" panose="020B0502040204020203" pitchFamily="34" charset="0"/>
                        </a:defRPr>
                      </a:lvl1pPr>
                    </a:lstStyle>
                    <a:p>
                      <a:pPr>
                        <a:defRPr/>
                      </a:pPr>
                      <a:r>
                        <a:rPr lang="en-US" sz="980" kern="0" err="1">
                          <a:gradFill>
                            <a:gsLst>
                              <a:gs pos="76250">
                                <a:srgbClr val="FFFFFF"/>
                              </a:gs>
                              <a:gs pos="31000">
                                <a:srgbClr val="FFFFFF"/>
                              </a:gs>
                            </a:gsLst>
                            <a:lin ang="5400000" scaled="0"/>
                          </a:gradFill>
                        </a:rPr>
                        <a:t>StorSimple</a:t>
                      </a:r>
                      <a:endParaRPr lang="en-US" sz="980" kern="0">
                        <a:gradFill>
                          <a:gsLst>
                            <a:gs pos="76250">
                              <a:srgbClr val="FFFFFF"/>
                            </a:gs>
                            <a:gs pos="31000">
                              <a:srgbClr val="FFFFFF"/>
                            </a:gs>
                          </a:gsLst>
                          <a:lin ang="5400000" scaled="0"/>
                        </a:gradFill>
                      </a:endParaRPr>
                    </a:p>
                  </p:txBody>
                </p:sp>
                <p:pic>
                  <p:nvPicPr>
                    <p:cNvPr id="298" name="Picture 208" descr="StorSimple.png"/>
                    <p:cNvPicPr>
                      <a:picLocks noChangeAspect="1"/>
                    </p:cNvPicPr>
                    <p:nvPr/>
                  </p:nvPicPr>
                  <p:blipFill>
                    <a:blip r:embed="rId52" cstate="print">
                      <a:biLevel thresh="25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734275" y="3881794"/>
                      <a:ext cx="287337" cy="28733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</p:grpSp>
        </p:grpSp>
        <p:sp>
          <p:nvSpPr>
            <p:cNvPr id="265" name="Rectangle 264"/>
            <p:cNvSpPr/>
            <p:nvPr/>
          </p:nvSpPr>
          <p:spPr bwMode="auto">
            <a:xfrm>
              <a:off x="-102722" y="5682116"/>
              <a:ext cx="12641920" cy="1282663"/>
            </a:xfrm>
            <a:prstGeom prst="rect">
              <a:avLst/>
            </a:prstGeom>
            <a:solidFill>
              <a:srgbClr val="00284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79285" tIns="91440" rIns="179285" bIns="143428"/>
            <a:lstStyle/>
            <a:p>
              <a:pPr algn="ctr" defTabSz="895923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72" kern="0">
                  <a:gradFill>
                    <a:gsLst>
                      <a:gs pos="76250">
                        <a:srgbClr val="FFFFFF"/>
                      </a:gs>
                      <a:gs pos="31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Datacenter Infrastructure (24 regions, 19 online)</a:t>
              </a: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-237835" y="6137034"/>
              <a:ext cx="12912145" cy="841365"/>
              <a:chOff x="-19051" y="6476517"/>
              <a:chExt cx="12493626" cy="693589"/>
            </a:xfrm>
          </p:grpSpPr>
          <p:pic>
            <p:nvPicPr>
              <p:cNvPr id="267" name="Picture 2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6258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8" name="Picture 44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8913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9" name="Picture 45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1567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0" name="Picture 46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69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47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2345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2" name="Picture 48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5000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3" name="Picture 49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7654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4" name="Picture 50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20309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5" name="Picture 51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2963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" name="Picture 52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5618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" name="Picture 53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8272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" name="Picture 54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50927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9" name="Picture 56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358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0" name="Picture 57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16236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1" name="Picture 58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051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2" name="Picture 59"/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rgbClr val="D2D2D2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604" y="6476517"/>
                <a:ext cx="758339" cy="693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7960478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white with bulle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750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8578" tIns="34288" rIns="68578" bIns="34288"/>
          <a:lstStyle/>
          <a:p>
            <a:pPr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23">
              <a:solidFill>
                <a:srgbClr val="000000"/>
              </a:solidFill>
              <a:latin typeface="Segoe UI"/>
              <a:ea typeface="+mn-ea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7500">
                      <a:schemeClr val="bg1"/>
                    </a:gs>
                    <a:gs pos="55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lang="en-US" sz="3137" kern="1200" spc="0" baseline="0" dirty="0" smtClean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</a:pPr>
            <a:r>
              <a:rPr lang="en-US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161301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Blue with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8578" tIns="34288" rIns="68578" bIns="34288"/>
          <a:lstStyle/>
          <a:p>
            <a:pPr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23">
              <a:solidFill>
                <a:srgbClr val="000000"/>
              </a:solidFill>
              <a:latin typeface="Segoe UI"/>
              <a:ea typeface="+mn-ea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3750">
                      <a:schemeClr val="tx1"/>
                    </a:gs>
                    <a:gs pos="3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lang="en-US" sz="3137" kern="1200" spc="0" baseline="0" dirty="0" smtClean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</a:pPr>
            <a:r>
              <a:rPr lang="en-US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502497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Grey with bullets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6"/>
            <a:ext cx="6274973" cy="1943393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3137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  <a:lvl2pPr marL="672290" indent="-28012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 sz="2353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2pPr>
            <a:lvl3pPr marL="684740" indent="267671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 sz="1961"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3pPr>
            <a:lvl4pPr marL="952410" indent="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4pPr>
            <a:lvl5pPr marL="1176507" indent="-224097">
              <a:buClr>
                <a:srgbClr val="92D050"/>
              </a:buClr>
              <a:buSzPct val="100000"/>
              <a:buFont typeface="Wingdings" panose="05000000000000000000" pitchFamily="2" charset="2"/>
              <a:buChar char="ü"/>
              <a:tabLst/>
              <a:defRPr>
                <a:gradFill>
                  <a:gsLst>
                    <a:gs pos="82500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557" y="5222104"/>
            <a:ext cx="12190443" cy="1635896"/>
          </a:xfrm>
          <a:prstGeom prst="rect">
            <a:avLst/>
          </a:prstGeom>
          <a:solidFill>
            <a:srgbClr val="89C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8" name="Freeform 99"/>
          <p:cNvSpPr>
            <a:spLocks noChangeAspect="1"/>
          </p:cNvSpPr>
          <p:nvPr userDrawn="1"/>
        </p:nvSpPr>
        <p:spPr bwMode="black">
          <a:xfrm>
            <a:off x="474670" y="5491047"/>
            <a:ext cx="564934" cy="414033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68578" tIns="34288" rIns="68578" bIns="34288"/>
          <a:lstStyle/>
          <a:p>
            <a:pPr defTabSz="91436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23">
              <a:solidFill>
                <a:srgbClr val="000000"/>
              </a:solidFill>
              <a:latin typeface="Segoe UI"/>
              <a:ea typeface="+mn-ea"/>
            </a:endParaRPr>
          </a:p>
        </p:txBody>
      </p:sp>
      <p:grpSp>
        <p:nvGrpSpPr>
          <p:cNvPr id="9" name="Group 8"/>
          <p:cNvGrpSpPr>
            <a:grpSpLocks/>
          </p:cNvGrpSpPr>
          <p:nvPr userDrawn="1"/>
        </p:nvGrpSpPr>
        <p:grpSpPr bwMode="auto">
          <a:xfrm flipH="1">
            <a:off x="7082691" y="1905173"/>
            <a:ext cx="4228448" cy="3343392"/>
            <a:chOff x="2348247" y="1709773"/>
            <a:chExt cx="7397345" cy="5322534"/>
          </a:xfrm>
        </p:grpSpPr>
        <p:pic>
          <p:nvPicPr>
            <p:cNvPr id="10" name="Picture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8247" y="1709773"/>
              <a:ext cx="3209061" cy="5322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307" y="5211593"/>
              <a:ext cx="5615285" cy="1820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3750">
                      <a:schemeClr val="tx1"/>
                    </a:gs>
                    <a:gs pos="3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39604" y="5403224"/>
            <a:ext cx="10883158" cy="615609"/>
          </a:xfrm>
        </p:spPr>
        <p:txBody>
          <a:bodyPr/>
          <a:lstStyle>
            <a:lvl1pPr marL="0" indent="0">
              <a:buFontTx/>
              <a:buNone/>
              <a:defRPr sz="3137" baseline="0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Potential highlight or call to action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7651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363200" cy="723899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942"/>
            <a:ext cx="10363200" cy="5186363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pPr algn="l"/>
            <a:fld id="{085FC55E-D7AA-4507-97DA-CFE96CCDFE05}" type="slidenum">
              <a:rPr lang="en-US" smtClean="0"/>
              <a:pPr algn="l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3165" y="141109"/>
            <a:ext cx="557215" cy="456050"/>
            <a:chOff x="10802938" y="304006"/>
            <a:chExt cx="550862" cy="45085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1002963" y="304006"/>
              <a:ext cx="350837" cy="290513"/>
            </a:xfrm>
            <a:custGeom>
              <a:avLst/>
              <a:gdLst>
                <a:gd name="T0" fmla="*/ 7 w 221"/>
                <a:gd name="T1" fmla="*/ 2 h 146"/>
                <a:gd name="T2" fmla="*/ 7 w 221"/>
                <a:gd name="T3" fmla="*/ 2 h 146"/>
                <a:gd name="T4" fmla="*/ 2 w 221"/>
                <a:gd name="T5" fmla="*/ 0 h 146"/>
                <a:gd name="T6" fmla="*/ 0 w 221"/>
                <a:gd name="T7" fmla="*/ 2 h 146"/>
                <a:gd name="T8" fmla="*/ 0 w 221"/>
                <a:gd name="T9" fmla="*/ 6 h 146"/>
                <a:gd name="T10" fmla="*/ 64 w 221"/>
                <a:gd name="T11" fmla="*/ 140 h 146"/>
                <a:gd name="T12" fmla="*/ 64 w 221"/>
                <a:gd name="T13" fmla="*/ 140 h 146"/>
                <a:gd name="T14" fmla="*/ 69 w 221"/>
                <a:gd name="T15" fmla="*/ 146 h 146"/>
                <a:gd name="T16" fmla="*/ 74 w 221"/>
                <a:gd name="T17" fmla="*/ 146 h 146"/>
                <a:gd name="T18" fmla="*/ 76 w 221"/>
                <a:gd name="T19" fmla="*/ 146 h 146"/>
                <a:gd name="T20" fmla="*/ 81 w 221"/>
                <a:gd name="T21" fmla="*/ 144 h 146"/>
                <a:gd name="T22" fmla="*/ 216 w 221"/>
                <a:gd name="T23" fmla="*/ 30 h 146"/>
                <a:gd name="T24" fmla="*/ 216 w 221"/>
                <a:gd name="T25" fmla="*/ 30 h 146"/>
                <a:gd name="T26" fmla="*/ 221 w 221"/>
                <a:gd name="T27" fmla="*/ 26 h 146"/>
                <a:gd name="T28" fmla="*/ 219 w 221"/>
                <a:gd name="T29" fmla="*/ 24 h 146"/>
                <a:gd name="T30" fmla="*/ 214 w 221"/>
                <a:gd name="T31" fmla="*/ 26 h 146"/>
                <a:gd name="T32" fmla="*/ 125 w 221"/>
                <a:gd name="T33" fmla="*/ 52 h 146"/>
                <a:gd name="T34" fmla="*/ 125 w 221"/>
                <a:gd name="T35" fmla="*/ 52 h 146"/>
                <a:gd name="T36" fmla="*/ 118 w 221"/>
                <a:gd name="T37" fmla="*/ 54 h 146"/>
                <a:gd name="T38" fmla="*/ 108 w 221"/>
                <a:gd name="T39" fmla="*/ 52 h 146"/>
                <a:gd name="T40" fmla="*/ 98 w 221"/>
                <a:gd name="T41" fmla="*/ 50 h 146"/>
                <a:gd name="T42" fmla="*/ 7 w 221"/>
                <a:gd name="T43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1" h="146">
                  <a:moveTo>
                    <a:pt x="7" y="2"/>
                  </a:moveTo>
                  <a:lnTo>
                    <a:pt x="7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64" y="140"/>
                  </a:lnTo>
                  <a:lnTo>
                    <a:pt x="64" y="140"/>
                  </a:lnTo>
                  <a:lnTo>
                    <a:pt x="69" y="146"/>
                  </a:lnTo>
                  <a:lnTo>
                    <a:pt x="74" y="146"/>
                  </a:lnTo>
                  <a:lnTo>
                    <a:pt x="76" y="146"/>
                  </a:lnTo>
                  <a:lnTo>
                    <a:pt x="81" y="144"/>
                  </a:lnTo>
                  <a:lnTo>
                    <a:pt x="216" y="30"/>
                  </a:lnTo>
                  <a:lnTo>
                    <a:pt x="216" y="30"/>
                  </a:lnTo>
                  <a:lnTo>
                    <a:pt x="221" y="26"/>
                  </a:lnTo>
                  <a:lnTo>
                    <a:pt x="219" y="24"/>
                  </a:lnTo>
                  <a:lnTo>
                    <a:pt x="214" y="26"/>
                  </a:lnTo>
                  <a:lnTo>
                    <a:pt x="125" y="52"/>
                  </a:lnTo>
                  <a:lnTo>
                    <a:pt x="125" y="52"/>
                  </a:lnTo>
                  <a:lnTo>
                    <a:pt x="118" y="54"/>
                  </a:lnTo>
                  <a:lnTo>
                    <a:pt x="108" y="52"/>
                  </a:lnTo>
                  <a:lnTo>
                    <a:pt x="98" y="5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509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10802938" y="402431"/>
              <a:ext cx="312737" cy="352425"/>
            </a:xfrm>
            <a:custGeom>
              <a:avLst/>
              <a:gdLst>
                <a:gd name="T0" fmla="*/ 138 w 197"/>
                <a:gd name="T1" fmla="*/ 6 h 176"/>
                <a:gd name="T2" fmla="*/ 138 w 197"/>
                <a:gd name="T3" fmla="*/ 6 h 176"/>
                <a:gd name="T4" fmla="*/ 138 w 197"/>
                <a:gd name="T5" fmla="*/ 2 h 176"/>
                <a:gd name="T6" fmla="*/ 136 w 197"/>
                <a:gd name="T7" fmla="*/ 0 h 176"/>
                <a:gd name="T8" fmla="*/ 131 w 197"/>
                <a:gd name="T9" fmla="*/ 4 h 176"/>
                <a:gd name="T10" fmla="*/ 5 w 197"/>
                <a:gd name="T11" fmla="*/ 104 h 176"/>
                <a:gd name="T12" fmla="*/ 5 w 197"/>
                <a:gd name="T13" fmla="*/ 104 h 176"/>
                <a:gd name="T14" fmla="*/ 0 w 197"/>
                <a:gd name="T15" fmla="*/ 108 h 176"/>
                <a:gd name="T16" fmla="*/ 0 w 197"/>
                <a:gd name="T17" fmla="*/ 112 h 176"/>
                <a:gd name="T18" fmla="*/ 2 w 197"/>
                <a:gd name="T19" fmla="*/ 114 h 176"/>
                <a:gd name="T20" fmla="*/ 7 w 197"/>
                <a:gd name="T21" fmla="*/ 116 h 176"/>
                <a:gd name="T22" fmla="*/ 190 w 197"/>
                <a:gd name="T23" fmla="*/ 174 h 176"/>
                <a:gd name="T24" fmla="*/ 190 w 197"/>
                <a:gd name="T25" fmla="*/ 174 h 176"/>
                <a:gd name="T26" fmla="*/ 195 w 197"/>
                <a:gd name="T27" fmla="*/ 176 h 176"/>
                <a:gd name="T28" fmla="*/ 197 w 197"/>
                <a:gd name="T29" fmla="*/ 174 h 176"/>
                <a:gd name="T30" fmla="*/ 192 w 197"/>
                <a:gd name="T31" fmla="*/ 170 h 176"/>
                <a:gd name="T32" fmla="*/ 128 w 197"/>
                <a:gd name="T33" fmla="*/ 116 h 176"/>
                <a:gd name="T34" fmla="*/ 128 w 197"/>
                <a:gd name="T35" fmla="*/ 116 h 176"/>
                <a:gd name="T36" fmla="*/ 123 w 197"/>
                <a:gd name="T37" fmla="*/ 110 h 176"/>
                <a:gd name="T38" fmla="*/ 121 w 197"/>
                <a:gd name="T39" fmla="*/ 102 h 176"/>
                <a:gd name="T40" fmla="*/ 121 w 197"/>
                <a:gd name="T41" fmla="*/ 94 h 176"/>
                <a:gd name="T42" fmla="*/ 138 w 197"/>
                <a:gd name="T43" fmla="*/ 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7" h="176">
                  <a:moveTo>
                    <a:pt x="138" y="6"/>
                  </a:moveTo>
                  <a:lnTo>
                    <a:pt x="138" y="6"/>
                  </a:lnTo>
                  <a:lnTo>
                    <a:pt x="138" y="2"/>
                  </a:lnTo>
                  <a:lnTo>
                    <a:pt x="136" y="0"/>
                  </a:lnTo>
                  <a:lnTo>
                    <a:pt x="131" y="4"/>
                  </a:lnTo>
                  <a:lnTo>
                    <a:pt x="5" y="104"/>
                  </a:lnTo>
                  <a:lnTo>
                    <a:pt x="5" y="10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7" y="116"/>
                  </a:lnTo>
                  <a:lnTo>
                    <a:pt x="190" y="174"/>
                  </a:lnTo>
                  <a:lnTo>
                    <a:pt x="190" y="174"/>
                  </a:lnTo>
                  <a:lnTo>
                    <a:pt x="195" y="176"/>
                  </a:lnTo>
                  <a:lnTo>
                    <a:pt x="197" y="174"/>
                  </a:lnTo>
                  <a:lnTo>
                    <a:pt x="192" y="170"/>
                  </a:lnTo>
                  <a:lnTo>
                    <a:pt x="128" y="116"/>
                  </a:lnTo>
                  <a:lnTo>
                    <a:pt x="128" y="116"/>
                  </a:lnTo>
                  <a:lnTo>
                    <a:pt x="123" y="110"/>
                  </a:lnTo>
                  <a:lnTo>
                    <a:pt x="121" y="102"/>
                  </a:lnTo>
                  <a:lnTo>
                    <a:pt x="121" y="94"/>
                  </a:lnTo>
                  <a:lnTo>
                    <a:pt x="138" y="6"/>
                  </a:lnTo>
                  <a:close/>
                </a:path>
              </a:pathLst>
            </a:custGeom>
            <a:solidFill>
              <a:srgbClr val="66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450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</a:p>
        </p:txBody>
      </p:sp>
      <p:pic>
        <p:nvPicPr>
          <p:cNvPr id="4" name="Picture 2" descr="cropped16x9_co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13" y="0"/>
            <a:ext cx="6092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31692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Green">
    <p:bg>
      <p:bgPr>
        <a:solidFill>
          <a:srgbClr val="89C4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291102"/>
            <a:ext cx="5826760" cy="1267431"/>
          </a:xfrm>
        </p:spPr>
        <p:txBody>
          <a:bodyPr/>
          <a:lstStyle>
            <a:lvl1pPr marL="0" indent="0">
              <a:buNone/>
              <a:defRPr sz="3921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>
                <a:gradFill>
                  <a:gsLst>
                    <a:gs pos="73750">
                      <a:schemeClr val="bg1"/>
                    </a:gs>
                    <a:gs pos="36000">
                      <a:schemeClr val="bg1"/>
                    </a:gs>
                  </a:gsLst>
                  <a:lin ang="5400000" scaled="0"/>
                </a:gradFill>
              </a:defRPr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2" descr="cropped16x9_co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13" y="0"/>
            <a:ext cx="60928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69239" y="1635897"/>
            <a:ext cx="5737119" cy="561290"/>
          </a:xfrm>
        </p:spPr>
        <p:txBody>
          <a:bodyPr/>
          <a:lstStyle>
            <a:lvl1pPr marL="0" indent="0">
              <a:buNone/>
              <a:defRPr sz="2745">
                <a:gradFill>
                  <a:gsLst>
                    <a:gs pos="15000">
                      <a:srgbClr val="1E1E1E"/>
                    </a:gs>
                    <a:gs pos="49000">
                      <a:srgbClr val="1E1E1E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6234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Alt.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977084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Alt. Grey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0"/>
            <a:ext cx="5826759" cy="1267431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3921" spc="0" dirty="0">
                <a:gradFill>
                  <a:gsLst>
                    <a:gs pos="81250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cs typeface="+mn-cs"/>
              </a:defRPr>
            </a:lvl1pPr>
          </a:lstStyle>
          <a:p>
            <a:pPr marL="0" marR="0" lvl="0" indent="0" fontAlgn="auto"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tabLst/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635897"/>
            <a:ext cx="5826759" cy="561290"/>
          </a:xfrm>
        </p:spPr>
        <p:txBody>
          <a:bodyPr/>
          <a:lstStyle>
            <a:lvl1pPr marL="0" indent="0">
              <a:buNone/>
              <a:defRPr sz="274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02231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529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22409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Content with ar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4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69927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3529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89634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081102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138432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20882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Green Bullet text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3137"/>
            </a:lvl1pPr>
            <a:lvl2pPr marL="728314" indent="-336145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2353"/>
            </a:lvl2pPr>
            <a:lvl3pPr marL="1008435" indent="-280121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 sz="1961"/>
            </a:lvl3pPr>
            <a:lvl4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6533" y="1189176"/>
            <a:ext cx="5378548" cy="2377940"/>
          </a:xfrm>
        </p:spPr>
        <p:txBody>
          <a:bodyPr wrap="square">
            <a:spAutoFit/>
          </a:bodyPr>
          <a:lstStyle>
            <a:lvl1pPr marL="392169" indent="-392169">
              <a:spcBef>
                <a:spcPts val="1200"/>
              </a:spcBef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3137"/>
            </a:lvl1pPr>
            <a:lvl2pPr marL="728314" indent="-336145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sz="2353"/>
            </a:lvl2pPr>
            <a:lvl3pPr marL="1008435" indent="-280121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 sz="1961"/>
            </a:lvl3pPr>
            <a:lvl4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indent="-224097">
              <a:buClr>
                <a:srgbClr val="89C402"/>
              </a:buClr>
              <a:buSzPct val="100000"/>
              <a:buFont typeface="Wingdings" panose="05000000000000000000" pitchFamily="2" charset="2"/>
              <a:buChar char="ü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11471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719667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2500"/>
            <a:ext cx="4343400" cy="5050295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952500"/>
            <a:ext cx="5257800" cy="5050295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93165" y="141109"/>
            <a:ext cx="557215" cy="456050"/>
            <a:chOff x="10802938" y="304006"/>
            <a:chExt cx="550862" cy="450850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1002963" y="304006"/>
              <a:ext cx="350837" cy="290513"/>
            </a:xfrm>
            <a:custGeom>
              <a:avLst/>
              <a:gdLst>
                <a:gd name="T0" fmla="*/ 7 w 221"/>
                <a:gd name="T1" fmla="*/ 2 h 146"/>
                <a:gd name="T2" fmla="*/ 7 w 221"/>
                <a:gd name="T3" fmla="*/ 2 h 146"/>
                <a:gd name="T4" fmla="*/ 2 w 221"/>
                <a:gd name="T5" fmla="*/ 0 h 146"/>
                <a:gd name="T6" fmla="*/ 0 w 221"/>
                <a:gd name="T7" fmla="*/ 2 h 146"/>
                <a:gd name="T8" fmla="*/ 0 w 221"/>
                <a:gd name="T9" fmla="*/ 6 h 146"/>
                <a:gd name="T10" fmla="*/ 64 w 221"/>
                <a:gd name="T11" fmla="*/ 140 h 146"/>
                <a:gd name="T12" fmla="*/ 64 w 221"/>
                <a:gd name="T13" fmla="*/ 140 h 146"/>
                <a:gd name="T14" fmla="*/ 69 w 221"/>
                <a:gd name="T15" fmla="*/ 146 h 146"/>
                <a:gd name="T16" fmla="*/ 74 w 221"/>
                <a:gd name="T17" fmla="*/ 146 h 146"/>
                <a:gd name="T18" fmla="*/ 76 w 221"/>
                <a:gd name="T19" fmla="*/ 146 h 146"/>
                <a:gd name="T20" fmla="*/ 81 w 221"/>
                <a:gd name="T21" fmla="*/ 144 h 146"/>
                <a:gd name="T22" fmla="*/ 216 w 221"/>
                <a:gd name="T23" fmla="*/ 30 h 146"/>
                <a:gd name="T24" fmla="*/ 216 w 221"/>
                <a:gd name="T25" fmla="*/ 30 h 146"/>
                <a:gd name="T26" fmla="*/ 221 w 221"/>
                <a:gd name="T27" fmla="*/ 26 h 146"/>
                <a:gd name="T28" fmla="*/ 219 w 221"/>
                <a:gd name="T29" fmla="*/ 24 h 146"/>
                <a:gd name="T30" fmla="*/ 214 w 221"/>
                <a:gd name="T31" fmla="*/ 26 h 146"/>
                <a:gd name="T32" fmla="*/ 125 w 221"/>
                <a:gd name="T33" fmla="*/ 52 h 146"/>
                <a:gd name="T34" fmla="*/ 125 w 221"/>
                <a:gd name="T35" fmla="*/ 52 h 146"/>
                <a:gd name="T36" fmla="*/ 118 w 221"/>
                <a:gd name="T37" fmla="*/ 54 h 146"/>
                <a:gd name="T38" fmla="*/ 108 w 221"/>
                <a:gd name="T39" fmla="*/ 52 h 146"/>
                <a:gd name="T40" fmla="*/ 98 w 221"/>
                <a:gd name="T41" fmla="*/ 50 h 146"/>
                <a:gd name="T42" fmla="*/ 7 w 221"/>
                <a:gd name="T43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1" h="146">
                  <a:moveTo>
                    <a:pt x="7" y="2"/>
                  </a:moveTo>
                  <a:lnTo>
                    <a:pt x="7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64" y="140"/>
                  </a:lnTo>
                  <a:lnTo>
                    <a:pt x="64" y="140"/>
                  </a:lnTo>
                  <a:lnTo>
                    <a:pt x="69" y="146"/>
                  </a:lnTo>
                  <a:lnTo>
                    <a:pt x="74" y="146"/>
                  </a:lnTo>
                  <a:lnTo>
                    <a:pt x="76" y="146"/>
                  </a:lnTo>
                  <a:lnTo>
                    <a:pt x="81" y="144"/>
                  </a:lnTo>
                  <a:lnTo>
                    <a:pt x="216" y="30"/>
                  </a:lnTo>
                  <a:lnTo>
                    <a:pt x="216" y="30"/>
                  </a:lnTo>
                  <a:lnTo>
                    <a:pt x="221" y="26"/>
                  </a:lnTo>
                  <a:lnTo>
                    <a:pt x="219" y="24"/>
                  </a:lnTo>
                  <a:lnTo>
                    <a:pt x="214" y="26"/>
                  </a:lnTo>
                  <a:lnTo>
                    <a:pt x="125" y="52"/>
                  </a:lnTo>
                  <a:lnTo>
                    <a:pt x="125" y="52"/>
                  </a:lnTo>
                  <a:lnTo>
                    <a:pt x="118" y="54"/>
                  </a:lnTo>
                  <a:lnTo>
                    <a:pt x="108" y="52"/>
                  </a:lnTo>
                  <a:lnTo>
                    <a:pt x="98" y="5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509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10802938" y="402431"/>
              <a:ext cx="312737" cy="352425"/>
            </a:xfrm>
            <a:custGeom>
              <a:avLst/>
              <a:gdLst>
                <a:gd name="T0" fmla="*/ 138 w 197"/>
                <a:gd name="T1" fmla="*/ 6 h 176"/>
                <a:gd name="T2" fmla="*/ 138 w 197"/>
                <a:gd name="T3" fmla="*/ 6 h 176"/>
                <a:gd name="T4" fmla="*/ 138 w 197"/>
                <a:gd name="T5" fmla="*/ 2 h 176"/>
                <a:gd name="T6" fmla="*/ 136 w 197"/>
                <a:gd name="T7" fmla="*/ 0 h 176"/>
                <a:gd name="T8" fmla="*/ 131 w 197"/>
                <a:gd name="T9" fmla="*/ 4 h 176"/>
                <a:gd name="T10" fmla="*/ 5 w 197"/>
                <a:gd name="T11" fmla="*/ 104 h 176"/>
                <a:gd name="T12" fmla="*/ 5 w 197"/>
                <a:gd name="T13" fmla="*/ 104 h 176"/>
                <a:gd name="T14" fmla="*/ 0 w 197"/>
                <a:gd name="T15" fmla="*/ 108 h 176"/>
                <a:gd name="T16" fmla="*/ 0 w 197"/>
                <a:gd name="T17" fmla="*/ 112 h 176"/>
                <a:gd name="T18" fmla="*/ 2 w 197"/>
                <a:gd name="T19" fmla="*/ 114 h 176"/>
                <a:gd name="T20" fmla="*/ 7 w 197"/>
                <a:gd name="T21" fmla="*/ 116 h 176"/>
                <a:gd name="T22" fmla="*/ 190 w 197"/>
                <a:gd name="T23" fmla="*/ 174 h 176"/>
                <a:gd name="T24" fmla="*/ 190 w 197"/>
                <a:gd name="T25" fmla="*/ 174 h 176"/>
                <a:gd name="T26" fmla="*/ 195 w 197"/>
                <a:gd name="T27" fmla="*/ 176 h 176"/>
                <a:gd name="T28" fmla="*/ 197 w 197"/>
                <a:gd name="T29" fmla="*/ 174 h 176"/>
                <a:gd name="T30" fmla="*/ 192 w 197"/>
                <a:gd name="T31" fmla="*/ 170 h 176"/>
                <a:gd name="T32" fmla="*/ 128 w 197"/>
                <a:gd name="T33" fmla="*/ 116 h 176"/>
                <a:gd name="T34" fmla="*/ 128 w 197"/>
                <a:gd name="T35" fmla="*/ 116 h 176"/>
                <a:gd name="T36" fmla="*/ 123 w 197"/>
                <a:gd name="T37" fmla="*/ 110 h 176"/>
                <a:gd name="T38" fmla="*/ 121 w 197"/>
                <a:gd name="T39" fmla="*/ 102 h 176"/>
                <a:gd name="T40" fmla="*/ 121 w 197"/>
                <a:gd name="T41" fmla="*/ 94 h 176"/>
                <a:gd name="T42" fmla="*/ 138 w 197"/>
                <a:gd name="T43" fmla="*/ 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7" h="176">
                  <a:moveTo>
                    <a:pt x="138" y="6"/>
                  </a:moveTo>
                  <a:lnTo>
                    <a:pt x="138" y="6"/>
                  </a:lnTo>
                  <a:lnTo>
                    <a:pt x="138" y="2"/>
                  </a:lnTo>
                  <a:lnTo>
                    <a:pt x="136" y="0"/>
                  </a:lnTo>
                  <a:lnTo>
                    <a:pt x="131" y="4"/>
                  </a:lnTo>
                  <a:lnTo>
                    <a:pt x="5" y="104"/>
                  </a:lnTo>
                  <a:lnTo>
                    <a:pt x="5" y="10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7" y="116"/>
                  </a:lnTo>
                  <a:lnTo>
                    <a:pt x="190" y="174"/>
                  </a:lnTo>
                  <a:lnTo>
                    <a:pt x="190" y="174"/>
                  </a:lnTo>
                  <a:lnTo>
                    <a:pt x="195" y="176"/>
                  </a:lnTo>
                  <a:lnTo>
                    <a:pt x="197" y="174"/>
                  </a:lnTo>
                  <a:lnTo>
                    <a:pt x="192" y="170"/>
                  </a:lnTo>
                  <a:lnTo>
                    <a:pt x="128" y="116"/>
                  </a:lnTo>
                  <a:lnTo>
                    <a:pt x="128" y="116"/>
                  </a:lnTo>
                  <a:lnTo>
                    <a:pt x="123" y="110"/>
                  </a:lnTo>
                  <a:lnTo>
                    <a:pt x="121" y="102"/>
                  </a:lnTo>
                  <a:lnTo>
                    <a:pt x="121" y="94"/>
                  </a:lnTo>
                  <a:lnTo>
                    <a:pt x="138" y="6"/>
                  </a:lnTo>
                  <a:close/>
                </a:path>
              </a:pathLst>
            </a:custGeom>
            <a:solidFill>
              <a:srgbClr val="66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93165" y="141109"/>
            <a:ext cx="557215" cy="456050"/>
            <a:chOff x="10802938" y="304006"/>
            <a:chExt cx="550862" cy="450850"/>
          </a:xfrm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1002963" y="304006"/>
              <a:ext cx="350837" cy="290513"/>
            </a:xfrm>
            <a:custGeom>
              <a:avLst/>
              <a:gdLst>
                <a:gd name="T0" fmla="*/ 7 w 221"/>
                <a:gd name="T1" fmla="*/ 2 h 146"/>
                <a:gd name="T2" fmla="*/ 7 w 221"/>
                <a:gd name="T3" fmla="*/ 2 h 146"/>
                <a:gd name="T4" fmla="*/ 2 w 221"/>
                <a:gd name="T5" fmla="*/ 0 h 146"/>
                <a:gd name="T6" fmla="*/ 0 w 221"/>
                <a:gd name="T7" fmla="*/ 2 h 146"/>
                <a:gd name="T8" fmla="*/ 0 w 221"/>
                <a:gd name="T9" fmla="*/ 6 h 146"/>
                <a:gd name="T10" fmla="*/ 64 w 221"/>
                <a:gd name="T11" fmla="*/ 140 h 146"/>
                <a:gd name="T12" fmla="*/ 64 w 221"/>
                <a:gd name="T13" fmla="*/ 140 h 146"/>
                <a:gd name="T14" fmla="*/ 69 w 221"/>
                <a:gd name="T15" fmla="*/ 146 h 146"/>
                <a:gd name="T16" fmla="*/ 74 w 221"/>
                <a:gd name="T17" fmla="*/ 146 h 146"/>
                <a:gd name="T18" fmla="*/ 76 w 221"/>
                <a:gd name="T19" fmla="*/ 146 h 146"/>
                <a:gd name="T20" fmla="*/ 81 w 221"/>
                <a:gd name="T21" fmla="*/ 144 h 146"/>
                <a:gd name="T22" fmla="*/ 216 w 221"/>
                <a:gd name="T23" fmla="*/ 30 h 146"/>
                <a:gd name="T24" fmla="*/ 216 w 221"/>
                <a:gd name="T25" fmla="*/ 30 h 146"/>
                <a:gd name="T26" fmla="*/ 221 w 221"/>
                <a:gd name="T27" fmla="*/ 26 h 146"/>
                <a:gd name="T28" fmla="*/ 219 w 221"/>
                <a:gd name="T29" fmla="*/ 24 h 146"/>
                <a:gd name="T30" fmla="*/ 214 w 221"/>
                <a:gd name="T31" fmla="*/ 26 h 146"/>
                <a:gd name="T32" fmla="*/ 125 w 221"/>
                <a:gd name="T33" fmla="*/ 52 h 146"/>
                <a:gd name="T34" fmla="*/ 125 w 221"/>
                <a:gd name="T35" fmla="*/ 52 h 146"/>
                <a:gd name="T36" fmla="*/ 118 w 221"/>
                <a:gd name="T37" fmla="*/ 54 h 146"/>
                <a:gd name="T38" fmla="*/ 108 w 221"/>
                <a:gd name="T39" fmla="*/ 52 h 146"/>
                <a:gd name="T40" fmla="*/ 98 w 221"/>
                <a:gd name="T41" fmla="*/ 50 h 146"/>
                <a:gd name="T42" fmla="*/ 7 w 221"/>
                <a:gd name="T43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1" h="146">
                  <a:moveTo>
                    <a:pt x="7" y="2"/>
                  </a:moveTo>
                  <a:lnTo>
                    <a:pt x="7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64" y="140"/>
                  </a:lnTo>
                  <a:lnTo>
                    <a:pt x="64" y="140"/>
                  </a:lnTo>
                  <a:lnTo>
                    <a:pt x="69" y="146"/>
                  </a:lnTo>
                  <a:lnTo>
                    <a:pt x="74" y="146"/>
                  </a:lnTo>
                  <a:lnTo>
                    <a:pt x="76" y="146"/>
                  </a:lnTo>
                  <a:lnTo>
                    <a:pt x="81" y="144"/>
                  </a:lnTo>
                  <a:lnTo>
                    <a:pt x="216" y="30"/>
                  </a:lnTo>
                  <a:lnTo>
                    <a:pt x="216" y="30"/>
                  </a:lnTo>
                  <a:lnTo>
                    <a:pt x="221" y="26"/>
                  </a:lnTo>
                  <a:lnTo>
                    <a:pt x="219" y="24"/>
                  </a:lnTo>
                  <a:lnTo>
                    <a:pt x="214" y="26"/>
                  </a:lnTo>
                  <a:lnTo>
                    <a:pt x="125" y="52"/>
                  </a:lnTo>
                  <a:lnTo>
                    <a:pt x="125" y="52"/>
                  </a:lnTo>
                  <a:lnTo>
                    <a:pt x="118" y="54"/>
                  </a:lnTo>
                  <a:lnTo>
                    <a:pt x="108" y="52"/>
                  </a:lnTo>
                  <a:lnTo>
                    <a:pt x="98" y="5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509E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10802938" y="402431"/>
              <a:ext cx="312737" cy="352425"/>
            </a:xfrm>
            <a:custGeom>
              <a:avLst/>
              <a:gdLst>
                <a:gd name="T0" fmla="*/ 138 w 197"/>
                <a:gd name="T1" fmla="*/ 6 h 176"/>
                <a:gd name="T2" fmla="*/ 138 w 197"/>
                <a:gd name="T3" fmla="*/ 6 h 176"/>
                <a:gd name="T4" fmla="*/ 138 w 197"/>
                <a:gd name="T5" fmla="*/ 2 h 176"/>
                <a:gd name="T6" fmla="*/ 136 w 197"/>
                <a:gd name="T7" fmla="*/ 0 h 176"/>
                <a:gd name="T8" fmla="*/ 131 w 197"/>
                <a:gd name="T9" fmla="*/ 4 h 176"/>
                <a:gd name="T10" fmla="*/ 5 w 197"/>
                <a:gd name="T11" fmla="*/ 104 h 176"/>
                <a:gd name="T12" fmla="*/ 5 w 197"/>
                <a:gd name="T13" fmla="*/ 104 h 176"/>
                <a:gd name="T14" fmla="*/ 0 w 197"/>
                <a:gd name="T15" fmla="*/ 108 h 176"/>
                <a:gd name="T16" fmla="*/ 0 w 197"/>
                <a:gd name="T17" fmla="*/ 112 h 176"/>
                <a:gd name="T18" fmla="*/ 2 w 197"/>
                <a:gd name="T19" fmla="*/ 114 h 176"/>
                <a:gd name="T20" fmla="*/ 7 w 197"/>
                <a:gd name="T21" fmla="*/ 116 h 176"/>
                <a:gd name="T22" fmla="*/ 190 w 197"/>
                <a:gd name="T23" fmla="*/ 174 h 176"/>
                <a:gd name="T24" fmla="*/ 190 w 197"/>
                <a:gd name="T25" fmla="*/ 174 h 176"/>
                <a:gd name="T26" fmla="*/ 195 w 197"/>
                <a:gd name="T27" fmla="*/ 176 h 176"/>
                <a:gd name="T28" fmla="*/ 197 w 197"/>
                <a:gd name="T29" fmla="*/ 174 h 176"/>
                <a:gd name="T30" fmla="*/ 192 w 197"/>
                <a:gd name="T31" fmla="*/ 170 h 176"/>
                <a:gd name="T32" fmla="*/ 128 w 197"/>
                <a:gd name="T33" fmla="*/ 116 h 176"/>
                <a:gd name="T34" fmla="*/ 128 w 197"/>
                <a:gd name="T35" fmla="*/ 116 h 176"/>
                <a:gd name="T36" fmla="*/ 123 w 197"/>
                <a:gd name="T37" fmla="*/ 110 h 176"/>
                <a:gd name="T38" fmla="*/ 121 w 197"/>
                <a:gd name="T39" fmla="*/ 102 h 176"/>
                <a:gd name="T40" fmla="*/ 121 w 197"/>
                <a:gd name="T41" fmla="*/ 94 h 176"/>
                <a:gd name="T42" fmla="*/ 138 w 197"/>
                <a:gd name="T43" fmla="*/ 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7" h="176">
                  <a:moveTo>
                    <a:pt x="138" y="6"/>
                  </a:moveTo>
                  <a:lnTo>
                    <a:pt x="138" y="6"/>
                  </a:lnTo>
                  <a:lnTo>
                    <a:pt x="138" y="2"/>
                  </a:lnTo>
                  <a:lnTo>
                    <a:pt x="136" y="0"/>
                  </a:lnTo>
                  <a:lnTo>
                    <a:pt x="131" y="4"/>
                  </a:lnTo>
                  <a:lnTo>
                    <a:pt x="5" y="104"/>
                  </a:lnTo>
                  <a:lnTo>
                    <a:pt x="5" y="104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7" y="116"/>
                  </a:lnTo>
                  <a:lnTo>
                    <a:pt x="190" y="174"/>
                  </a:lnTo>
                  <a:lnTo>
                    <a:pt x="190" y="174"/>
                  </a:lnTo>
                  <a:lnTo>
                    <a:pt x="195" y="176"/>
                  </a:lnTo>
                  <a:lnTo>
                    <a:pt x="197" y="174"/>
                  </a:lnTo>
                  <a:lnTo>
                    <a:pt x="192" y="170"/>
                  </a:lnTo>
                  <a:lnTo>
                    <a:pt x="128" y="116"/>
                  </a:lnTo>
                  <a:lnTo>
                    <a:pt x="128" y="116"/>
                  </a:lnTo>
                  <a:lnTo>
                    <a:pt x="123" y="110"/>
                  </a:lnTo>
                  <a:lnTo>
                    <a:pt x="121" y="102"/>
                  </a:lnTo>
                  <a:lnTo>
                    <a:pt x="121" y="94"/>
                  </a:lnTo>
                  <a:lnTo>
                    <a:pt x="138" y="6"/>
                  </a:lnTo>
                  <a:close/>
                </a:path>
              </a:pathLst>
            </a:custGeom>
            <a:solidFill>
              <a:srgbClr val="6674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42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74386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1008336"/>
            <a:ext cx="11653523" cy="561290"/>
          </a:xfrm>
        </p:spPr>
        <p:txBody>
          <a:bodyPr/>
          <a:lstStyle>
            <a:lvl1pPr marL="0" indent="0">
              <a:buFontTx/>
              <a:buNone/>
              <a:defRPr sz="2745" baseline="0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62895188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dark grey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1008336"/>
            <a:ext cx="11653523" cy="561290"/>
          </a:xfrm>
        </p:spPr>
        <p:txBody>
          <a:bodyPr/>
          <a:lstStyle>
            <a:lvl1pPr marL="0" indent="0">
              <a:buFontTx/>
              <a:buNone/>
              <a:defRPr sz="2745" baseline="0"/>
            </a:lvl1pPr>
            <a:lvl2pPr marL="336145" indent="0">
              <a:buFontTx/>
              <a:buNone/>
              <a:defRPr/>
            </a:lvl2pPr>
            <a:lvl3pPr marL="560241" indent="0">
              <a:buFontTx/>
              <a:buNone/>
              <a:defRPr/>
            </a:lvl3pPr>
            <a:lvl4pPr marL="784338" indent="0">
              <a:buFontTx/>
              <a:buNone/>
              <a:defRPr/>
            </a:lvl4pPr>
            <a:lvl5pPr marL="1008435" indent="0">
              <a:buFontTx/>
              <a:buNone/>
              <a:defRPr/>
            </a:lvl5pPr>
          </a:lstStyle>
          <a:p>
            <a:pPr lvl="0"/>
            <a:r>
              <a:rPr lang="en-US"/>
              <a:t>Sub-head, or additional information goes here</a:t>
            </a:r>
          </a:p>
        </p:txBody>
      </p:sp>
    </p:spTree>
    <p:extLst>
      <p:ext uri="{BB962C8B-B14F-4D97-AF65-F5344CB8AC3E}">
        <p14:creationId xmlns:p14="http://schemas.microsoft.com/office/powerpoint/2010/main" val="144710140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3435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158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3174404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2544121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8890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76250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59240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298929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2500"/>
            <a:ext cx="3932237" cy="1104900"/>
          </a:xfrm>
        </p:spPr>
        <p:txBody>
          <a:bodyPr anchor="b"/>
          <a:lstStyle>
            <a:lvl1pPr algn="l" rtl="0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52501"/>
            <a:ext cx="6172200" cy="4908550"/>
          </a:xfrm>
        </p:spPr>
        <p:txBody>
          <a:bodyPr/>
          <a:lstStyle>
            <a:lvl1pPr algn="l" rtl="0">
              <a:defRPr sz="3200"/>
            </a:lvl1pPr>
            <a:lvl2pPr algn="l" rtl="0">
              <a:defRPr sz="2800"/>
            </a:lvl2pPr>
            <a:lvl3pPr algn="l" rtl="0">
              <a:defRPr sz="2400"/>
            </a:lvl3pPr>
            <a:lvl4pPr algn="l" rtl="0">
              <a:defRPr sz="2000"/>
            </a:lvl4pPr>
            <a:lvl5pPr algn="l"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l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085FC55E-D7AA-4507-97DA-CFE96CCDFE05}" type="slidenum">
              <a:rPr lang="en-US" smtClean="0"/>
              <a:pPr algn="l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975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34739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28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02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444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eaLnBrk="1" hangingPunct="1"/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524949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 Blue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314067"/>
            <a:ext cx="11655840" cy="899665"/>
          </a:xfrm>
        </p:spPr>
        <p:txBody>
          <a:bodyPr/>
          <a:lstStyle>
            <a:lvl1pPr>
              <a:defRPr baseline="0">
                <a:gradFill>
                  <a:gsLst>
                    <a:gs pos="22500">
                      <a:schemeClr val="bg2"/>
                    </a:gs>
                    <a:gs pos="4800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110288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fontAlgn="auto">
              <a:spcBef>
                <a:spcPts val="0"/>
              </a:spcBef>
              <a:spcAft>
                <a:spcPts val="0"/>
              </a:spcAft>
            </a:pPr>
            <a:r>
              <a:rPr lang="en-US" sz="686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5842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Accent Colo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1491983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704219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95013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>
            <a:spLocks/>
          </p:cNvSpPr>
          <p:nvPr/>
        </p:nvSpPr>
        <p:spPr bwMode="auto">
          <a:xfrm>
            <a:off x="10759892" y="2280298"/>
            <a:ext cx="1432109" cy="3821700"/>
          </a:xfrm>
          <a:custGeom>
            <a:avLst/>
            <a:gdLst>
              <a:gd name="connsiteX0" fmla="*/ 91192 w 1432109"/>
              <a:gd name="connsiteY0" fmla="*/ 0 h 3821700"/>
              <a:gd name="connsiteX1" fmla="*/ 156580 w 1432109"/>
              <a:gd name="connsiteY1" fmla="*/ 20498 h 3821700"/>
              <a:gd name="connsiteX2" fmla="*/ 1432109 w 1432109"/>
              <a:gd name="connsiteY2" fmla="*/ 864125 h 3821700"/>
              <a:gd name="connsiteX3" fmla="*/ 1432109 w 1432109"/>
              <a:gd name="connsiteY3" fmla="*/ 3821700 h 3821700"/>
              <a:gd name="connsiteX4" fmla="*/ 1386494 w 1432109"/>
              <a:gd name="connsiteY4" fmla="*/ 3747812 h 3821700"/>
              <a:gd name="connsiteX5" fmla="*/ 7863 w 1432109"/>
              <a:gd name="connsiteY5" fmla="*/ 127102 h 3821700"/>
              <a:gd name="connsiteX6" fmla="*/ 91192 w 1432109"/>
              <a:gd name="connsiteY6" fmla="*/ 0 h 382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2109" h="3821700">
                <a:moveTo>
                  <a:pt x="91192" y="0"/>
                </a:moveTo>
                <a:cubicBezTo>
                  <a:pt x="112098" y="-66"/>
                  <a:pt x="134642" y="6214"/>
                  <a:pt x="156580" y="20498"/>
                </a:cubicBezTo>
                <a:lnTo>
                  <a:pt x="1432109" y="864125"/>
                </a:lnTo>
                <a:lnTo>
                  <a:pt x="1432109" y="3821700"/>
                </a:lnTo>
                <a:lnTo>
                  <a:pt x="1386494" y="3747812"/>
                </a:lnTo>
                <a:lnTo>
                  <a:pt x="7863" y="127102"/>
                </a:lnTo>
                <a:cubicBezTo>
                  <a:pt x="-19501" y="57503"/>
                  <a:pt x="28474" y="198"/>
                  <a:pt x="91192" y="0"/>
                </a:cubicBezTo>
                <a:close/>
              </a:path>
            </a:pathLst>
          </a:custGeom>
          <a:solidFill>
            <a:srgbClr val="509EC3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8132039" y="3629237"/>
            <a:ext cx="2891466" cy="3228763"/>
          </a:xfrm>
          <a:custGeom>
            <a:avLst/>
            <a:gdLst>
              <a:gd name="connsiteX0" fmla="*/ 2841511 w 2891466"/>
              <a:gd name="connsiteY0" fmla="*/ 602 h 3228763"/>
              <a:gd name="connsiteX1" fmla="*/ 2890616 w 2891466"/>
              <a:gd name="connsiteY1" fmla="*/ 96699 h 3228763"/>
              <a:gd name="connsiteX2" fmla="*/ 2529266 w 2891466"/>
              <a:gd name="connsiteY2" fmla="*/ 2454519 h 3228763"/>
              <a:gd name="connsiteX3" fmla="*/ 2677843 w 2891466"/>
              <a:gd name="connsiteY3" fmla="*/ 3044433 h 3228763"/>
              <a:gd name="connsiteX4" fmla="*/ 2851124 w 2891466"/>
              <a:gd name="connsiteY4" fmla="*/ 3228763 h 3228763"/>
              <a:gd name="connsiteX5" fmla="*/ 568912 w 2891466"/>
              <a:gd name="connsiteY5" fmla="*/ 3228763 h 3228763"/>
              <a:gd name="connsiteX6" fmla="*/ 107620 w 2891466"/>
              <a:gd name="connsiteY6" fmla="*/ 3044433 h 3228763"/>
              <a:gd name="connsiteX7" fmla="*/ 65227 w 2891466"/>
              <a:gd name="connsiteY7" fmla="*/ 2722578 h 3228763"/>
              <a:gd name="connsiteX8" fmla="*/ 2742442 w 2891466"/>
              <a:gd name="connsiteY8" fmla="*/ 42443 h 3228763"/>
              <a:gd name="connsiteX9" fmla="*/ 2841511 w 2891466"/>
              <a:gd name="connsiteY9" fmla="*/ 602 h 322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466" h="3228763">
                <a:moveTo>
                  <a:pt x="2841511" y="602"/>
                </a:moveTo>
                <a:cubicBezTo>
                  <a:pt x="2873053" y="4855"/>
                  <a:pt x="2896268" y="32098"/>
                  <a:pt x="2890616" y="96699"/>
                </a:cubicBezTo>
                <a:lnTo>
                  <a:pt x="2529266" y="2454519"/>
                </a:lnTo>
                <a:cubicBezTo>
                  <a:pt x="2489699" y="2730394"/>
                  <a:pt x="2511098" y="2860516"/>
                  <a:pt x="2677843" y="3044433"/>
                </a:cubicBezTo>
                <a:lnTo>
                  <a:pt x="2851124" y="3228763"/>
                </a:lnTo>
                <a:lnTo>
                  <a:pt x="568912" y="3228763"/>
                </a:lnTo>
                <a:lnTo>
                  <a:pt x="107620" y="3044433"/>
                </a:lnTo>
                <a:cubicBezTo>
                  <a:pt x="-14715" y="2987879"/>
                  <a:pt x="-38132" y="2826031"/>
                  <a:pt x="65227" y="2722578"/>
                </a:cubicBezTo>
                <a:lnTo>
                  <a:pt x="2742442" y="42443"/>
                </a:lnTo>
                <a:cubicBezTo>
                  <a:pt x="2770098" y="15085"/>
                  <a:pt x="2809968" y="-3651"/>
                  <a:pt x="2841511" y="602"/>
                </a:cubicBezTo>
                <a:close/>
              </a:path>
            </a:pathLst>
          </a:custGeom>
          <a:solidFill>
            <a:srgbClr val="66747C">
              <a:alpha val="11000"/>
            </a:srgb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2500"/>
            <a:ext cx="3932237" cy="1104900"/>
          </a:xfrm>
        </p:spPr>
        <p:txBody>
          <a:bodyPr anchor="b"/>
          <a:lstStyle>
            <a:lvl1pPr algn="l" rtl="0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52501"/>
            <a:ext cx="6172200" cy="4908550"/>
          </a:xfrm>
        </p:spPr>
        <p:txBody>
          <a:bodyPr/>
          <a:lstStyle>
            <a:lvl1pPr marL="0" indent="0" algn="l" rtl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algn="l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851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98013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1712575" y="6356350"/>
            <a:ext cx="479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6803B-0062-44DE-A71B-6894AE5D7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068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1712575" y="6356350"/>
            <a:ext cx="479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9DDDE-6BFB-41AC-993D-B7C5C56F0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222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 rtl="0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D23C6-76E3-4527-8E7F-137FE8FA9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00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19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7621D-2F62-469E-91EB-FB3E7CB0D6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907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12770-0E75-46B0-81A9-0CB40AA56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98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19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4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6E6D6-E3C0-4161-9941-AE06AF593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97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94676-8AF4-4224-AC92-69E24916D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132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BB021-B148-44F7-861F-2221E9C02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76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4A97B-7FA1-46A5-9748-C05D32C1A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9"/>
            <a:ext cx="12184671" cy="68557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599" y="6356350"/>
            <a:ext cx="642257" cy="365125"/>
          </a:xfrm>
        </p:spPr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831850" y="2210540"/>
            <a:ext cx="10515600" cy="1242874"/>
          </a:xfrm>
        </p:spPr>
        <p:txBody>
          <a:bodyPr anchor="ctr"/>
          <a:lstStyle>
            <a:lvl1pPr algn="ctr" rtl="0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1850" y="3729761"/>
            <a:ext cx="10515600" cy="1655762"/>
          </a:xfrm>
        </p:spPr>
        <p:txBody>
          <a:bodyPr>
            <a:normAutofit/>
          </a:bodyPr>
          <a:lstStyle>
            <a:lvl1pPr marL="0" indent="0" algn="l" rtl="0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60" y="0"/>
            <a:ext cx="4034940" cy="298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93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CA78D-0965-4D5B-904F-7187604A2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57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2D80C-5FB7-46B7-8D00-0893A3E5F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826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, &quot;special&quot; slide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ile"/>
          <p:cNvSpPr/>
          <p:nvPr userDrawn="1"/>
        </p:nvSpPr>
        <p:spPr bwMode="auto">
          <a:xfrm>
            <a:off x="4011613" y="3187700"/>
            <a:ext cx="7164387" cy="28225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 Bar"/>
          <p:cNvSpPr/>
          <p:nvPr userDrawn="1"/>
        </p:nvSpPr>
        <p:spPr bwMode="auto">
          <a:xfrm>
            <a:off x="4011613" y="1514475"/>
            <a:ext cx="7164387" cy="1500188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8" name="Left Mask"/>
          <p:cNvSpPr/>
          <p:nvPr userDrawn="1"/>
        </p:nvSpPr>
        <p:spPr bwMode="auto">
          <a:xfrm>
            <a:off x="0" y="1514475"/>
            <a:ext cx="4011613" cy="150018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ircle Arrow"/>
          <p:cNvSpPr>
            <a:spLocks noEditPoints="1"/>
          </p:cNvSpPr>
          <p:nvPr userDrawn="1"/>
        </p:nvSpPr>
        <p:spPr bwMode="auto">
          <a:xfrm rot="5400000">
            <a:off x="9950450" y="1873250"/>
            <a:ext cx="841375" cy="841375"/>
          </a:xfrm>
          <a:custGeom>
            <a:avLst/>
            <a:gdLst>
              <a:gd name="T0" fmla="*/ 112 w 224"/>
              <a:gd name="T1" fmla="*/ 0 h 224"/>
              <a:gd name="T2" fmla="*/ 0 w 224"/>
              <a:gd name="T3" fmla="*/ 112 h 224"/>
              <a:gd name="T4" fmla="*/ 112 w 224"/>
              <a:gd name="T5" fmla="*/ 224 h 224"/>
              <a:gd name="T6" fmla="*/ 224 w 224"/>
              <a:gd name="T7" fmla="*/ 112 h 224"/>
              <a:gd name="T8" fmla="*/ 112 w 224"/>
              <a:gd name="T9" fmla="*/ 0 h 224"/>
              <a:gd name="T10" fmla="*/ 112 w 224"/>
              <a:gd name="T11" fmla="*/ 216 h 224"/>
              <a:gd name="T12" fmla="*/ 8 w 224"/>
              <a:gd name="T13" fmla="*/ 112 h 224"/>
              <a:gd name="T14" fmla="*/ 112 w 224"/>
              <a:gd name="T15" fmla="*/ 8 h 224"/>
              <a:gd name="T16" fmla="*/ 216 w 224"/>
              <a:gd name="T17" fmla="*/ 112 h 224"/>
              <a:gd name="T18" fmla="*/ 112 w 224"/>
              <a:gd name="T19" fmla="*/ 216 h 224"/>
              <a:gd name="T20" fmla="*/ 161 w 224"/>
              <a:gd name="T21" fmla="*/ 94 h 224"/>
              <a:gd name="T22" fmla="*/ 169 w 224"/>
              <a:gd name="T23" fmla="*/ 94 h 224"/>
              <a:gd name="T24" fmla="*/ 169 w 224"/>
              <a:gd name="T25" fmla="*/ 166 h 224"/>
              <a:gd name="T26" fmla="*/ 165 w 224"/>
              <a:gd name="T27" fmla="*/ 170 h 224"/>
              <a:gd name="T28" fmla="*/ 93 w 224"/>
              <a:gd name="T29" fmla="*/ 170 h 224"/>
              <a:gd name="T30" fmla="*/ 93 w 224"/>
              <a:gd name="T31" fmla="*/ 162 h 224"/>
              <a:gd name="T32" fmla="*/ 156 w 224"/>
              <a:gd name="T33" fmla="*/ 162 h 224"/>
              <a:gd name="T34" fmla="*/ 58 w 224"/>
              <a:gd name="T35" fmla="*/ 65 h 224"/>
              <a:gd name="T36" fmla="*/ 64 w 224"/>
              <a:gd name="T37" fmla="*/ 59 h 224"/>
              <a:gd name="T38" fmla="*/ 161 w 224"/>
              <a:gd name="T39" fmla="*/ 156 h 224"/>
              <a:gd name="T40" fmla="*/ 161 w 224"/>
              <a:gd name="T41" fmla="*/ 9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224">
                <a:moveTo>
                  <a:pt x="112" y="0"/>
                </a:moveTo>
                <a:cubicBezTo>
                  <a:pt x="50" y="0"/>
                  <a:pt x="0" y="50"/>
                  <a:pt x="0" y="112"/>
                </a:cubicBezTo>
                <a:cubicBezTo>
                  <a:pt x="0" y="174"/>
                  <a:pt x="50" y="224"/>
                  <a:pt x="112" y="224"/>
                </a:cubicBezTo>
                <a:cubicBezTo>
                  <a:pt x="173" y="224"/>
                  <a:pt x="224" y="174"/>
                  <a:pt x="224" y="112"/>
                </a:cubicBezTo>
                <a:cubicBezTo>
                  <a:pt x="224" y="50"/>
                  <a:pt x="173" y="0"/>
                  <a:pt x="112" y="0"/>
                </a:cubicBezTo>
                <a:close/>
                <a:moveTo>
                  <a:pt x="112" y="216"/>
                </a:moveTo>
                <a:cubicBezTo>
                  <a:pt x="54" y="216"/>
                  <a:pt x="8" y="169"/>
                  <a:pt x="8" y="112"/>
                </a:cubicBezTo>
                <a:cubicBezTo>
                  <a:pt x="8" y="54"/>
                  <a:pt x="54" y="8"/>
                  <a:pt x="112" y="8"/>
                </a:cubicBezTo>
                <a:cubicBezTo>
                  <a:pt x="169" y="8"/>
                  <a:pt x="216" y="54"/>
                  <a:pt x="216" y="112"/>
                </a:cubicBezTo>
                <a:cubicBezTo>
                  <a:pt x="216" y="169"/>
                  <a:pt x="169" y="216"/>
                  <a:pt x="112" y="216"/>
                </a:cubicBezTo>
                <a:close/>
                <a:moveTo>
                  <a:pt x="161" y="94"/>
                </a:moveTo>
                <a:cubicBezTo>
                  <a:pt x="169" y="94"/>
                  <a:pt x="169" y="94"/>
                  <a:pt x="169" y="94"/>
                </a:cubicBezTo>
                <a:cubicBezTo>
                  <a:pt x="169" y="166"/>
                  <a:pt x="169" y="166"/>
                  <a:pt x="169" y="166"/>
                </a:cubicBezTo>
                <a:cubicBezTo>
                  <a:pt x="169" y="168"/>
                  <a:pt x="168" y="170"/>
                  <a:pt x="165" y="170"/>
                </a:cubicBezTo>
                <a:cubicBezTo>
                  <a:pt x="93" y="170"/>
                  <a:pt x="93" y="170"/>
                  <a:pt x="93" y="170"/>
                </a:cubicBezTo>
                <a:cubicBezTo>
                  <a:pt x="93" y="162"/>
                  <a:pt x="93" y="162"/>
                  <a:pt x="93" y="162"/>
                </a:cubicBezTo>
                <a:cubicBezTo>
                  <a:pt x="156" y="162"/>
                  <a:pt x="156" y="162"/>
                  <a:pt x="156" y="162"/>
                </a:cubicBezTo>
                <a:cubicBezTo>
                  <a:pt x="58" y="65"/>
                  <a:pt x="58" y="65"/>
                  <a:pt x="58" y="65"/>
                </a:cubicBezTo>
                <a:cubicBezTo>
                  <a:pt x="64" y="59"/>
                  <a:pt x="64" y="59"/>
                  <a:pt x="64" y="59"/>
                </a:cubicBezTo>
                <a:cubicBezTo>
                  <a:pt x="161" y="156"/>
                  <a:pt x="161" y="156"/>
                  <a:pt x="161" y="156"/>
                </a:cubicBezTo>
                <a:lnTo>
                  <a:pt x="161" y="94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TechEd Tile"/>
          <p:cNvSpPr/>
          <p:nvPr userDrawn="1"/>
        </p:nvSpPr>
        <p:spPr bwMode="auto">
          <a:xfrm>
            <a:off x="1022350" y="1514475"/>
            <a:ext cx="2825750" cy="1500188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TechEd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/>
          <a:stretch>
            <a:fillRect/>
          </a:stretch>
        </p:blipFill>
        <p:spPr bwMode="auto">
          <a:xfrm>
            <a:off x="1401763" y="1743075"/>
            <a:ext cx="20669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2" name="Top Mask"/>
          <p:cNvSpPr/>
          <p:nvPr userDrawn="1"/>
        </p:nvSpPr>
        <p:spPr bwMode="auto">
          <a:xfrm>
            <a:off x="0" y="0"/>
            <a:ext cx="12192000" cy="15144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3" name="Right Mask"/>
          <p:cNvSpPr/>
          <p:nvPr userDrawn="1"/>
        </p:nvSpPr>
        <p:spPr bwMode="auto">
          <a:xfrm>
            <a:off x="11176000" y="1630363"/>
            <a:ext cx="1016000" cy="415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Demo Tile"/>
          <p:cNvGrpSpPr>
            <a:grpSpLocks/>
          </p:cNvGrpSpPr>
          <p:nvPr userDrawn="1"/>
        </p:nvGrpSpPr>
        <p:grpSpPr bwMode="auto">
          <a:xfrm>
            <a:off x="1017588" y="3187700"/>
            <a:ext cx="2828925" cy="2827338"/>
            <a:chOff x="1022073" y="-1135906"/>
            <a:chExt cx="2827252" cy="2827252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022073" y="-1135906"/>
              <a:ext cx="2827252" cy="2827252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algn="ctr" defTabSz="91409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200">
                <a:solidFill>
                  <a:schemeClr val="tx1">
                    <a:lumMod val="20000"/>
                    <a:lumOff val="80000"/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Light bulb Icon"/>
            <p:cNvSpPr>
              <a:spLocks noEditPoints="1"/>
            </p:cNvSpPr>
            <p:nvPr/>
          </p:nvSpPr>
          <p:spPr bwMode="auto">
            <a:xfrm>
              <a:off x="1945077" y="-620805"/>
              <a:ext cx="979488" cy="1797050"/>
            </a:xfrm>
            <a:custGeom>
              <a:avLst/>
              <a:gdLst>
                <a:gd name="T0" fmla="*/ 144515 w 122"/>
                <a:gd name="T1" fmla="*/ 1099089 h 224"/>
                <a:gd name="T2" fmla="*/ 843002 w 122"/>
                <a:gd name="T3" fmla="*/ 176496 h 224"/>
                <a:gd name="T4" fmla="*/ 955402 w 122"/>
                <a:gd name="T5" fmla="*/ 232654 h 224"/>
                <a:gd name="T6" fmla="*/ 955402 w 122"/>
                <a:gd name="T7" fmla="*/ 328924 h 224"/>
                <a:gd name="T8" fmla="*/ 136486 w 122"/>
                <a:gd name="T9" fmla="*/ 601691 h 224"/>
                <a:gd name="T10" fmla="*/ 112400 w 122"/>
                <a:gd name="T11" fmla="*/ 609713 h 224"/>
                <a:gd name="T12" fmla="*/ 16057 w 122"/>
                <a:gd name="T13" fmla="*/ 513443 h 224"/>
                <a:gd name="T14" fmla="*/ 80286 w 122"/>
                <a:gd name="T15" fmla="*/ 401127 h 224"/>
                <a:gd name="T16" fmla="*/ 64229 w 122"/>
                <a:gd name="T17" fmla="*/ 465308 h 224"/>
                <a:gd name="T18" fmla="*/ 72257 w 122"/>
                <a:gd name="T19" fmla="*/ 529488 h 224"/>
                <a:gd name="T20" fmla="*/ 112400 w 122"/>
                <a:gd name="T21" fmla="*/ 561578 h 224"/>
                <a:gd name="T22" fmla="*/ 891174 w 122"/>
                <a:gd name="T23" fmla="*/ 328924 h 224"/>
                <a:gd name="T24" fmla="*/ 923288 w 122"/>
                <a:gd name="T25" fmla="*/ 280789 h 224"/>
                <a:gd name="T26" fmla="*/ 867088 w 122"/>
                <a:gd name="T27" fmla="*/ 216609 h 224"/>
                <a:gd name="T28" fmla="*/ 96343 w 122"/>
                <a:gd name="T29" fmla="*/ 449263 h 224"/>
                <a:gd name="T30" fmla="*/ 80286 w 122"/>
                <a:gd name="T31" fmla="*/ 128361 h 224"/>
                <a:gd name="T32" fmla="*/ 586087 w 122"/>
                <a:gd name="T33" fmla="*/ 72203 h 224"/>
                <a:gd name="T34" fmla="*/ 537916 w 122"/>
                <a:gd name="T35" fmla="*/ 216609 h 224"/>
                <a:gd name="T36" fmla="*/ 112400 w 122"/>
                <a:gd name="T37" fmla="*/ 336947 h 224"/>
                <a:gd name="T38" fmla="*/ 16057 w 122"/>
                <a:gd name="T39" fmla="*/ 248699 h 224"/>
                <a:gd name="T40" fmla="*/ 72257 w 122"/>
                <a:gd name="T41" fmla="*/ 256721 h 224"/>
                <a:gd name="T42" fmla="*/ 128457 w 122"/>
                <a:gd name="T43" fmla="*/ 288812 h 224"/>
                <a:gd name="T44" fmla="*/ 553973 w 122"/>
                <a:gd name="T45" fmla="*/ 112316 h 224"/>
                <a:gd name="T46" fmla="*/ 505801 w 122"/>
                <a:gd name="T47" fmla="*/ 56158 h 224"/>
                <a:gd name="T48" fmla="*/ 96343 w 122"/>
                <a:gd name="T49" fmla="*/ 176496 h 224"/>
                <a:gd name="T50" fmla="*/ 907231 w 122"/>
                <a:gd name="T51" fmla="*/ 914570 h 224"/>
                <a:gd name="T52" fmla="*/ 794830 w 122"/>
                <a:gd name="T53" fmla="*/ 994796 h 224"/>
                <a:gd name="T54" fmla="*/ 883145 w 122"/>
                <a:gd name="T55" fmla="*/ 1099089 h 224"/>
                <a:gd name="T56" fmla="*/ 698487 w 122"/>
                <a:gd name="T57" fmla="*/ 1668689 h 224"/>
                <a:gd name="T58" fmla="*/ 594116 w 122"/>
                <a:gd name="T59" fmla="*/ 1797050 h 224"/>
                <a:gd name="T60" fmla="*/ 329172 w 122"/>
                <a:gd name="T61" fmla="*/ 1708802 h 224"/>
                <a:gd name="T62" fmla="*/ 144515 w 122"/>
                <a:gd name="T63" fmla="*/ 1500216 h 224"/>
                <a:gd name="T64" fmla="*/ 232829 w 122"/>
                <a:gd name="T65" fmla="*/ 1099089 h 224"/>
                <a:gd name="T66" fmla="*/ 184658 w 122"/>
                <a:gd name="T67" fmla="*/ 906548 h 224"/>
                <a:gd name="T68" fmla="*/ 80286 w 122"/>
                <a:gd name="T69" fmla="*/ 874457 h 224"/>
                <a:gd name="T70" fmla="*/ 16057 w 122"/>
                <a:gd name="T71" fmla="*/ 786209 h 224"/>
                <a:gd name="T72" fmla="*/ 24086 w 122"/>
                <a:gd name="T73" fmla="*/ 714006 h 224"/>
                <a:gd name="T74" fmla="*/ 843002 w 122"/>
                <a:gd name="T75" fmla="*/ 441240 h 224"/>
                <a:gd name="T76" fmla="*/ 963431 w 122"/>
                <a:gd name="T77" fmla="*/ 529488 h 224"/>
                <a:gd name="T78" fmla="*/ 907231 w 122"/>
                <a:gd name="T79" fmla="*/ 649826 h 224"/>
                <a:gd name="T80" fmla="*/ 449601 w 122"/>
                <a:gd name="T81" fmla="*/ 842367 h 224"/>
                <a:gd name="T82" fmla="*/ 578058 w 122"/>
                <a:gd name="T83" fmla="*/ 1099089 h 224"/>
                <a:gd name="T84" fmla="*/ 658344 w 122"/>
                <a:gd name="T85" fmla="*/ 762142 h 224"/>
                <a:gd name="T86" fmla="*/ 955402 w 122"/>
                <a:gd name="T87" fmla="*/ 770164 h 224"/>
                <a:gd name="T88" fmla="*/ 907231 w 122"/>
                <a:gd name="T89" fmla="*/ 914570 h 224"/>
                <a:gd name="T90" fmla="*/ 891174 w 122"/>
                <a:gd name="T91" fmla="*/ 601691 h 224"/>
                <a:gd name="T92" fmla="*/ 923288 w 122"/>
                <a:gd name="T93" fmla="*/ 545533 h 224"/>
                <a:gd name="T94" fmla="*/ 867088 w 122"/>
                <a:gd name="T95" fmla="*/ 489375 h 224"/>
                <a:gd name="T96" fmla="*/ 200715 w 122"/>
                <a:gd name="T97" fmla="*/ 689939 h 224"/>
                <a:gd name="T98" fmla="*/ 96343 w 122"/>
                <a:gd name="T99" fmla="*/ 714006 h 224"/>
                <a:gd name="T100" fmla="*/ 64229 w 122"/>
                <a:gd name="T101" fmla="*/ 738074 h 224"/>
                <a:gd name="T102" fmla="*/ 64229 w 122"/>
                <a:gd name="T103" fmla="*/ 770164 h 224"/>
                <a:gd name="T104" fmla="*/ 96343 w 122"/>
                <a:gd name="T105" fmla="*/ 826322 h 224"/>
                <a:gd name="T106" fmla="*/ 200715 w 122"/>
                <a:gd name="T107" fmla="*/ 858412 h 224"/>
                <a:gd name="T108" fmla="*/ 281001 w 122"/>
                <a:gd name="T109" fmla="*/ 962705 h 224"/>
                <a:gd name="T110" fmla="*/ 401430 w 122"/>
                <a:gd name="T111" fmla="*/ 1099089 h 224"/>
                <a:gd name="T112" fmla="*/ 385372 w 122"/>
                <a:gd name="T113" fmla="*/ 802254 h 224"/>
                <a:gd name="T114" fmla="*/ 393401 w 122"/>
                <a:gd name="T115" fmla="*/ 746097 h 224"/>
                <a:gd name="T116" fmla="*/ 907231 w 122"/>
                <a:gd name="T117" fmla="*/ 786209 h 224"/>
                <a:gd name="T118" fmla="*/ 674402 w 122"/>
                <a:gd name="T119" fmla="*/ 810277 h 224"/>
                <a:gd name="T120" fmla="*/ 626230 w 122"/>
                <a:gd name="T121" fmla="*/ 1099089 h 224"/>
                <a:gd name="T122" fmla="*/ 746659 w 122"/>
                <a:gd name="T123" fmla="*/ 994796 h 224"/>
                <a:gd name="T124" fmla="*/ 891174 w 122"/>
                <a:gd name="T125" fmla="*/ 866435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2" h="224">
                  <a:moveTo>
                    <a:pt x="18" y="137"/>
                  </a:moveTo>
                  <a:cubicBezTo>
                    <a:pt x="18" y="137"/>
                    <a:pt x="18" y="137"/>
                    <a:pt x="18" y="137"/>
                  </a:cubicBezTo>
                  <a:moveTo>
                    <a:pt x="10" y="50"/>
                  </a:moveTo>
                  <a:cubicBezTo>
                    <a:pt x="105" y="22"/>
                    <a:pt x="105" y="22"/>
                    <a:pt x="105" y="22"/>
                  </a:cubicBezTo>
                  <a:cubicBezTo>
                    <a:pt x="106" y="21"/>
                    <a:pt x="107" y="21"/>
                    <a:pt x="108" y="21"/>
                  </a:cubicBezTo>
                  <a:cubicBezTo>
                    <a:pt x="113" y="21"/>
                    <a:pt x="118" y="24"/>
                    <a:pt x="119" y="29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1" y="36"/>
                    <a:pt x="121" y="39"/>
                    <a:pt x="119" y="41"/>
                  </a:cubicBezTo>
                  <a:cubicBezTo>
                    <a:pt x="118" y="44"/>
                    <a:pt x="116" y="46"/>
                    <a:pt x="113" y="4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6" y="76"/>
                    <a:pt x="15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9" y="76"/>
                    <a:pt x="5" y="73"/>
                    <a:pt x="3" y="6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1" y="61"/>
                    <a:pt x="2" y="58"/>
                    <a:pt x="3" y="56"/>
                  </a:cubicBezTo>
                  <a:cubicBezTo>
                    <a:pt x="5" y="53"/>
                    <a:pt x="7" y="51"/>
                    <a:pt x="10" y="50"/>
                  </a:cubicBezTo>
                  <a:close/>
                  <a:moveTo>
                    <a:pt x="12" y="56"/>
                  </a:moveTo>
                  <a:cubicBezTo>
                    <a:pt x="10" y="56"/>
                    <a:pt x="9" y="57"/>
                    <a:pt x="8" y="58"/>
                  </a:cubicBezTo>
                  <a:cubicBezTo>
                    <a:pt x="8" y="60"/>
                    <a:pt x="8" y="61"/>
                    <a:pt x="8" y="6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8"/>
                    <a:pt x="12" y="70"/>
                    <a:pt x="14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6" y="70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2" y="41"/>
                    <a:pt x="113" y="40"/>
                    <a:pt x="114" y="39"/>
                  </a:cubicBezTo>
                  <a:cubicBezTo>
                    <a:pt x="115" y="37"/>
                    <a:pt x="115" y="36"/>
                    <a:pt x="115" y="35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3" y="29"/>
                    <a:pt x="111" y="27"/>
                    <a:pt x="108" y="27"/>
                  </a:cubicBezTo>
                  <a:cubicBezTo>
                    <a:pt x="108" y="27"/>
                    <a:pt x="107" y="27"/>
                    <a:pt x="107" y="27"/>
                  </a:cubicBezTo>
                  <a:lnTo>
                    <a:pt x="12" y="56"/>
                  </a:lnTo>
                  <a:close/>
                  <a:moveTo>
                    <a:pt x="2" y="31"/>
                  </a:moveTo>
                  <a:cubicBezTo>
                    <a:pt x="0" y="25"/>
                    <a:pt x="4" y="18"/>
                    <a:pt x="10" y="16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5" y="0"/>
                    <a:pt x="72" y="3"/>
                    <a:pt x="73" y="9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6" y="18"/>
                    <a:pt x="73" y="25"/>
                    <a:pt x="67" y="27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6" y="42"/>
                    <a:pt x="15" y="42"/>
                    <a:pt x="14" y="42"/>
                  </a:cubicBezTo>
                  <a:cubicBezTo>
                    <a:pt x="9" y="42"/>
                    <a:pt x="5" y="39"/>
                    <a:pt x="3" y="34"/>
                  </a:cubicBezTo>
                  <a:lnTo>
                    <a:pt x="2" y="31"/>
                  </a:lnTo>
                  <a:close/>
                  <a:moveTo>
                    <a:pt x="8" y="29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10" y="35"/>
                    <a:pt x="12" y="36"/>
                    <a:pt x="14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8" y="20"/>
                    <a:pt x="70" y="17"/>
                    <a:pt x="69" y="14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7" y="8"/>
                    <a:pt x="65" y="7"/>
                    <a:pt x="63" y="7"/>
                  </a:cubicBezTo>
                  <a:cubicBezTo>
                    <a:pt x="62" y="7"/>
                    <a:pt x="62" y="7"/>
                    <a:pt x="61" y="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9" y="23"/>
                    <a:pt x="7" y="26"/>
                    <a:pt x="8" y="29"/>
                  </a:cubicBezTo>
                  <a:close/>
                  <a:moveTo>
                    <a:pt x="113" y="114"/>
                  </a:move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9" y="121"/>
                    <a:pt x="99" y="124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0" y="198"/>
                    <a:pt x="100" y="207"/>
                    <a:pt x="87" y="208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9"/>
                    <a:pt x="81" y="224"/>
                    <a:pt x="74" y="224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47" y="224"/>
                    <a:pt x="41" y="219"/>
                    <a:pt x="41" y="213"/>
                  </a:cubicBezTo>
                  <a:cubicBezTo>
                    <a:pt x="41" y="208"/>
                    <a:pt x="41" y="208"/>
                    <a:pt x="41" y="208"/>
                  </a:cubicBezTo>
                  <a:cubicBezTo>
                    <a:pt x="28" y="207"/>
                    <a:pt x="18" y="198"/>
                    <a:pt x="18" y="187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17"/>
                    <a:pt x="26" y="113"/>
                    <a:pt x="23" y="113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0" y="109"/>
                    <a:pt x="10" y="109"/>
                    <a:pt x="10" y="109"/>
                  </a:cubicBezTo>
                  <a:cubicBezTo>
                    <a:pt x="7" y="108"/>
                    <a:pt x="4" y="105"/>
                    <a:pt x="3" y="102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7"/>
                    <a:pt x="2" y="97"/>
                    <a:pt x="2" y="96"/>
                  </a:cubicBezTo>
                  <a:cubicBezTo>
                    <a:pt x="2" y="94"/>
                    <a:pt x="2" y="91"/>
                    <a:pt x="3" y="89"/>
                  </a:cubicBezTo>
                  <a:cubicBezTo>
                    <a:pt x="5" y="87"/>
                    <a:pt x="7" y="85"/>
                    <a:pt x="10" y="84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1" y="54"/>
                    <a:pt x="118" y="57"/>
                    <a:pt x="119" y="63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21" y="69"/>
                    <a:pt x="121" y="72"/>
                    <a:pt x="119" y="75"/>
                  </a:cubicBezTo>
                  <a:cubicBezTo>
                    <a:pt x="118" y="78"/>
                    <a:pt x="116" y="80"/>
                    <a:pt x="113" y="8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100"/>
                    <a:pt x="56" y="103"/>
                    <a:pt x="56" y="105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2" y="103"/>
                    <a:pt x="77" y="97"/>
                    <a:pt x="82" y="95"/>
                  </a:cubicBezTo>
                  <a:cubicBezTo>
                    <a:pt x="105" y="89"/>
                    <a:pt x="105" y="89"/>
                    <a:pt x="105" y="89"/>
                  </a:cubicBezTo>
                  <a:cubicBezTo>
                    <a:pt x="111" y="87"/>
                    <a:pt x="118" y="91"/>
                    <a:pt x="119" y="96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22" y="106"/>
                    <a:pt x="119" y="112"/>
                    <a:pt x="113" y="114"/>
                  </a:cubicBezTo>
                  <a:close/>
                  <a:moveTo>
                    <a:pt x="49" y="93"/>
                  </a:moveTo>
                  <a:cubicBezTo>
                    <a:pt x="111" y="75"/>
                    <a:pt x="111" y="75"/>
                    <a:pt x="111" y="75"/>
                  </a:cubicBezTo>
                  <a:cubicBezTo>
                    <a:pt x="112" y="74"/>
                    <a:pt x="113" y="74"/>
                    <a:pt x="114" y="72"/>
                  </a:cubicBezTo>
                  <a:cubicBezTo>
                    <a:pt x="115" y="71"/>
                    <a:pt x="115" y="70"/>
                    <a:pt x="115" y="68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3" y="62"/>
                    <a:pt x="111" y="61"/>
                    <a:pt x="108" y="61"/>
                  </a:cubicBezTo>
                  <a:cubicBezTo>
                    <a:pt x="108" y="61"/>
                    <a:pt x="107" y="61"/>
                    <a:pt x="107" y="61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0" y="90"/>
                    <a:pt x="9" y="91"/>
                    <a:pt x="8" y="92"/>
                  </a:cubicBezTo>
                  <a:cubicBezTo>
                    <a:pt x="8" y="93"/>
                    <a:pt x="8" y="95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0" y="101"/>
                    <a:pt x="11" y="103"/>
                    <a:pt x="12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1" y="109"/>
                    <a:pt x="35" y="115"/>
                    <a:pt x="35" y="120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4"/>
                    <a:pt x="49" y="102"/>
                    <a:pt x="48" y="100"/>
                  </a:cubicBezTo>
                  <a:cubicBezTo>
                    <a:pt x="47" y="99"/>
                    <a:pt x="45" y="98"/>
                    <a:pt x="44" y="97"/>
                  </a:cubicBezTo>
                  <a:cubicBezTo>
                    <a:pt x="44" y="97"/>
                    <a:pt x="40" y="96"/>
                    <a:pt x="49" y="93"/>
                  </a:cubicBezTo>
                  <a:close/>
                  <a:moveTo>
                    <a:pt x="115" y="102"/>
                  </a:moveTo>
                  <a:cubicBezTo>
                    <a:pt x="113" y="98"/>
                    <a:pt x="113" y="98"/>
                    <a:pt x="113" y="98"/>
                  </a:cubicBezTo>
                  <a:cubicBezTo>
                    <a:pt x="113" y="95"/>
                    <a:pt x="110" y="94"/>
                    <a:pt x="107" y="9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1" y="102"/>
                    <a:pt x="78" y="106"/>
                    <a:pt x="78" y="109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93" y="137"/>
                    <a:pt x="93" y="137"/>
                    <a:pt x="93" y="137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18"/>
                    <a:pt x="97" y="112"/>
                    <a:pt x="103" y="111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4" y="108"/>
                    <a:pt x="115" y="105"/>
                    <a:pt x="115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 useBgFill="1">
        <p:nvSpPr>
          <p:cNvPr id="17" name="Bottom Mask"/>
          <p:cNvSpPr/>
          <p:nvPr userDrawn="1"/>
        </p:nvSpPr>
        <p:spPr bwMode="auto">
          <a:xfrm>
            <a:off x="4011613" y="6010275"/>
            <a:ext cx="8180387" cy="8477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00">
              <a:solidFill>
                <a:schemeClr val="tx1">
                  <a:lumMod val="20000"/>
                  <a:lumOff val="80000"/>
                  <a:alpha val="99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80140" y="1586586"/>
            <a:ext cx="5551186" cy="1378644"/>
          </a:xfrm>
        </p:spPr>
        <p:txBody>
          <a:bodyPr anchor="ctr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lang="en-US" sz="5400" b="1" kern="120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42" y="5181601"/>
            <a:ext cx="6612268" cy="461665"/>
          </a:xfrm>
        </p:spPr>
        <p:txBody>
          <a:bodyPr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0"/>
              </a:spcBef>
              <a:buSzPct val="105000"/>
              <a:buFontTx/>
              <a:buNone/>
              <a:defRPr lang="en-US" sz="1600" kern="1200" dirty="0">
                <a:solidFill>
                  <a:schemeClr val="bg1">
                    <a:alpha val="99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41" y="3187136"/>
            <a:ext cx="6612268" cy="1523494"/>
          </a:xfrm>
        </p:spPr>
        <p:txBody>
          <a:bodyPr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100" baseline="0" dirty="0">
                <a:ln w="3175">
                  <a:noFill/>
                </a:ln>
                <a:solidFill>
                  <a:schemeClr val="accent6">
                    <a:alpha val="99000"/>
                  </a:schemeClr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454241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10875" y="312651"/>
            <a:ext cx="11151917" cy="664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0874" y="1451223"/>
            <a:ext cx="11378959" cy="10347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267" spc="-133" baseline="0">
                <a:latin typeface="Segoe UI Light"/>
                <a:cs typeface="Segoe UI Light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3200" spc="-67" baseline="0">
                <a:latin typeface="Segoe UI Light"/>
                <a:cs typeface="Segoe UI Light"/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1712575" y="6356350"/>
            <a:ext cx="479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6803B-0062-44DE-A71B-6894AE5D7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08815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9902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5555"/>
            <a:ext cx="9144000" cy="2387600"/>
          </a:xfrm>
        </p:spPr>
        <p:txBody>
          <a:bodyPr anchor="b"/>
          <a:lstStyle>
            <a:lvl1pPr algn="ctr" rtl="0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5230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599" y="6356350"/>
            <a:ext cx="642257" cy="365125"/>
          </a:xfrm>
        </p:spPr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1300" y="5456066"/>
            <a:ext cx="3721918" cy="942201"/>
            <a:chOff x="309308" y="5349875"/>
            <a:chExt cx="4520319" cy="11443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9308" y="5349875"/>
              <a:ext cx="3309941" cy="67786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448" y="6204953"/>
              <a:ext cx="3919179" cy="289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528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5400000">
            <a:off x="9798030" y="2398205"/>
            <a:ext cx="4068274" cy="719667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52499"/>
            <a:ext cx="2628900" cy="5224464"/>
          </a:xfrm>
        </p:spPr>
        <p:txBody>
          <a:bodyPr vert="eaVert"/>
          <a:lstStyle>
            <a:lvl1pPr algn="l"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52499"/>
            <a:ext cx="7734300" cy="5224463"/>
          </a:xfrm>
        </p:spPr>
        <p:txBody>
          <a:bodyPr vert="eaVert"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59" y="6166984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8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48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38" Type="http://schemas.openxmlformats.org/officeDocument/2006/relationships/image" Target="../media/image14.png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45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9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64790"/>
            <a:ext cx="9677400" cy="520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 Third level</a:t>
            </a:r>
          </a:p>
          <a:p>
            <a:pPr lvl="3"/>
            <a:r>
              <a:rPr lang="en-US"/>
              <a:t> Fourth level</a:t>
            </a:r>
          </a:p>
          <a:p>
            <a:pPr lvl="4"/>
            <a:r>
              <a:rPr lang="en-US"/>
              <a:t>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9041" y="6452734"/>
            <a:ext cx="5515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C55E-D7AA-4507-97DA-CFE96CCDF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4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09EC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800" kern="1200">
          <a:solidFill>
            <a:srgbClr val="35383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400" kern="1200">
          <a:solidFill>
            <a:srgbClr val="3538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000" kern="1200">
          <a:solidFill>
            <a:srgbClr val="3538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800" kern="1200">
          <a:solidFill>
            <a:srgbClr val="3538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1800" kern="1200">
          <a:solidFill>
            <a:srgbClr val="353839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456">
          <p15:clr>
            <a:srgbClr val="F26B43"/>
          </p15:clr>
        </p15:guide>
        <p15:guide id="3" orient="horz" pos="6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19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  <p:sldLayoutId id="2147483732" r:id="rId31"/>
    <p:sldLayoutId id="2147483733" r:id="rId32"/>
    <p:sldLayoutId id="2147483734" r:id="rId33"/>
    <p:sldLayoutId id="2147483735" r:id="rId34"/>
    <p:sldLayoutId id="2147483736" r:id="rId35"/>
    <p:sldLayoutId id="2147483737" r:id="rId3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3075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57E845A-6110-4E05-B09D-F606B3E09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מציין מיקום של מספר שקופית 5"/>
          <p:cNvSpPr txBox="1">
            <a:spLocks/>
          </p:cNvSpPr>
          <p:nvPr userDrawn="1"/>
        </p:nvSpPr>
        <p:spPr>
          <a:xfrm flipH="1">
            <a:off x="11712575" y="6356350"/>
            <a:ext cx="4794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BC6803B-0062-44DE-A71B-6894AE5D7B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hf hdr="0" ftr="0" dt="0"/>
  <p:txStyles>
    <p:titleStyle>
      <a:lvl1pPr algn="ctr" rtl="1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s.wojtekmaj.pl/react-lifecycle-methods-diagram/" TargetMode="Externa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redux-form.com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xhound87.github.io/mobx-react-form/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yled-components/styled-components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glou/react-motion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ubtitle 2"/>
          <p:cNvSpPr>
            <a:spLocks noGrp="1"/>
          </p:cNvSpPr>
          <p:nvPr>
            <p:ph type="subTitle" idx="1"/>
          </p:nvPr>
        </p:nvSpPr>
        <p:spPr>
          <a:xfrm>
            <a:off x="1127125" y="5764863"/>
            <a:ext cx="4503654" cy="1655762"/>
          </a:xfrm>
        </p:spPr>
        <p:txBody>
          <a:bodyPr/>
          <a:lstStyle/>
          <a:p>
            <a:pPr algn="l" rtl="0"/>
            <a:endParaRPr lang="en-US" altLang="he-IL" sz="1600" dirty="0">
              <a:solidFill>
                <a:schemeClr val="bg1"/>
              </a:solidFill>
            </a:endParaRPr>
          </a:p>
        </p:txBody>
      </p:sp>
      <p:sp>
        <p:nvSpPr>
          <p:cNvPr id="31747" name="TextBox 6"/>
          <p:cNvSpPr txBox="1">
            <a:spLocks noChangeArrowheads="1"/>
          </p:cNvSpPr>
          <p:nvPr/>
        </p:nvSpPr>
        <p:spPr bwMode="auto">
          <a:xfrm>
            <a:off x="131763" y="2349500"/>
            <a:ext cx="119284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defRPr/>
            </a:pPr>
            <a:r>
              <a:rPr lang="en-US" sz="5400" i="1" kern="0" dirty="0">
                <a:solidFill>
                  <a:schemeClr val="tx2">
                    <a:lumMod val="75000"/>
                  </a:schemeClr>
                </a:solidFill>
              </a:rPr>
              <a:t>Advanced Composition</a:t>
            </a:r>
            <a:endParaRPr kumimoji="0" lang="he-IL" sz="4000" b="0" i="1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cxnSp>
        <p:nvCxnSpPr>
          <p:cNvPr id="10" name="מחבר ישר 9"/>
          <p:cNvCxnSpPr/>
          <p:nvPr/>
        </p:nvCxnSpPr>
        <p:spPr>
          <a:xfrm>
            <a:off x="1127125" y="5767798"/>
            <a:ext cx="0" cy="1088136"/>
          </a:xfrm>
          <a:prstGeom prst="line">
            <a:avLst/>
          </a:prstGeom>
          <a:ln>
            <a:solidFill>
              <a:srgbClr val="102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C6803B-0062-44DE-A71B-6894AE5D7B9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5400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3AD2-0193-46F6-B57D-DF30C63B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30DD-0E4A-408C-B934-D0810AC8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want to define default values for non-required props </a:t>
            </a:r>
          </a:p>
          <a:p>
            <a:r>
              <a:rPr lang="en-US" dirty="0"/>
              <a:t>Can do so via </a:t>
            </a:r>
            <a:r>
              <a:rPr lang="en-US" b="1" dirty="0" err="1"/>
              <a:t>defaultProps</a:t>
            </a:r>
            <a:endParaRPr lang="en-US" b="1" dirty="0"/>
          </a:p>
          <a:p>
            <a:pPr lvl="1"/>
            <a:r>
              <a:rPr lang="en-US" dirty="0"/>
              <a:t>Simple key/value object – </a:t>
            </a:r>
            <a:r>
              <a:rPr lang="en-US" dirty="0" err="1"/>
              <a:t>propName</a:t>
            </a:r>
            <a:r>
              <a:rPr lang="en-US" dirty="0"/>
              <a:t>/value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46A99-6F08-4101-A47C-C3AAD2FB1D8E}"/>
              </a:ext>
            </a:extLst>
          </p:cNvPr>
          <p:cNvSpPr txBox="1"/>
          <p:nvPr>
            <p:extLst/>
          </p:nvPr>
        </p:nvSpPr>
        <p:spPr>
          <a:xfrm>
            <a:off x="1937341" y="2485061"/>
            <a:ext cx="7041140" cy="42473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dirty="0">
                <a:solidFill>
                  <a:srgbClr val="268BD2"/>
                </a:solidFill>
                <a:latin typeface="source-code-pro"/>
              </a:rPr>
              <a:t>import</a:t>
            </a:r>
            <a:r>
              <a:rPr dirty="0">
                <a:solidFill>
                  <a:srgbClr val="637C84"/>
                </a:solidFill>
                <a:latin typeface="source-code-pro"/>
              </a:rPr>
              <a:t> </a:t>
            </a:r>
            <a:r>
              <a:rPr dirty="0" err="1">
                <a:solidFill>
                  <a:srgbClr val="637C84"/>
                </a:solidFill>
                <a:latin typeface="source-code-pro"/>
              </a:rPr>
              <a:t>PropTypes</a:t>
            </a:r>
            <a:r>
              <a:rPr dirty="0">
                <a:solidFill>
                  <a:srgbClr val="637C84"/>
                </a:solidFill>
                <a:latin typeface="source-code-pro"/>
              </a:rPr>
              <a:t> from </a:t>
            </a:r>
            <a:r>
              <a:rPr dirty="0">
                <a:solidFill>
                  <a:srgbClr val="36958E"/>
                </a:solidFill>
                <a:latin typeface="source-code-pro"/>
              </a:rPr>
              <a:t>'prop-types'</a:t>
            </a:r>
            <a:r>
              <a:rPr dirty="0">
                <a:solidFill>
                  <a:srgbClr val="637C84"/>
                </a:solidFill>
                <a:latin typeface="source-code-pro"/>
              </a:rPr>
              <a:t>;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endParaRPr dirty="0">
              <a:solidFill>
                <a:srgbClr val="268BD2"/>
              </a:solidFill>
              <a:latin typeface="source-code-pro"/>
            </a:endParaRPr>
          </a:p>
          <a:p>
            <a:r>
              <a:rPr dirty="0">
                <a:solidFill>
                  <a:srgbClr val="268BD2"/>
                </a:solidFill>
                <a:latin typeface="source-code-pro"/>
              </a:rPr>
              <a:t>class</a:t>
            </a:r>
            <a:r>
              <a:rPr dirty="0">
                <a:solidFill>
                  <a:srgbClr val="637C84"/>
                </a:solidFill>
                <a:latin typeface="source-code-pro"/>
              </a:rPr>
              <a:t> Greeting </a:t>
            </a:r>
            <a:r>
              <a:rPr dirty="0">
                <a:solidFill>
                  <a:srgbClr val="268BD2"/>
                </a:solidFill>
                <a:latin typeface="source-code-pro"/>
              </a:rPr>
              <a:t>extends</a:t>
            </a:r>
            <a:r>
              <a:rPr dirty="0">
                <a:solidFill>
                  <a:srgbClr val="637C84"/>
                </a:solidFill>
                <a:latin typeface="source-code-pro"/>
              </a:rPr>
              <a:t> </a:t>
            </a:r>
            <a:r>
              <a:rPr dirty="0" err="1">
                <a:solidFill>
                  <a:srgbClr val="637C84"/>
                </a:solidFill>
                <a:latin typeface="source-code-pro"/>
              </a:rPr>
              <a:t>React.Component</a:t>
            </a:r>
            <a:r>
              <a:rPr dirty="0">
                <a:solidFill>
                  <a:srgbClr val="637C84"/>
                </a:solidFill>
                <a:latin typeface="source-code-pro"/>
              </a:rPr>
              <a:t> {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r>
              <a:rPr dirty="0">
                <a:solidFill>
                  <a:srgbClr val="637C84"/>
                </a:solidFill>
                <a:latin typeface="source-code-pro"/>
              </a:rPr>
              <a:t>  render() { 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r>
              <a:rPr dirty="0">
                <a:solidFill>
                  <a:srgbClr val="859900"/>
                </a:solidFill>
                <a:latin typeface="source-code-pro"/>
              </a:rPr>
              <a:t>    return</a:t>
            </a:r>
            <a:r>
              <a:rPr dirty="0">
                <a:solidFill>
                  <a:srgbClr val="637C84"/>
                </a:solidFill>
                <a:latin typeface="source-code-pro"/>
              </a:rPr>
              <a:t> ( </a:t>
            </a:r>
            <a:r>
              <a:rPr dirty="0">
                <a:solidFill>
                  <a:srgbClr val="859900"/>
                </a:solidFill>
                <a:latin typeface="source-code-pro"/>
              </a:rPr>
              <a:t>&lt;</a:t>
            </a:r>
            <a:r>
              <a:rPr dirty="0">
                <a:solidFill>
                  <a:srgbClr val="637C84"/>
                </a:solidFill>
                <a:latin typeface="source-code-pro"/>
              </a:rPr>
              <a:t>h1</a:t>
            </a:r>
            <a:r>
              <a:rPr dirty="0">
                <a:solidFill>
                  <a:srgbClr val="859900"/>
                </a:solidFill>
                <a:latin typeface="source-code-pro"/>
              </a:rPr>
              <a:t>&gt;</a:t>
            </a:r>
            <a:r>
              <a:rPr dirty="0">
                <a:solidFill>
                  <a:srgbClr val="637C84"/>
                </a:solidFill>
                <a:latin typeface="source-code-pro"/>
              </a:rPr>
              <a:t>Hello, {</a:t>
            </a:r>
            <a:r>
              <a:rPr dirty="0">
                <a:solidFill>
                  <a:srgbClr val="859900"/>
                </a:solidFill>
                <a:latin typeface="source-code-pro"/>
              </a:rPr>
              <a:t>this</a:t>
            </a:r>
            <a:r>
              <a:rPr dirty="0">
                <a:solidFill>
                  <a:srgbClr val="637C84"/>
                </a:solidFill>
                <a:latin typeface="source-code-pro"/>
              </a:rPr>
              <a:t>.props.name}</a:t>
            </a:r>
            <a:r>
              <a:rPr dirty="0">
                <a:solidFill>
                  <a:srgbClr val="859900"/>
                </a:solidFill>
                <a:latin typeface="source-code-pro"/>
              </a:rPr>
              <a:t>&lt;</a:t>
            </a:r>
            <a:r>
              <a:rPr dirty="0">
                <a:solidFill>
                  <a:srgbClr val="637C84"/>
                </a:solidFill>
                <a:latin typeface="source-code-pro"/>
              </a:rPr>
              <a:t>/h1&gt; );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r>
              <a:rPr dirty="0">
                <a:solidFill>
                  <a:srgbClr val="637C84"/>
                </a:solidFill>
                <a:latin typeface="source-code-pro"/>
              </a:rPr>
              <a:t>  }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r>
              <a:rPr dirty="0">
                <a:solidFill>
                  <a:srgbClr val="637C84"/>
                </a:solidFill>
                <a:latin typeface="source-code-pro"/>
              </a:rPr>
              <a:t>}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endParaRPr dirty="0">
              <a:solidFill>
                <a:srgbClr val="637C84"/>
              </a:solidFill>
              <a:latin typeface="source-code-pro"/>
            </a:endParaRPr>
          </a:p>
          <a:p>
            <a:r>
              <a:rPr dirty="0" err="1">
                <a:solidFill>
                  <a:srgbClr val="637C84"/>
                </a:solidFill>
                <a:latin typeface="source-code-pro"/>
              </a:rPr>
              <a:t>Greeting.propTypes</a:t>
            </a:r>
            <a:r>
              <a:rPr dirty="0">
                <a:solidFill>
                  <a:srgbClr val="637C84"/>
                </a:solidFill>
                <a:latin typeface="source-code-pro"/>
              </a:rPr>
              <a:t> </a:t>
            </a:r>
            <a:r>
              <a:rPr dirty="0">
                <a:solidFill>
                  <a:srgbClr val="859900"/>
                </a:solidFill>
                <a:latin typeface="source-code-pro"/>
              </a:rPr>
              <a:t>=</a:t>
            </a:r>
            <a:r>
              <a:rPr dirty="0">
                <a:solidFill>
                  <a:srgbClr val="637C84"/>
                </a:solidFill>
                <a:latin typeface="source-code-pro"/>
              </a:rPr>
              <a:t> { 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r>
              <a:rPr dirty="0">
                <a:solidFill>
                  <a:srgbClr val="637C84"/>
                </a:solidFill>
                <a:latin typeface="source-code-pro"/>
              </a:rPr>
              <a:t>  name</a:t>
            </a:r>
            <a:r>
              <a:rPr dirty="0">
                <a:solidFill>
                  <a:srgbClr val="859900"/>
                </a:solidFill>
                <a:latin typeface="source-code-pro"/>
              </a:rPr>
              <a:t>:</a:t>
            </a:r>
            <a:r>
              <a:rPr dirty="0">
                <a:solidFill>
                  <a:srgbClr val="637C84"/>
                </a:solidFill>
                <a:latin typeface="source-code-pro"/>
              </a:rPr>
              <a:t> </a:t>
            </a:r>
            <a:r>
              <a:rPr dirty="0" err="1">
                <a:solidFill>
                  <a:srgbClr val="637C84"/>
                </a:solidFill>
                <a:latin typeface="source-code-pro"/>
              </a:rPr>
              <a:t>PropTypes.string</a:t>
            </a:r>
            <a:endParaRPr lang="en-US" dirty="0">
              <a:solidFill>
                <a:srgbClr val="FF0000"/>
              </a:solidFill>
              <a:latin typeface="Calibri"/>
            </a:endParaRPr>
          </a:p>
          <a:p>
            <a:r>
              <a:rPr dirty="0">
                <a:solidFill>
                  <a:srgbClr val="637C84"/>
                </a:solidFill>
                <a:latin typeface="source-code-pro"/>
              </a:rPr>
              <a:t>};</a:t>
            </a:r>
            <a:endParaRPr lang="en-US" dirty="0">
              <a:solidFill>
                <a:srgbClr val="637C84"/>
              </a:solidFill>
              <a:latin typeface="source-code-pro"/>
            </a:endParaRPr>
          </a:p>
          <a:p>
            <a:endParaRPr lang="en-US" dirty="0">
              <a:solidFill>
                <a:srgbClr val="66747C"/>
              </a:solidFill>
              <a:latin typeface="Calibri"/>
            </a:endParaRPr>
          </a:p>
          <a:p>
            <a:r>
              <a:rPr lang="en-US" dirty="0" err="1">
                <a:solidFill>
                  <a:srgbClr val="637C84"/>
                </a:solidFill>
                <a:latin typeface="source-code-pro"/>
              </a:rPr>
              <a:t>Greeting.defaultProps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{ </a:t>
            </a:r>
            <a:endParaRPr lang="en-US" dirty="0">
              <a:solidFill>
                <a:srgbClr val="66747C"/>
              </a:solidFill>
            </a:endParaRP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  name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: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dirty="0">
                <a:solidFill>
                  <a:srgbClr val="36958E"/>
                </a:solidFill>
                <a:latin typeface="source-code-pro"/>
              </a:rPr>
              <a:t>'John Doe'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};</a:t>
            </a:r>
            <a:endParaRPr lang="en-US" dirty="0">
              <a:solidFill>
                <a:srgbClr val="6674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7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DB79F-E613-41FC-B02D-AC3A8CFF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9DDDE-6BFB-41AC-993D-B7C5C56F0C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4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05C9F4-E5A1-4E2C-BD15-72C5EB8AD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Component Lifecycle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DD66B5-2EC2-4DF7-810C-B81960B80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8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824981-EB8D-4825-AF84-37F9B4CA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2F008-B27D-44C0-A537-85B028522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15" y="719667"/>
            <a:ext cx="10570453" cy="6056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648CED-CCA0-4A56-B591-6C2BC568D084}"/>
              </a:ext>
            </a:extLst>
          </p:cNvPr>
          <p:cNvSpPr txBox="1"/>
          <p:nvPr/>
        </p:nvSpPr>
        <p:spPr>
          <a:xfrm>
            <a:off x="11270511" y="81446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/>
              <a:t>constructor(props)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Part of every ES6 Class (so not React specific)</a:t>
            </a:r>
          </a:p>
          <a:p>
            <a:pPr>
              <a:lnSpc>
                <a:spcPct val="150000"/>
              </a:lnSpc>
            </a:pPr>
            <a:r>
              <a:rPr lang="en-US" dirty="0"/>
              <a:t>Should call super(props) first</a:t>
            </a:r>
          </a:p>
          <a:p>
            <a:pPr>
              <a:lnSpc>
                <a:spcPct val="150000"/>
              </a:lnSpc>
            </a:pPr>
            <a:r>
              <a:rPr lang="en-US" dirty="0"/>
              <a:t>Used to initialize state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Remember, do not use </a:t>
            </a:r>
            <a:r>
              <a:rPr lang="en-US" dirty="0" err="1"/>
              <a:t>setState</a:t>
            </a:r>
            <a:r>
              <a:rPr lang="en-US" dirty="0"/>
              <a:t> here</a:t>
            </a:r>
          </a:p>
          <a:p>
            <a:pPr>
              <a:lnSpc>
                <a:spcPct val="150000"/>
              </a:lnSpc>
            </a:pPr>
            <a:r>
              <a:rPr lang="en-US" dirty="0"/>
              <a:t>Called when the class is instantiated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Before ES6 Class we used </a:t>
            </a:r>
            <a:r>
              <a:rPr lang="en-US" dirty="0" err="1"/>
              <a:t>getInitialState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2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UNSAFE_componentWillMount</a:t>
            </a:r>
            <a:r>
              <a:rPr lang="en-US" dirty="0"/>
              <a:t>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Called once before mounting</a:t>
            </a:r>
          </a:p>
          <a:p>
            <a:pPr>
              <a:lnSpc>
                <a:spcPct val="150000"/>
              </a:lnSpc>
            </a:pPr>
            <a:r>
              <a:rPr lang="en-US" dirty="0"/>
              <a:t>Can be used to initialize state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setState</a:t>
            </a:r>
            <a:r>
              <a:rPr lang="en-US" dirty="0"/>
              <a:t> should not be used (will cause a re-render)</a:t>
            </a:r>
          </a:p>
          <a:p>
            <a:pPr>
              <a:lnSpc>
                <a:spcPct val="150000"/>
              </a:lnSpc>
            </a:pPr>
            <a:r>
              <a:rPr lang="en-US" dirty="0"/>
              <a:t>Can use the constructor instead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Legacy – constructor or </a:t>
            </a:r>
            <a:r>
              <a:rPr lang="en-US" dirty="0" err="1"/>
              <a:t>componentDidMount</a:t>
            </a:r>
            <a:r>
              <a:rPr lang="en-US" dirty="0"/>
              <a:t> instead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2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err="1"/>
              <a:t>componentDidMount</a:t>
            </a:r>
            <a:r>
              <a:rPr lang="en-US"/>
              <a:t>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Fired once the component mounts </a:t>
            </a:r>
          </a:p>
          <a:p>
            <a:pPr>
              <a:lnSpc>
                <a:spcPct val="150000"/>
              </a:lnSpc>
            </a:pPr>
            <a:r>
              <a:rPr lang="en-US" dirty="0"/>
              <a:t>You now have access to the DOM</a:t>
            </a:r>
          </a:p>
          <a:p>
            <a:pPr>
              <a:lnSpc>
                <a:spcPct val="150000"/>
              </a:lnSpc>
            </a:pPr>
            <a:r>
              <a:rPr lang="en-US" dirty="0"/>
              <a:t>Good place for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Adding event listeners (that require DOM access)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Making initialization related ajax calls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Instantiating DOM related libraries (Canvas drawing etc.)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DB79F-E613-41FC-B02D-AC3A8CFF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9DDDE-6BFB-41AC-993D-B7C5C56F0C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14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>
          <a:xfrm>
            <a:off x="838200" y="1"/>
            <a:ext cx="11208488" cy="72389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UNSAFE_componentWillReceiveProps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>
          <a:xfrm>
            <a:off x="838200" y="966942"/>
            <a:ext cx="10363200" cy="51863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Called before new props are received on a </a:t>
            </a:r>
            <a:r>
              <a:rPr lang="en-US" b="1" dirty="0"/>
              <a:t>mounted</a:t>
            </a:r>
            <a:r>
              <a:rPr lang="en-US" dirty="0"/>
              <a:t> component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Accepts an object containing the new props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Does not get called with the initial props during mounting</a:t>
            </a:r>
          </a:p>
          <a:p>
            <a:pPr>
              <a:lnSpc>
                <a:spcPct val="150000"/>
              </a:lnSpc>
            </a:pPr>
            <a:r>
              <a:rPr lang="en-US" dirty="0"/>
              <a:t>Can happen even if props don't really change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Should compare new props to old props and verify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Used to update state based on props</a:t>
            </a:r>
          </a:p>
          <a:p>
            <a:pPr>
              <a:lnSpc>
                <a:spcPct val="150000"/>
              </a:lnSpc>
            </a:pPr>
            <a:r>
              <a:rPr lang="en-US" dirty="0"/>
              <a:t>Legacy – </a:t>
            </a:r>
            <a:r>
              <a:rPr lang="en-US" dirty="0" err="1"/>
              <a:t>getDerivedStateFromProps</a:t>
            </a:r>
            <a:r>
              <a:rPr lang="en-US" dirty="0"/>
              <a:t> instead</a:t>
            </a:r>
          </a:p>
        </p:txBody>
      </p:sp>
    </p:spTree>
    <p:extLst>
      <p:ext uri="{BB962C8B-B14F-4D97-AF65-F5344CB8AC3E}">
        <p14:creationId xmlns:p14="http://schemas.microsoft.com/office/powerpoint/2010/main" val="418063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CDC6-D382-44D4-92C5-9CD6C9DB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</a:t>
            </a:r>
            <a:r>
              <a:rPr lang="en-US" dirty="0" err="1"/>
              <a:t>getDerivedStateFromProps</a:t>
            </a:r>
            <a:r>
              <a:rPr lang="en-US" dirty="0"/>
              <a:t>(props, state)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F8B53-C723-4A33-94D4-556227395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943"/>
            <a:ext cx="10363200" cy="3722016"/>
          </a:xfrm>
        </p:spPr>
        <p:txBody>
          <a:bodyPr/>
          <a:lstStyle/>
          <a:p>
            <a:r>
              <a:rPr lang="en-US" dirty="0"/>
              <a:t>Invoked right before render takes place</a:t>
            </a:r>
          </a:p>
          <a:p>
            <a:pPr lvl="1"/>
            <a:r>
              <a:rPr lang="en-US" dirty="0"/>
              <a:t>Includes initial and consequent rendering</a:t>
            </a:r>
          </a:p>
          <a:p>
            <a:pPr lvl="1"/>
            <a:endParaRPr lang="en-US" dirty="0"/>
          </a:p>
          <a:p>
            <a:r>
              <a:rPr lang="en-US" dirty="0"/>
              <a:t>Replaces legacy '</a:t>
            </a:r>
            <a:r>
              <a:rPr lang="en-US" dirty="0" err="1"/>
              <a:t>componentWillReceiveProps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No call to </a:t>
            </a:r>
            <a:r>
              <a:rPr lang="en-US" dirty="0" err="1"/>
              <a:t>setState</a:t>
            </a:r>
            <a:r>
              <a:rPr lang="en-US" dirty="0"/>
              <a:t> (static)</a:t>
            </a:r>
          </a:p>
          <a:p>
            <a:r>
              <a:rPr lang="en-US" dirty="0"/>
              <a:t>Returns an object of updated state or null if no update is necessary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 descr="https://cdn-images-1.medium.com/max/1600/1*iIRN5UAvsf-6d84NweGlzQ.png">
            <a:extLst>
              <a:ext uri="{FF2B5EF4-FFF2-40B4-BE49-F238E27FC236}">
                <a16:creationId xmlns:a16="http://schemas.microsoft.com/office/drawing/2014/main" id="{C0DACF66-C0C8-484D-A5F8-A57216087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753" y="4501006"/>
            <a:ext cx="68389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06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Agenda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7624"/>
            <a:ext cx="10972800" cy="49385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Type checking using </a:t>
            </a:r>
            <a:r>
              <a:rPr lang="en-US" dirty="0" err="1"/>
              <a:t>PropTypes</a:t>
            </a:r>
            <a:endParaRPr lang="en-US" dirty="0"/>
          </a:p>
          <a:p>
            <a:r>
              <a:rPr lang="en-US" dirty="0"/>
              <a:t>Component Lifecycle</a:t>
            </a:r>
          </a:p>
          <a:p>
            <a:r>
              <a:rPr lang="en-US" dirty="0"/>
              <a:t>Error Boundaries</a:t>
            </a:r>
          </a:p>
          <a:p>
            <a:r>
              <a:rPr lang="en-US" dirty="0"/>
              <a:t>Refs and Input</a:t>
            </a:r>
          </a:p>
          <a:p>
            <a:r>
              <a:rPr lang="en-US" dirty="0"/>
              <a:t>React Forms – Controlled vs. Uncontrolled Components</a:t>
            </a:r>
          </a:p>
          <a:p>
            <a:r>
              <a:rPr lang="en-US" dirty="0"/>
              <a:t>Rendering Multiple Components with Keys</a:t>
            </a:r>
          </a:p>
          <a:p>
            <a:r>
              <a:rPr lang="en-US" dirty="0"/>
              <a:t>Styling and Animation</a:t>
            </a:r>
          </a:p>
          <a:p>
            <a:r>
              <a:rPr lang="en-US" dirty="0"/>
              <a:t>Component Approaches (HOC, Container)</a:t>
            </a:r>
          </a:p>
        </p:txBody>
      </p:sp>
    </p:spTree>
    <p:extLst>
      <p:ext uri="{BB962C8B-B14F-4D97-AF65-F5344CB8AC3E}">
        <p14:creationId xmlns:p14="http://schemas.microsoft.com/office/powerpoint/2010/main" val="321168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>
          <a:xfrm>
            <a:off x="838200" y="1"/>
            <a:ext cx="11353800" cy="723899"/>
          </a:xfrm>
        </p:spPr>
        <p:txBody>
          <a:bodyPr>
            <a:noAutofit/>
          </a:bodyPr>
          <a:lstStyle/>
          <a:p>
            <a:r>
              <a:rPr lang="en-US" sz="3600" dirty="0" err="1"/>
              <a:t>UNSAFE_componentWillUpdate</a:t>
            </a:r>
            <a:r>
              <a:rPr lang="en-US" sz="3600" dirty="0"/>
              <a:t>(</a:t>
            </a:r>
            <a:r>
              <a:rPr lang="en-US" sz="3600" dirty="0" err="1"/>
              <a:t>nextProps</a:t>
            </a:r>
            <a:r>
              <a:rPr lang="en-US" sz="3600" dirty="0"/>
              <a:t>, </a:t>
            </a:r>
            <a:r>
              <a:rPr lang="en-US" sz="3600" dirty="0" err="1"/>
              <a:t>nextState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Is called just before rendering when new props or state are received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 called on initial render</a:t>
            </a:r>
          </a:p>
          <a:p>
            <a:pPr>
              <a:lnSpc>
                <a:spcPct val="150000"/>
              </a:lnSpc>
            </a:pPr>
            <a:r>
              <a:rPr lang="en-US" dirty="0"/>
              <a:t>Used for last minute actions before re-render</a:t>
            </a:r>
          </a:p>
          <a:p>
            <a:pPr>
              <a:lnSpc>
                <a:spcPct val="150000"/>
              </a:lnSpc>
            </a:pPr>
            <a:r>
              <a:rPr lang="en-US" dirty="0"/>
              <a:t>Can sometimes replace </a:t>
            </a:r>
            <a:r>
              <a:rPr lang="en-US" dirty="0" err="1"/>
              <a:t>componentWillReceiveProps</a:t>
            </a:r>
            <a:r>
              <a:rPr lang="en-US" dirty="0"/>
              <a:t> but is not very useful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Legacy – </a:t>
            </a:r>
            <a:r>
              <a:rPr lang="en-US" dirty="0" err="1"/>
              <a:t>componentDidUpdate</a:t>
            </a:r>
            <a:r>
              <a:rPr lang="en-US" dirty="0"/>
              <a:t> instead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5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CF40-CDEE-4A75-99A2-BF459736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getSnapshotBeforeUpdate</a:t>
            </a:r>
            <a:r>
              <a:rPr lang="en-US" sz="3600" dirty="0"/>
              <a:t>(</a:t>
            </a:r>
            <a:r>
              <a:rPr lang="en-US" sz="3600" dirty="0" err="1"/>
              <a:t>prevProps</a:t>
            </a:r>
            <a:r>
              <a:rPr lang="en-US" sz="3600" dirty="0"/>
              <a:t>, </a:t>
            </a:r>
            <a:r>
              <a:rPr lang="en-US" sz="3600" dirty="0" err="1"/>
              <a:t>prevState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591F-1D7D-4715-955E-E10D93D0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before DOM is updated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an object that will be passed as a third parameter to </a:t>
            </a:r>
            <a:r>
              <a:rPr lang="en-US" dirty="0" err="1"/>
              <a:t>componentDidUpdate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Useful for cases like maintaining scroll position during re-renders</a:t>
            </a:r>
          </a:p>
          <a:p>
            <a:endParaRPr lang="en-US" dirty="0"/>
          </a:p>
          <a:p>
            <a:r>
              <a:rPr lang="en-US" dirty="0"/>
              <a:t>Together with </a:t>
            </a:r>
            <a:r>
              <a:rPr lang="en-US" dirty="0" err="1"/>
              <a:t>componentDidUpdate</a:t>
            </a:r>
            <a:r>
              <a:rPr lang="en-US" dirty="0"/>
              <a:t>, replaces the need for </a:t>
            </a:r>
            <a:r>
              <a:rPr lang="en-US" dirty="0" err="1"/>
              <a:t>componentWillUpdate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>
          <a:xfrm>
            <a:off x="838200" y="1"/>
            <a:ext cx="11282916" cy="723899"/>
          </a:xfrm>
        </p:spPr>
        <p:txBody>
          <a:bodyPr>
            <a:noAutofit/>
          </a:bodyPr>
          <a:lstStyle/>
          <a:p>
            <a:r>
              <a:rPr lang="en-US" sz="3600" dirty="0" err="1"/>
              <a:t>componentDidUpdate</a:t>
            </a:r>
            <a:r>
              <a:rPr lang="en-US" sz="3600" dirty="0"/>
              <a:t>(</a:t>
            </a:r>
            <a:r>
              <a:rPr lang="en-US" sz="3600" dirty="0" err="1"/>
              <a:t>prevProps</a:t>
            </a:r>
            <a:r>
              <a:rPr lang="en-US" sz="3600" dirty="0"/>
              <a:t>, </a:t>
            </a:r>
            <a:r>
              <a:rPr lang="en-US" sz="3600" dirty="0" err="1"/>
              <a:t>prevState</a:t>
            </a:r>
            <a:r>
              <a:rPr lang="en-US" sz="3600" dirty="0"/>
              <a:t>, snapshot)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Fired immediately after the component is updated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 called for initial render</a:t>
            </a:r>
          </a:p>
          <a:p>
            <a:pPr>
              <a:lnSpc>
                <a:spcPct val="150000"/>
              </a:lnSpc>
            </a:pPr>
            <a:r>
              <a:rPr lang="en-US" dirty="0"/>
              <a:t>Used to update the DOM upon changes (re-arrange grid, re-draw canvas etc.)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50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shouldComponentUpdate</a:t>
            </a:r>
            <a:r>
              <a:rPr lang="en-US"/>
              <a:t>(</a:t>
            </a:r>
            <a:r>
              <a:rPr lang="en-US" err="1"/>
              <a:t>nextProps</a:t>
            </a:r>
            <a:r>
              <a:rPr lang="en-US"/>
              <a:t>, </a:t>
            </a:r>
            <a:r>
              <a:rPr lang="en-US" err="1"/>
              <a:t>nextState</a:t>
            </a:r>
            <a:r>
              <a:rPr lang="en-US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Component received new props / state and is going to re-render</a:t>
            </a:r>
          </a:p>
          <a:p>
            <a:pPr>
              <a:lnSpc>
                <a:spcPct val="150000"/>
              </a:lnSpc>
            </a:pPr>
            <a:r>
              <a:rPr lang="en-US"/>
              <a:t>Returns a Boolean (true for should render, false for should not render)</a:t>
            </a:r>
          </a:p>
          <a:p>
            <a:pPr>
              <a:lnSpc>
                <a:spcPct val="150000"/>
              </a:lnSpc>
            </a:pPr>
            <a:r>
              <a:rPr lang="en-US"/>
              <a:t>By default React always re-</a:t>
            </a:r>
            <a:r>
              <a:rPr lang="en-US" err="1"/>
              <a:t>redners</a:t>
            </a:r>
            <a:r>
              <a:rPr lang="en-US"/>
              <a:t> the tree (view)</a:t>
            </a:r>
          </a:p>
          <a:p>
            <a:pPr>
              <a:lnSpc>
                <a:spcPct val="150000"/>
              </a:lnSpc>
            </a:pPr>
            <a:r>
              <a:rPr lang="en-US"/>
              <a:t>Used to improve performance by avoiding unnecessary renders</a:t>
            </a:r>
          </a:p>
          <a:p>
            <a:pPr>
              <a:lnSpc>
                <a:spcPct val="150000"/>
              </a:lnSpc>
            </a:pPr>
            <a:r>
              <a:rPr lang="en-US"/>
              <a:t>But wait!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54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err="1"/>
              <a:t>componentWillUnmount</a:t>
            </a:r>
            <a:r>
              <a:rPr lang="en-US"/>
              <a:t>()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Called before we destroy / unmount the component</a:t>
            </a:r>
          </a:p>
          <a:p>
            <a:pPr>
              <a:lnSpc>
                <a:spcPct val="150000"/>
              </a:lnSpc>
            </a:pPr>
            <a:r>
              <a:rPr lang="en-US"/>
              <a:t>Used for cleanup – mostly removing event listeners</a:t>
            </a:r>
          </a:p>
        </p:txBody>
      </p:sp>
    </p:spTree>
    <p:extLst>
      <p:ext uri="{BB962C8B-B14F-4D97-AF65-F5344CB8AC3E}">
        <p14:creationId xmlns:p14="http://schemas.microsoft.com/office/powerpoint/2010/main" val="3702211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E918-FEA6-4CD9-936B-BC76C073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it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EC03-B805-454C-8C63-289718E9B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942"/>
            <a:ext cx="10363200" cy="5747518"/>
          </a:xfrm>
        </p:spPr>
        <p:txBody>
          <a:bodyPr>
            <a:normAutofit/>
          </a:bodyPr>
          <a:lstStyle/>
          <a:p>
            <a:r>
              <a:rPr lang="en-US" dirty="0"/>
              <a:t>Set initial synchronous state</a:t>
            </a:r>
          </a:p>
          <a:p>
            <a:pPr lvl="1"/>
            <a:r>
              <a:rPr lang="en-US" dirty="0"/>
              <a:t>Constructor or field initializer</a:t>
            </a:r>
          </a:p>
          <a:p>
            <a:r>
              <a:rPr lang="en-US" dirty="0"/>
              <a:t>Load initial state asynchronously</a:t>
            </a:r>
          </a:p>
          <a:p>
            <a:pPr lvl="1"/>
            <a:r>
              <a:rPr lang="en-US" dirty="0" err="1"/>
              <a:t>componentDidMount</a:t>
            </a:r>
            <a:endParaRPr lang="en-US" dirty="0"/>
          </a:p>
          <a:p>
            <a:r>
              <a:rPr lang="en-US" dirty="0"/>
              <a:t>Listeners / subscriptions</a:t>
            </a:r>
          </a:p>
          <a:p>
            <a:pPr lvl="1"/>
            <a:r>
              <a:rPr lang="en-US" dirty="0"/>
              <a:t>Create – </a:t>
            </a:r>
            <a:r>
              <a:rPr lang="en-US" dirty="0" err="1"/>
              <a:t>componentDidMount</a:t>
            </a:r>
            <a:r>
              <a:rPr lang="en-US" dirty="0"/>
              <a:t> / Cleanup – </a:t>
            </a:r>
            <a:r>
              <a:rPr lang="en-US" dirty="0" err="1"/>
              <a:t>componentWillUnmount</a:t>
            </a:r>
            <a:endParaRPr lang="en-US" dirty="0"/>
          </a:p>
          <a:p>
            <a:r>
              <a:rPr lang="en-US" dirty="0"/>
              <a:t>Updating state according to props</a:t>
            </a:r>
          </a:p>
          <a:p>
            <a:pPr lvl="1"/>
            <a:r>
              <a:rPr lang="en-US" dirty="0" err="1"/>
              <a:t>getDerivedStateFromProps</a:t>
            </a:r>
            <a:endParaRPr lang="en-US" dirty="0"/>
          </a:p>
          <a:p>
            <a:r>
              <a:rPr lang="en-US" dirty="0"/>
              <a:t>Invoke external callbacks when self state changes</a:t>
            </a:r>
          </a:p>
          <a:p>
            <a:pPr lvl="1"/>
            <a:r>
              <a:rPr lang="en-US" dirty="0" err="1"/>
              <a:t>componentDidUpdate</a:t>
            </a:r>
            <a:endParaRPr lang="en-US" dirty="0"/>
          </a:p>
          <a:p>
            <a:r>
              <a:rPr lang="en-US" dirty="0"/>
              <a:t>Side effects on props change (e.g. async calls)</a:t>
            </a:r>
          </a:p>
          <a:p>
            <a:pPr lvl="1"/>
            <a:r>
              <a:rPr lang="en-US" dirty="0" err="1"/>
              <a:t>componentDidUpdate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20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F84C-A372-416A-B54D-6267C49A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Async Calls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0E04AA-ACDE-4DA9-B486-105259C85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81" y="902524"/>
            <a:ext cx="6744586" cy="581697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 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ExampleComponent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extends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React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Component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FFFF"/>
                </a:solidFill>
                <a:latin typeface="source-code-pr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state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r>
              <a:rPr lang="en-US" altLang="en-US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};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  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getDerivedStateFromProps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props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state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-code-pro"/>
              </a:rPr>
              <a:t>    // Make sure to compare that prop really changed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-code-pro"/>
              </a:rPr>
              <a:t>    // Reset previous data (so we don't render stale stuff)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    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props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!==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state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prevId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r>
              <a:rPr lang="en-US" altLang="en-US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prevId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props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lang="en-US" altLang="en-US" dirty="0">
                <a:solidFill>
                  <a:srgbClr val="C5A5C5"/>
                </a:solidFill>
                <a:latin typeface="source-code-pro"/>
              </a:rPr>
              <a:t>: null</a:t>
            </a:r>
            <a:r>
              <a:rPr lang="en-US" altLang="en-US" dirty="0">
                <a:solidFill>
                  <a:srgbClr val="5FB3B3"/>
                </a:solidFill>
                <a:latin typeface="source-code-pr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79B6F2"/>
                </a:solidFill>
                <a:latin typeface="source-code-pro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componentDidMount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    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loadAsyncData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props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);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componentDidUpdate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prevProps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prevState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    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state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===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loadAsyncData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props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);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5FB3B3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5FB3B3"/>
                </a:solidFill>
                <a:latin typeface="source-code-pro"/>
              </a:rPr>
              <a:t> </a:t>
            </a:r>
            <a:r>
              <a:rPr lang="en-US" altLang="en-US" dirty="0">
                <a:solidFill>
                  <a:srgbClr val="FFFFFF"/>
                </a:solidFill>
                <a:latin typeface="source-code-pro"/>
              </a:rPr>
              <a:t>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AE62C4-8871-459B-B856-B69A4E0FD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26" y="902524"/>
            <a:ext cx="5261343" cy="581697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 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ExampleComponent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extends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React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AC863"/>
                </a:solidFill>
                <a:effectLst/>
                <a:latin typeface="source-code-pro"/>
              </a:rPr>
              <a:t>Component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FFFF"/>
                </a:solidFill>
                <a:latin typeface="source-code-pro"/>
              </a:rPr>
              <a:t>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  render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    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state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===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FFFFFF"/>
                </a:solidFill>
                <a:latin typeface="source-code-pro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-code-pro"/>
              </a:rPr>
              <a:t>// Render loading state ...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source-code-pro"/>
              </a:rPr>
              <a:t>// Render real UI ...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  }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79B6F2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  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loadAsyncData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{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asyncLoadData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then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data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7DEEA"/>
                </a:solidFill>
                <a:effectLst/>
                <a:latin typeface="source-code-pro"/>
              </a:rPr>
              <a:t>=&gt;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5A5C5"/>
                </a:solidFill>
                <a:effectLst/>
                <a:latin typeface="source-code-pro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source-code-pro"/>
              </a:rPr>
              <a:t>setState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({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ource-code-pro"/>
              </a:rPr>
              <a:t>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}));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  }</a:t>
            </a:r>
            <a:endParaRPr lang="en-US" altLang="en-US" dirty="0">
              <a:solidFill>
                <a:srgbClr val="FFFFFF"/>
              </a:solidFill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FB3B3"/>
                </a:solidFill>
                <a:effectLst/>
                <a:latin typeface="source-code-pro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1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72AF2-4470-46ED-A29A-03CB43200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B12CA7E-A481-4630-8AD0-372D46CA6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14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6C49C-225E-4A66-A560-E11F54CA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19447-E652-4085-B293-0C5B5FC14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66942"/>
            <a:ext cx="10958623" cy="5186363"/>
          </a:xfrm>
        </p:spPr>
        <p:txBody>
          <a:bodyPr>
            <a:normAutofit/>
          </a:bodyPr>
          <a:lstStyle/>
          <a:p>
            <a:r>
              <a:rPr lang="en-US" dirty="0"/>
              <a:t>As of React 16</a:t>
            </a:r>
          </a:p>
          <a:p>
            <a:pPr lvl="1"/>
            <a:r>
              <a:rPr lang="en-US" dirty="0"/>
              <a:t>Uncaught errors by any error boundary results in unmounting the whole component tree</a:t>
            </a:r>
          </a:p>
          <a:p>
            <a:r>
              <a:rPr lang="en-US" dirty="0"/>
              <a:t>Should a rendering error break your app?</a:t>
            </a:r>
          </a:p>
          <a:p>
            <a:pPr lvl="1"/>
            <a:r>
              <a:rPr lang="en-US" dirty="0"/>
              <a:t>Debatable</a:t>
            </a:r>
          </a:p>
          <a:p>
            <a:r>
              <a:rPr lang="en-US" dirty="0"/>
              <a:t>How about UI error handling?</a:t>
            </a:r>
          </a:p>
          <a:p>
            <a:pPr lvl="1"/>
            <a:r>
              <a:rPr lang="en-US" dirty="0"/>
              <a:t>Display a fallback UI</a:t>
            </a:r>
          </a:p>
          <a:p>
            <a:pPr lvl="1"/>
            <a:r>
              <a:rPr lang="en-US" dirty="0"/>
              <a:t>Log errors</a:t>
            </a:r>
          </a:p>
          <a:p>
            <a:endParaRPr lang="en-US" dirty="0"/>
          </a:p>
          <a:p>
            <a:r>
              <a:rPr lang="en-US" dirty="0"/>
              <a:t>In React, you don't control the instantiation and rendering of children</a:t>
            </a:r>
          </a:p>
          <a:p>
            <a:r>
              <a:rPr lang="en-US" dirty="0"/>
              <a:t>Standard try/catch cannot suffice</a:t>
            </a:r>
          </a:p>
        </p:txBody>
      </p:sp>
    </p:spTree>
    <p:extLst>
      <p:ext uri="{BB962C8B-B14F-4D97-AF65-F5344CB8AC3E}">
        <p14:creationId xmlns:p14="http://schemas.microsoft.com/office/powerpoint/2010/main" val="3446974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6C49C-225E-4A66-A560-E11F54CA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19447-E652-4085-B293-0C5B5FC14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942"/>
            <a:ext cx="11123428" cy="5186363"/>
          </a:xfrm>
        </p:spPr>
        <p:txBody>
          <a:bodyPr>
            <a:normAutofit/>
          </a:bodyPr>
          <a:lstStyle/>
          <a:p>
            <a:r>
              <a:rPr lang="en-US" dirty="0" err="1"/>
              <a:t>React's</a:t>
            </a:r>
            <a:r>
              <a:rPr lang="en-US" dirty="0"/>
              <a:t> error boundaries are simple class components</a:t>
            </a:r>
          </a:p>
          <a:p>
            <a:r>
              <a:rPr lang="en-US" dirty="0"/>
              <a:t>Component needs to implement either of these lifecycle method</a:t>
            </a:r>
          </a:p>
          <a:p>
            <a:pPr lvl="1"/>
            <a:r>
              <a:rPr lang="en-US" dirty="0" err="1"/>
              <a:t>componentDidCatch</a:t>
            </a:r>
            <a:r>
              <a:rPr lang="en-US" dirty="0"/>
              <a:t>(error, info)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getDerivedStateFromError</a:t>
            </a:r>
            <a:r>
              <a:rPr lang="en-US" dirty="0"/>
              <a:t>(error)</a:t>
            </a:r>
          </a:p>
          <a:p>
            <a:endParaRPr lang="en-US" dirty="0"/>
          </a:p>
          <a:p>
            <a:r>
              <a:rPr lang="en-US" dirty="0"/>
              <a:t>Catches errors in their underlying component tree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Life-cycle methods</a:t>
            </a:r>
          </a:p>
          <a:p>
            <a:pPr lvl="1"/>
            <a:r>
              <a:rPr lang="en-US" dirty="0"/>
              <a:t>Rendering</a:t>
            </a:r>
          </a:p>
        </p:txBody>
      </p:sp>
    </p:spTree>
    <p:extLst>
      <p:ext uri="{BB962C8B-B14F-4D97-AF65-F5344CB8AC3E}">
        <p14:creationId xmlns:p14="http://schemas.microsoft.com/office/powerpoint/2010/main" val="197206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 err="1"/>
              <a:t>PropTypes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Run time type validation for React components</a:t>
            </a:r>
          </a:p>
          <a:p>
            <a:pPr>
              <a:lnSpc>
                <a:spcPct val="150000"/>
              </a:lnSpc>
            </a:pPr>
            <a:r>
              <a:rPr lang="en-US" dirty="0"/>
              <a:t>Was initially included as part of React, but recently moved to a separate package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4D4D4D"/>
                </a:solidFill>
                <a:latin typeface="Courier New"/>
                <a:cs typeface="Courier New"/>
              </a:rPr>
              <a:t>yarn add prop-types</a:t>
            </a:r>
            <a:endParaRPr lang="en-US" dirty="0">
              <a:latin typeface="Calibri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dirty="0"/>
              <a:t>Makes sharing components between large teams easier</a:t>
            </a:r>
          </a:p>
          <a:p>
            <a:pPr>
              <a:lnSpc>
                <a:spcPct val="150000"/>
              </a:lnSpc>
            </a:pPr>
            <a:r>
              <a:rPr lang="en-US" dirty="0"/>
              <a:t>Defined </a:t>
            </a:r>
            <a:r>
              <a:rPr lang="en-US" dirty="0" err="1"/>
              <a:t>PropTypes</a:t>
            </a:r>
            <a:r>
              <a:rPr lang="en-US" dirty="0"/>
              <a:t> are optional by default</a:t>
            </a:r>
          </a:p>
        </p:txBody>
      </p:sp>
    </p:spTree>
    <p:extLst>
      <p:ext uri="{BB962C8B-B14F-4D97-AF65-F5344CB8AC3E}">
        <p14:creationId xmlns:p14="http://schemas.microsoft.com/office/powerpoint/2010/main" val="363202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6C49C-225E-4A66-A560-E11F54CA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componentDidCatch</a:t>
            </a:r>
            <a:r>
              <a:rPr lang="en-US" dirty="0"/>
              <a:t>(error, info)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19447-E652-4085-B293-0C5B5FC14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942"/>
            <a:ext cx="11123428" cy="5186363"/>
          </a:xfrm>
        </p:spPr>
        <p:txBody>
          <a:bodyPr>
            <a:normAutofit/>
          </a:bodyPr>
          <a:lstStyle/>
          <a:p>
            <a:r>
              <a:rPr lang="en-US" dirty="0"/>
              <a:t>Error</a:t>
            </a:r>
          </a:p>
          <a:p>
            <a:pPr lvl="1"/>
            <a:r>
              <a:rPr lang="en-US" dirty="0"/>
              <a:t>The thrown error</a:t>
            </a:r>
          </a:p>
          <a:p>
            <a:pPr lvl="1"/>
            <a:endParaRPr lang="en-US" dirty="0"/>
          </a:p>
          <a:p>
            <a:r>
              <a:rPr lang="en-US" dirty="0"/>
              <a:t>Info</a:t>
            </a:r>
          </a:p>
          <a:p>
            <a:pPr lvl="1"/>
            <a:r>
              <a:rPr lang="en-US" dirty="0"/>
              <a:t>Has a '</a:t>
            </a:r>
            <a:r>
              <a:rPr lang="en-US" dirty="0" err="1"/>
              <a:t>componentStack</a:t>
            </a:r>
            <a:r>
              <a:rPr lang="en-US" dirty="0"/>
              <a:t>' key</a:t>
            </a:r>
          </a:p>
          <a:p>
            <a:pPr lvl="2"/>
            <a:r>
              <a:rPr lang="en-US" dirty="0"/>
              <a:t>Holds information about relevant component stack</a:t>
            </a:r>
          </a:p>
          <a:p>
            <a:pPr lvl="2"/>
            <a:endParaRPr lang="en-US" dirty="0"/>
          </a:p>
          <a:p>
            <a:r>
              <a:rPr lang="en-US" dirty="0"/>
              <a:t>Choose what to do</a:t>
            </a:r>
          </a:p>
          <a:p>
            <a:pPr lvl="1"/>
            <a:r>
              <a:rPr lang="en-US" dirty="0"/>
              <a:t>Usually logging</a:t>
            </a:r>
          </a:p>
        </p:txBody>
      </p:sp>
    </p:spTree>
    <p:extLst>
      <p:ext uri="{BB962C8B-B14F-4D97-AF65-F5344CB8AC3E}">
        <p14:creationId xmlns:p14="http://schemas.microsoft.com/office/powerpoint/2010/main" val="3198142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EB61-B168-4952-9AEB-1A98754D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</a:t>
            </a:r>
            <a:r>
              <a:rPr lang="en-US" dirty="0" err="1"/>
              <a:t>getDerivedStateFromError</a:t>
            </a:r>
            <a:r>
              <a:rPr lang="en-US" dirty="0"/>
              <a:t>(error)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9E4B-9DB7-453A-8344-1A1CE3EE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Invoked after an error is thrown by a descendant component</a:t>
            </a:r>
          </a:p>
          <a:p>
            <a:r>
              <a:rPr lang="en-US" dirty="0"/>
              <a:t>Receives the error object</a:t>
            </a:r>
          </a:p>
          <a:p>
            <a:endParaRPr lang="en-US" dirty="0"/>
          </a:p>
          <a:p>
            <a:r>
              <a:rPr lang="en-US" dirty="0"/>
              <a:t>Returns an object to update state with</a:t>
            </a:r>
          </a:p>
          <a:p>
            <a:pPr lvl="1"/>
            <a:r>
              <a:rPr lang="en-US" dirty="0"/>
              <a:t>Usually to render fallback UI</a:t>
            </a:r>
          </a:p>
          <a:p>
            <a:endParaRPr lang="en-US" dirty="0"/>
          </a:p>
          <a:p>
            <a:r>
              <a:rPr lang="en-US" dirty="0"/>
              <a:t>Called during render, side-effects are not allowed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componentDidCatch</a:t>
            </a:r>
            <a:r>
              <a:rPr lang="en-US" dirty="0"/>
              <a:t> instead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4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4CDF2C1-AFBC-4416-9BFB-12752A5D0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4" y="202640"/>
            <a:ext cx="5922335" cy="526297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ErrorBoundary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 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      error: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getDerivedStateFromError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componentDidCatch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errorInfo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logErrorUtil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errorInfo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…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D192B7-73E2-4F4F-BA3F-B385713F8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763" y="202641"/>
            <a:ext cx="6150934" cy="526297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ErrorBoundary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…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   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 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  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      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Something went wrong.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       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     &amp;&amp;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    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}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FD7C3B-4CBB-417A-AF48-34AA4E0AA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296" y="5646646"/>
            <a:ext cx="6150934" cy="110799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 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()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ErrorBoundary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  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BuggyChild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  &lt;/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ErrorBoundary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40479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6C49C-225E-4A66-A560-E11F54CA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 DO NOT CATCH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19447-E652-4085-B293-0C5B5FC1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  <a:p>
            <a:pPr lvl="1"/>
            <a:r>
              <a:rPr lang="en-US" dirty="0"/>
              <a:t>Use standard try/catch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Asynchronous code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setTimeout</a:t>
            </a:r>
            <a:r>
              <a:rPr lang="en-US" dirty="0"/>
              <a:t> / </a:t>
            </a:r>
            <a:r>
              <a:rPr lang="en-US" dirty="0" err="1"/>
              <a:t>setInterval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Server-side rendering</a:t>
            </a:r>
          </a:p>
          <a:p>
            <a:endParaRPr lang="en-US" dirty="0"/>
          </a:p>
          <a:p>
            <a:r>
              <a:rPr lang="en-US" dirty="0"/>
              <a:t>Errors thrown in the boundary itself or above it</a:t>
            </a:r>
          </a:p>
        </p:txBody>
      </p:sp>
    </p:spTree>
    <p:extLst>
      <p:ext uri="{BB962C8B-B14F-4D97-AF65-F5344CB8AC3E}">
        <p14:creationId xmlns:p14="http://schemas.microsoft.com/office/powerpoint/2010/main" val="2904685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72AF2-4470-46ED-A29A-03CB43200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Composition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B12CA7E-A481-4630-8AD0-372D46CA6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06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6F0E34-3117-4CA5-8341-4B89337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 - </a:t>
            </a:r>
            <a:r>
              <a:rPr lang="en-US" dirty="0" err="1"/>
              <a:t>forceUpdate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DE4DD-12E9-4A43-8C6C-E7AF0C33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React's</a:t>
            </a:r>
            <a:r>
              <a:rPr lang="en-US" dirty="0"/>
              <a:t> rendering process kicks in when props or state changes</a:t>
            </a:r>
          </a:p>
          <a:p>
            <a:endParaRPr lang="en-US" dirty="0"/>
          </a:p>
          <a:p>
            <a:r>
              <a:rPr lang="en-US" dirty="0"/>
              <a:t>If a component depends on something else</a:t>
            </a:r>
          </a:p>
          <a:p>
            <a:pPr lvl="1"/>
            <a:r>
              <a:rPr lang="en-US" dirty="0"/>
              <a:t>Can instruct React to re-render the component</a:t>
            </a:r>
          </a:p>
          <a:p>
            <a:endParaRPr lang="en-US" dirty="0"/>
          </a:p>
          <a:p>
            <a:r>
              <a:rPr lang="en-US" dirty="0"/>
              <a:t>Call method '</a:t>
            </a:r>
            <a:r>
              <a:rPr lang="en-US" dirty="0" err="1"/>
              <a:t>forceUpdate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Skips the specific component's </a:t>
            </a:r>
            <a:r>
              <a:rPr lang="en-US" dirty="0" err="1"/>
              <a:t>shouldComponentUpdate</a:t>
            </a:r>
            <a:r>
              <a:rPr lang="en-US" dirty="0"/>
              <a:t> if implemented</a:t>
            </a:r>
          </a:p>
          <a:p>
            <a:pPr lvl="1"/>
            <a:endParaRPr lang="en-US" dirty="0"/>
          </a:p>
          <a:p>
            <a:r>
              <a:rPr lang="en-US" dirty="0"/>
              <a:t>Should generally be avoided</a:t>
            </a:r>
          </a:p>
        </p:txBody>
      </p:sp>
    </p:spTree>
    <p:extLst>
      <p:ext uri="{BB962C8B-B14F-4D97-AF65-F5344CB8AC3E}">
        <p14:creationId xmlns:p14="http://schemas.microsoft.com/office/powerpoint/2010/main" val="1874976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err="1"/>
              <a:t>React.PureComponent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>
          <a:xfrm>
            <a:off x="838200" y="966942"/>
            <a:ext cx="11192540" cy="5186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Implements shallow prop and state comparison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shouldComponentUpdate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Avoids unnecessary renders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Simply extend </a:t>
            </a:r>
            <a:r>
              <a:rPr lang="en-US" dirty="0" err="1"/>
              <a:t>React.PureComponent</a:t>
            </a:r>
            <a:r>
              <a:rPr lang="en-US" dirty="0"/>
              <a:t> (instead of Component)</a:t>
            </a:r>
          </a:p>
        </p:txBody>
      </p:sp>
    </p:spTree>
    <p:extLst>
      <p:ext uri="{BB962C8B-B14F-4D97-AF65-F5344CB8AC3E}">
        <p14:creationId xmlns:p14="http://schemas.microsoft.com/office/powerpoint/2010/main" val="2572112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4CAF-9915-44AE-9149-48DAE2A4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React.memo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E930-263E-44B9-BF7E-63BE722C7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942"/>
            <a:ext cx="10862930" cy="5186363"/>
          </a:xfrm>
        </p:spPr>
        <p:txBody>
          <a:bodyPr/>
          <a:lstStyle/>
          <a:p>
            <a:r>
              <a:rPr lang="en-US" dirty="0"/>
              <a:t>Pure components, only for functional components</a:t>
            </a:r>
          </a:p>
          <a:p>
            <a:pPr lvl="1"/>
            <a:r>
              <a:rPr lang="en-US" dirty="0"/>
              <a:t>No class, can't derive from </a:t>
            </a:r>
            <a:r>
              <a:rPr lang="en-US" dirty="0" err="1"/>
              <a:t>PureComponent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Bails out of rendering when props are the same</a:t>
            </a:r>
          </a:p>
          <a:p>
            <a:pPr lvl="1"/>
            <a:r>
              <a:rPr lang="en-US" dirty="0"/>
              <a:t>Shallow comparison</a:t>
            </a:r>
          </a:p>
          <a:p>
            <a:pPr lvl="1"/>
            <a:endParaRPr lang="en-US" dirty="0"/>
          </a:p>
          <a:p>
            <a:r>
              <a:rPr lang="en-US" dirty="0"/>
              <a:t>Can pass a second parameter to provide a custom comparison function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A919F1D-04F7-47F8-ACAD-2A0920357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477" y="4810404"/>
            <a:ext cx="8431622" cy="138499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memo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MyComponent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/* only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rerenders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if props change 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2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ref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React allows you to get a direct reference to an element via `ref`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Components or native elements</a:t>
            </a:r>
          </a:p>
          <a:p>
            <a:pPr>
              <a:lnSpc>
                <a:spcPct val="150000"/>
              </a:lnSpc>
            </a:pPr>
            <a:r>
              <a:rPr lang="en-US" dirty="0"/>
              <a:t>Cannot assign ref to functional components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Functional components don't have class instances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Suggested use cases: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Managing focus, text selection, media playback etc.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Triggering imperative animations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Integration with third party DOM libraries</a:t>
            </a:r>
          </a:p>
        </p:txBody>
      </p:sp>
    </p:spTree>
    <p:extLst>
      <p:ext uri="{BB962C8B-B14F-4D97-AF65-F5344CB8AC3E}">
        <p14:creationId xmlns:p14="http://schemas.microsoft.com/office/powerpoint/2010/main" val="855352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React ref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>
          <a:xfrm>
            <a:off x="838200" y="966942"/>
            <a:ext cx="11087100" cy="5186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Callback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&lt;input ref={(input) =&gt; { </a:t>
            </a:r>
            <a:r>
              <a:rPr lang="en-US" dirty="0" err="1"/>
              <a:t>this.textInput</a:t>
            </a:r>
            <a:r>
              <a:rPr lang="en-US" dirty="0"/>
              <a:t> = input; }} /&gt;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Simplified ref API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DOM element/ class component instance - accessible via 'current' property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textInputRef</a:t>
            </a:r>
            <a:r>
              <a:rPr lang="en-US" dirty="0"/>
              <a:t> = </a:t>
            </a:r>
            <a:r>
              <a:rPr lang="en-US" dirty="0" err="1"/>
              <a:t>React.createRef</a:t>
            </a:r>
            <a:r>
              <a:rPr lang="en-US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&lt;input ref={</a:t>
            </a:r>
            <a:r>
              <a:rPr lang="en-US" dirty="0" err="1"/>
              <a:t>this.textInput</a:t>
            </a:r>
            <a:r>
              <a:rPr lang="en-US" dirty="0"/>
              <a:t>} /&gt;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5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PropTypes</a:t>
            </a:r>
            <a:r>
              <a:rPr lang="en-US"/>
              <a:t> Example</a:t>
            </a:r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>
            <p:extLst/>
          </p:nvPr>
        </p:nvSpPr>
        <p:spPr>
          <a:xfrm>
            <a:off x="790371" y="1304925"/>
            <a:ext cx="7041140" cy="42473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dirty="0">
                <a:solidFill>
                  <a:srgbClr val="268BD2"/>
                </a:solidFill>
                <a:latin typeface="source-code-pro"/>
              </a:rPr>
              <a:t>import</a:t>
            </a:r>
            <a:r>
              <a:rPr dirty="0">
                <a:solidFill>
                  <a:srgbClr val="637C84"/>
                </a:solidFill>
                <a:latin typeface="source-code-pro"/>
              </a:rPr>
              <a:t> </a:t>
            </a:r>
            <a:r>
              <a:rPr dirty="0" err="1">
                <a:solidFill>
                  <a:srgbClr val="637C84"/>
                </a:solidFill>
                <a:latin typeface="source-code-pro"/>
              </a:rPr>
              <a:t>PropTypes</a:t>
            </a:r>
            <a:r>
              <a:rPr dirty="0">
                <a:solidFill>
                  <a:srgbClr val="637C84"/>
                </a:solidFill>
                <a:latin typeface="source-code-pro"/>
              </a:rPr>
              <a:t> from </a:t>
            </a:r>
            <a:r>
              <a:rPr dirty="0">
                <a:solidFill>
                  <a:srgbClr val="36958E"/>
                </a:solidFill>
                <a:latin typeface="source-code-pro"/>
              </a:rPr>
              <a:t>'prop-types'</a:t>
            </a:r>
            <a:r>
              <a:rPr dirty="0">
                <a:solidFill>
                  <a:srgbClr val="637C84"/>
                </a:solidFill>
                <a:latin typeface="source-code-pro"/>
              </a:rPr>
              <a:t>;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endParaRPr dirty="0">
              <a:solidFill>
                <a:srgbClr val="268BD2"/>
              </a:solidFill>
              <a:latin typeface="source-code-pro"/>
            </a:endParaRPr>
          </a:p>
          <a:p>
            <a:r>
              <a:rPr dirty="0">
                <a:solidFill>
                  <a:srgbClr val="268BD2"/>
                </a:solidFill>
                <a:latin typeface="source-code-pro"/>
              </a:rPr>
              <a:t>class</a:t>
            </a:r>
            <a:r>
              <a:rPr dirty="0">
                <a:solidFill>
                  <a:srgbClr val="637C84"/>
                </a:solidFill>
                <a:latin typeface="source-code-pro"/>
              </a:rPr>
              <a:t> Greeting </a:t>
            </a:r>
            <a:r>
              <a:rPr dirty="0">
                <a:solidFill>
                  <a:srgbClr val="268BD2"/>
                </a:solidFill>
                <a:latin typeface="source-code-pro"/>
              </a:rPr>
              <a:t>extends</a:t>
            </a:r>
            <a:r>
              <a:rPr dirty="0">
                <a:solidFill>
                  <a:srgbClr val="637C84"/>
                </a:solidFill>
                <a:latin typeface="source-code-pro"/>
              </a:rPr>
              <a:t> </a:t>
            </a:r>
            <a:r>
              <a:rPr dirty="0" err="1">
                <a:solidFill>
                  <a:srgbClr val="637C84"/>
                </a:solidFill>
                <a:latin typeface="source-code-pro"/>
              </a:rPr>
              <a:t>React.Component</a:t>
            </a:r>
            <a:r>
              <a:rPr dirty="0">
                <a:solidFill>
                  <a:srgbClr val="637C84"/>
                </a:solidFill>
                <a:latin typeface="source-code-pro"/>
              </a:rPr>
              <a:t> {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r>
              <a:rPr dirty="0">
                <a:solidFill>
                  <a:srgbClr val="637C84"/>
                </a:solidFill>
                <a:latin typeface="source-code-pro"/>
              </a:rPr>
              <a:t>  render() { 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r>
              <a:rPr dirty="0">
                <a:solidFill>
                  <a:srgbClr val="859900"/>
                </a:solidFill>
                <a:latin typeface="source-code-pro"/>
              </a:rPr>
              <a:t>    return</a:t>
            </a:r>
            <a:r>
              <a:rPr dirty="0">
                <a:solidFill>
                  <a:srgbClr val="637C84"/>
                </a:solidFill>
                <a:latin typeface="source-code-pro"/>
              </a:rPr>
              <a:t> ( </a:t>
            </a:r>
            <a:r>
              <a:rPr dirty="0">
                <a:solidFill>
                  <a:srgbClr val="859900"/>
                </a:solidFill>
                <a:latin typeface="source-code-pro"/>
              </a:rPr>
              <a:t>&lt;</a:t>
            </a:r>
            <a:r>
              <a:rPr dirty="0">
                <a:solidFill>
                  <a:srgbClr val="637C84"/>
                </a:solidFill>
                <a:latin typeface="source-code-pro"/>
              </a:rPr>
              <a:t>h1</a:t>
            </a:r>
            <a:r>
              <a:rPr dirty="0">
                <a:solidFill>
                  <a:srgbClr val="859900"/>
                </a:solidFill>
                <a:latin typeface="source-code-pro"/>
              </a:rPr>
              <a:t>&gt;</a:t>
            </a:r>
            <a:r>
              <a:rPr dirty="0">
                <a:solidFill>
                  <a:srgbClr val="637C84"/>
                </a:solidFill>
                <a:latin typeface="source-code-pro"/>
              </a:rPr>
              <a:t>Hello, {</a:t>
            </a:r>
            <a:r>
              <a:rPr dirty="0">
                <a:solidFill>
                  <a:srgbClr val="859900"/>
                </a:solidFill>
                <a:latin typeface="source-code-pro"/>
              </a:rPr>
              <a:t>this</a:t>
            </a:r>
            <a:r>
              <a:rPr dirty="0">
                <a:solidFill>
                  <a:srgbClr val="637C84"/>
                </a:solidFill>
                <a:latin typeface="source-code-pro"/>
              </a:rPr>
              <a:t>.props.name}</a:t>
            </a:r>
            <a:r>
              <a:rPr dirty="0">
                <a:solidFill>
                  <a:srgbClr val="859900"/>
                </a:solidFill>
                <a:latin typeface="source-code-pro"/>
              </a:rPr>
              <a:t>&lt;</a:t>
            </a:r>
            <a:r>
              <a:rPr dirty="0">
                <a:solidFill>
                  <a:srgbClr val="637C84"/>
                </a:solidFill>
                <a:latin typeface="source-code-pro"/>
              </a:rPr>
              <a:t>/h1&gt; );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r>
              <a:rPr dirty="0">
                <a:solidFill>
                  <a:srgbClr val="637C84"/>
                </a:solidFill>
                <a:latin typeface="source-code-pro"/>
              </a:rPr>
              <a:t>  }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r>
              <a:rPr dirty="0">
                <a:solidFill>
                  <a:srgbClr val="637C84"/>
                </a:solidFill>
                <a:latin typeface="source-code-pro"/>
              </a:rPr>
              <a:t>}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endParaRPr dirty="0">
              <a:solidFill>
                <a:srgbClr val="637C84"/>
              </a:solidFill>
              <a:latin typeface="source-code-pro"/>
            </a:endParaRPr>
          </a:p>
          <a:p>
            <a:r>
              <a:rPr dirty="0" err="1">
                <a:solidFill>
                  <a:srgbClr val="637C84"/>
                </a:solidFill>
                <a:latin typeface="source-code-pro"/>
              </a:rPr>
              <a:t>Greeting.propTypes</a:t>
            </a:r>
            <a:r>
              <a:rPr dirty="0">
                <a:solidFill>
                  <a:srgbClr val="637C84"/>
                </a:solidFill>
                <a:latin typeface="source-code-pro"/>
              </a:rPr>
              <a:t> </a:t>
            </a:r>
            <a:r>
              <a:rPr dirty="0">
                <a:solidFill>
                  <a:srgbClr val="859900"/>
                </a:solidFill>
                <a:latin typeface="source-code-pro"/>
              </a:rPr>
              <a:t>=</a:t>
            </a:r>
            <a:r>
              <a:rPr dirty="0">
                <a:solidFill>
                  <a:srgbClr val="637C84"/>
                </a:solidFill>
                <a:latin typeface="source-code-pro"/>
              </a:rPr>
              <a:t> { 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r>
              <a:rPr dirty="0">
                <a:solidFill>
                  <a:srgbClr val="637C84"/>
                </a:solidFill>
                <a:latin typeface="source-code-pro"/>
              </a:rPr>
              <a:t>  name</a:t>
            </a:r>
            <a:r>
              <a:rPr dirty="0">
                <a:solidFill>
                  <a:srgbClr val="859900"/>
                </a:solidFill>
                <a:latin typeface="source-code-pro"/>
              </a:rPr>
              <a:t>:</a:t>
            </a:r>
            <a:r>
              <a:rPr dirty="0">
                <a:solidFill>
                  <a:srgbClr val="637C84"/>
                </a:solidFill>
                <a:latin typeface="source-code-pro"/>
              </a:rPr>
              <a:t> </a:t>
            </a:r>
            <a:r>
              <a:rPr dirty="0" err="1">
                <a:solidFill>
                  <a:srgbClr val="637C84"/>
                </a:solidFill>
                <a:latin typeface="source-code-pro"/>
              </a:rPr>
              <a:t>PropTypes.string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r>
              <a:rPr dirty="0">
                <a:solidFill>
                  <a:srgbClr val="637C84"/>
                </a:solidFill>
                <a:latin typeface="source-code-pro"/>
              </a:rPr>
              <a:t>};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endParaRPr dirty="0">
              <a:solidFill>
                <a:srgbClr val="637C84"/>
              </a:solidFill>
              <a:latin typeface="source-code-pro"/>
            </a:endParaRPr>
          </a:p>
          <a:p>
            <a:endParaRPr lang="en-US" dirty="0">
              <a:solidFill>
                <a:srgbClr val="637C84"/>
              </a:solidFill>
              <a:latin typeface="source-code-pro"/>
            </a:endParaRPr>
          </a:p>
          <a:p>
            <a:r>
              <a:rPr dirty="0">
                <a:solidFill>
                  <a:srgbClr val="637C84"/>
                </a:solidFill>
                <a:latin typeface="source-code-pro"/>
              </a:rPr>
              <a:t>* example from react website</a:t>
            </a:r>
            <a:endParaRPr lang="en-US" dirty="0">
              <a:solidFill>
                <a:srgbClr val="637C84"/>
              </a:solidFill>
              <a:latin typeface="source-code-pro"/>
            </a:endParaRP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** notice that the class property is in lower case (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propTypes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)</a:t>
            </a:r>
            <a:endParaRPr dirty="0">
              <a:solidFill>
                <a:srgbClr val="637C84"/>
              </a:solidFill>
              <a:latin typeface="source-code-pro"/>
            </a:endParaRPr>
          </a:p>
        </p:txBody>
      </p:sp>
    </p:spTree>
    <p:extLst>
      <p:ext uri="{BB962C8B-B14F-4D97-AF65-F5344CB8AC3E}">
        <p14:creationId xmlns:p14="http://schemas.microsoft.com/office/powerpoint/2010/main" val="519690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React ref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755FC-97CE-439A-B5E0-8ED1880E1650}"/>
              </a:ext>
            </a:extLst>
          </p:cNvPr>
          <p:cNvSpPr/>
          <p:nvPr/>
        </p:nvSpPr>
        <p:spPr>
          <a:xfrm>
            <a:off x="662609" y="784618"/>
            <a:ext cx="734435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8BD2"/>
                </a:solidFill>
                <a:latin typeface="source-code-pro"/>
              </a:rPr>
              <a:t>class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CustomTextInput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dirty="0">
                <a:solidFill>
                  <a:srgbClr val="268BD2"/>
                </a:solidFill>
                <a:latin typeface="source-code-pro"/>
              </a:rPr>
              <a:t>extends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React.Component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{ 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constructor(props) { 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  </a:t>
            </a:r>
            <a:r>
              <a:rPr lang="en-US" dirty="0">
                <a:solidFill>
                  <a:srgbClr val="268BD2"/>
                </a:solidFill>
                <a:latin typeface="source-code-pro"/>
              </a:rPr>
              <a:t>super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(props);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  </a:t>
            </a:r>
            <a:r>
              <a:rPr lang="en-US" dirty="0" err="1">
                <a:solidFill>
                  <a:srgbClr val="859900"/>
                </a:solidFill>
                <a:latin typeface="source-code-pro"/>
              </a:rPr>
              <a:t>this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.focus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dirty="0" err="1">
                <a:solidFill>
                  <a:srgbClr val="859900"/>
                </a:solidFill>
                <a:latin typeface="source-code-pro"/>
              </a:rPr>
              <a:t>this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.focus.bind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this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);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}</a:t>
            </a:r>
          </a:p>
          <a:p>
            <a:endParaRPr lang="en-US" dirty="0">
              <a:solidFill>
                <a:srgbClr val="637C84"/>
              </a:solidFill>
              <a:latin typeface="source-code-pro"/>
            </a:endParaRP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focus() { </a:t>
            </a:r>
            <a:r>
              <a:rPr lang="en-US" dirty="0">
                <a:solidFill>
                  <a:srgbClr val="93A1A1"/>
                </a:solidFill>
                <a:latin typeface="source-code-pro"/>
              </a:rPr>
              <a:t>// Explicitly focus the text input using the raw DOM API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  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  </a:t>
            </a:r>
            <a:r>
              <a:rPr lang="en-US" dirty="0" err="1">
                <a:solidFill>
                  <a:srgbClr val="859900"/>
                </a:solidFill>
                <a:latin typeface="source-code-pro"/>
              </a:rPr>
              <a:t>this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.textInput.focus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();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} </a:t>
            </a:r>
          </a:p>
          <a:p>
            <a:endParaRPr lang="en-US" dirty="0">
              <a:solidFill>
                <a:srgbClr val="637C84"/>
              </a:solidFill>
              <a:latin typeface="source-code-pro"/>
            </a:endParaRP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render() { </a:t>
            </a:r>
            <a:r>
              <a:rPr lang="en-US" dirty="0">
                <a:solidFill>
                  <a:srgbClr val="93A1A1"/>
                </a:solidFill>
                <a:latin typeface="source-code-pro"/>
              </a:rPr>
              <a:t>  </a:t>
            </a:r>
          </a:p>
          <a:p>
            <a:r>
              <a:rPr lang="en-US" dirty="0">
                <a:solidFill>
                  <a:srgbClr val="93A1A1"/>
                </a:solidFill>
                <a:latin typeface="source-code-pro"/>
              </a:rPr>
              <a:t>   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return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( 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   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&lt;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div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&gt;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     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&lt;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input type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 dirty="0">
                <a:solidFill>
                  <a:srgbClr val="36958E"/>
                </a:solidFill>
                <a:latin typeface="source-code-pro"/>
              </a:rPr>
              <a:t>"text"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ref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{(input)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=&gt;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{ </a:t>
            </a:r>
            <a:r>
              <a:rPr lang="en-US" dirty="0" err="1">
                <a:solidFill>
                  <a:srgbClr val="859900"/>
                </a:solidFill>
                <a:latin typeface="source-code-pro"/>
              </a:rPr>
              <a:t>this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.textInput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input; }}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/&gt;</a:t>
            </a:r>
          </a:p>
          <a:p>
            <a:r>
              <a:rPr lang="en-US" dirty="0">
                <a:solidFill>
                  <a:srgbClr val="859900"/>
                </a:solidFill>
                <a:latin typeface="source-code-pro"/>
              </a:rPr>
              <a:t>       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&lt;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input type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 dirty="0">
                <a:solidFill>
                  <a:srgbClr val="36958E"/>
                </a:solidFill>
                <a:latin typeface="source-code-pro"/>
              </a:rPr>
              <a:t>"button"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value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 dirty="0">
                <a:solidFill>
                  <a:srgbClr val="36958E"/>
                </a:solidFill>
                <a:latin typeface="source-code-pro"/>
              </a:rPr>
              <a:t>"Focus"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onClick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{</a:t>
            </a:r>
            <a:r>
              <a:rPr lang="en-US" dirty="0" err="1">
                <a:solidFill>
                  <a:srgbClr val="859900"/>
                </a:solidFill>
                <a:latin typeface="source-code-pro"/>
              </a:rPr>
              <a:t>this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.focus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}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/&gt;</a:t>
            </a:r>
            <a:endParaRPr lang="en-US" dirty="0">
              <a:solidFill>
                <a:srgbClr val="637C84"/>
              </a:solidFill>
              <a:latin typeface="source-code-pro"/>
            </a:endParaRP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    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&lt;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/div&gt;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   );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}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5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React ref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755FC-97CE-439A-B5E0-8ED1880E1650}"/>
              </a:ext>
            </a:extLst>
          </p:cNvPr>
          <p:cNvSpPr/>
          <p:nvPr/>
        </p:nvSpPr>
        <p:spPr>
          <a:xfrm>
            <a:off x="662609" y="784618"/>
            <a:ext cx="73443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8BD2"/>
                </a:solidFill>
                <a:latin typeface="source-code-pro"/>
              </a:rPr>
              <a:t>class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CustomTextInput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dirty="0">
                <a:solidFill>
                  <a:srgbClr val="268BD2"/>
                </a:solidFill>
                <a:latin typeface="source-code-pro"/>
              </a:rPr>
              <a:t>extends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React.Component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{ 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constructor(props) { 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  </a:t>
            </a:r>
            <a:r>
              <a:rPr lang="en-US" dirty="0">
                <a:solidFill>
                  <a:srgbClr val="268BD2"/>
                </a:solidFill>
                <a:latin typeface="source-code-pro"/>
              </a:rPr>
              <a:t>super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(props);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  </a:t>
            </a:r>
            <a:r>
              <a:rPr lang="en-US" dirty="0" err="1">
                <a:solidFill>
                  <a:srgbClr val="859900"/>
                </a:solidFill>
                <a:latin typeface="source-code-pro"/>
              </a:rPr>
              <a:t>this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.focus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dirty="0" err="1">
                <a:solidFill>
                  <a:srgbClr val="859900"/>
                </a:solidFill>
                <a:latin typeface="source-code-pro"/>
              </a:rPr>
              <a:t>this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.focus.bind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(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this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);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  </a:t>
            </a:r>
            <a:r>
              <a:rPr lang="en-US" dirty="0" err="1">
                <a:solidFill>
                  <a:srgbClr val="859900"/>
                </a:solidFill>
                <a:latin typeface="source-code-pro"/>
              </a:rPr>
              <a:t>this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.textInputRef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dirty="0" err="1">
                <a:solidFill>
                  <a:srgbClr val="859900"/>
                </a:solidFill>
                <a:latin typeface="source-code-pro"/>
              </a:rPr>
              <a:t>React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.createRef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();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}</a:t>
            </a:r>
          </a:p>
          <a:p>
            <a:endParaRPr lang="en-US" dirty="0">
              <a:solidFill>
                <a:srgbClr val="637C84"/>
              </a:solidFill>
              <a:latin typeface="source-code-pro"/>
            </a:endParaRP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focus() { </a:t>
            </a:r>
            <a:r>
              <a:rPr lang="en-US" dirty="0">
                <a:solidFill>
                  <a:srgbClr val="93A1A1"/>
                </a:solidFill>
                <a:latin typeface="source-code-pro"/>
              </a:rPr>
              <a:t>// Explicitly focus the text input using the raw DOM API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  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  </a:t>
            </a:r>
            <a:r>
              <a:rPr lang="en-US" dirty="0" err="1">
                <a:solidFill>
                  <a:srgbClr val="859900"/>
                </a:solidFill>
                <a:latin typeface="source-code-pro"/>
              </a:rPr>
              <a:t>this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.textInputRef.current.focus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();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} </a:t>
            </a:r>
          </a:p>
          <a:p>
            <a:endParaRPr lang="en-US" dirty="0">
              <a:solidFill>
                <a:srgbClr val="637C84"/>
              </a:solidFill>
              <a:latin typeface="source-code-pro"/>
            </a:endParaRP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render() { </a:t>
            </a:r>
            <a:r>
              <a:rPr lang="en-US" dirty="0">
                <a:solidFill>
                  <a:srgbClr val="93A1A1"/>
                </a:solidFill>
                <a:latin typeface="source-code-pro"/>
              </a:rPr>
              <a:t>  </a:t>
            </a:r>
          </a:p>
          <a:p>
            <a:r>
              <a:rPr lang="en-US" dirty="0">
                <a:solidFill>
                  <a:srgbClr val="93A1A1"/>
                </a:solidFill>
                <a:latin typeface="source-code-pro"/>
              </a:rPr>
              <a:t>   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return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( 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   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&lt;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div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&gt;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     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&lt;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input type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 dirty="0">
                <a:solidFill>
                  <a:srgbClr val="36958E"/>
                </a:solidFill>
                <a:latin typeface="source-code-pro"/>
              </a:rPr>
              <a:t>"text"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ref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{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this.textInputRef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}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/&gt;</a:t>
            </a:r>
          </a:p>
          <a:p>
            <a:r>
              <a:rPr lang="en-US" dirty="0">
                <a:solidFill>
                  <a:srgbClr val="859900"/>
                </a:solidFill>
                <a:latin typeface="source-code-pro"/>
              </a:rPr>
              <a:t>       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&lt;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input type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 dirty="0">
                <a:solidFill>
                  <a:srgbClr val="36958E"/>
                </a:solidFill>
                <a:latin typeface="source-code-pro"/>
              </a:rPr>
              <a:t>"button"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value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 dirty="0">
                <a:solidFill>
                  <a:srgbClr val="36958E"/>
                </a:solidFill>
                <a:latin typeface="source-code-pro"/>
              </a:rPr>
              <a:t>"Focus"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onClick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{</a:t>
            </a:r>
            <a:r>
              <a:rPr lang="en-US" dirty="0" err="1">
                <a:solidFill>
                  <a:srgbClr val="859900"/>
                </a:solidFill>
                <a:latin typeface="source-code-pro"/>
              </a:rPr>
              <a:t>this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.focus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}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/&gt;</a:t>
            </a:r>
            <a:endParaRPr lang="en-US" dirty="0">
              <a:solidFill>
                <a:srgbClr val="637C84"/>
              </a:solidFill>
              <a:latin typeface="source-code-pro"/>
            </a:endParaRP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     </a:t>
            </a:r>
            <a:r>
              <a:rPr lang="en-US" dirty="0">
                <a:solidFill>
                  <a:srgbClr val="859900"/>
                </a:solidFill>
                <a:latin typeface="source-code-pro"/>
              </a:rPr>
              <a:t>&lt;</a:t>
            </a:r>
            <a:r>
              <a:rPr lang="en-US" dirty="0">
                <a:solidFill>
                  <a:srgbClr val="637C84"/>
                </a:solidFill>
                <a:latin typeface="source-code-pro"/>
              </a:rPr>
              <a:t>/div&gt;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   );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  }</a:t>
            </a:r>
          </a:p>
          <a:p>
            <a:r>
              <a:rPr lang="en-US" dirty="0">
                <a:solidFill>
                  <a:srgbClr val="637C84"/>
                </a:solidFill>
                <a:latin typeface="source-code-pr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02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React ref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previous versions of react you were able to pass a string to refs</a:t>
            </a:r>
          </a:p>
          <a:p>
            <a:pPr>
              <a:lnSpc>
                <a:spcPct val="150000"/>
              </a:lnSpc>
            </a:pPr>
            <a:r>
              <a:rPr lang="en-US" dirty="0"/>
              <a:t>ref=“</a:t>
            </a:r>
            <a:r>
              <a:rPr lang="en-US" dirty="0" err="1"/>
              <a:t>myInput</a:t>
            </a:r>
            <a:r>
              <a:rPr lang="en-US" dirty="0"/>
              <a:t>”</a:t>
            </a:r>
          </a:p>
          <a:p>
            <a:pPr>
              <a:lnSpc>
                <a:spcPct val="150000"/>
              </a:lnSpc>
            </a:pPr>
            <a:r>
              <a:rPr lang="en-US" dirty="0"/>
              <a:t>You could then access the value through </a:t>
            </a:r>
            <a:r>
              <a:rPr lang="en-US" dirty="0" err="1"/>
              <a:t>this.refs.myInput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still works (and can be found in many older React projects)</a:t>
            </a:r>
          </a:p>
          <a:p>
            <a:pPr>
              <a:lnSpc>
                <a:spcPct val="150000"/>
              </a:lnSpc>
            </a:pPr>
            <a:r>
              <a:rPr lang="en-US" dirty="0"/>
              <a:t>But it will be deprecated and should not be used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73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DB79F-E613-41FC-B02D-AC3A8CFF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9DDDE-6BFB-41AC-993D-B7C5C56F0C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80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React Forms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 are two ways to work with forms in React</a:t>
            </a:r>
          </a:p>
          <a:p>
            <a:pPr>
              <a:lnSpc>
                <a:spcPct val="150000"/>
              </a:lnSpc>
            </a:pPr>
            <a:r>
              <a:rPr lang="en-US" dirty="0"/>
              <a:t>Controlled Components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Component state manages the form elements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Source of truth – component</a:t>
            </a:r>
          </a:p>
          <a:p>
            <a:pPr>
              <a:lnSpc>
                <a:spcPct val="150000"/>
              </a:lnSpc>
            </a:pPr>
            <a:r>
              <a:rPr lang="en-US" dirty="0"/>
              <a:t>Uncontrolled Components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Ref is used to access the form elements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Source of truth – DOM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Each element manages its own state</a:t>
            </a:r>
          </a:p>
        </p:txBody>
      </p:sp>
    </p:spTree>
    <p:extLst>
      <p:ext uri="{BB962C8B-B14F-4D97-AF65-F5344CB8AC3E}">
        <p14:creationId xmlns:p14="http://schemas.microsoft.com/office/powerpoint/2010/main" val="711918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Uncontrolled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By assigning refs to input fields we can access / modify their value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DDAED2-D348-453C-99E4-73C2322A610F}"/>
              </a:ext>
            </a:extLst>
          </p:cNvPr>
          <p:cNvSpPr/>
          <p:nvPr/>
        </p:nvSpPr>
        <p:spPr>
          <a:xfrm>
            <a:off x="934720" y="1754646"/>
            <a:ext cx="84734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268BD2"/>
                </a:solidFill>
                <a:latin typeface="source-code-pro"/>
              </a:rPr>
              <a:t>class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err="1">
                <a:solidFill>
                  <a:srgbClr val="637C84"/>
                </a:solidFill>
                <a:latin typeface="source-code-pro"/>
              </a:rPr>
              <a:t>NameForm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>
                <a:solidFill>
                  <a:srgbClr val="268BD2"/>
                </a:solidFill>
                <a:latin typeface="source-code-pro"/>
              </a:rPr>
              <a:t>extends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err="1">
                <a:solidFill>
                  <a:srgbClr val="637C84"/>
                </a:solidFill>
                <a:latin typeface="source-code-pro"/>
              </a:rPr>
              <a:t>React.Component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 </a:t>
            </a:r>
          </a:p>
          <a:p>
            <a:r>
              <a:rPr lang="en-US">
                <a:solidFill>
                  <a:srgbClr val="637C84"/>
                </a:solidFill>
                <a:latin typeface="source-code-pro"/>
              </a:rPr>
              <a:t>  constructor(props) {</a:t>
            </a:r>
          </a:p>
          <a:p>
            <a:r>
              <a:rPr lang="en-US">
                <a:solidFill>
                  <a:srgbClr val="637C84"/>
                </a:solidFill>
                <a:latin typeface="source-code-pro"/>
              </a:rPr>
              <a:t>    </a:t>
            </a:r>
            <a:r>
              <a:rPr lang="en-US">
                <a:solidFill>
                  <a:srgbClr val="268BD2"/>
                </a:solidFill>
                <a:latin typeface="source-code-pro"/>
              </a:rPr>
              <a:t>super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(props);</a:t>
            </a:r>
          </a:p>
          <a:p>
            <a:r>
              <a:rPr lang="en-US">
                <a:solidFill>
                  <a:srgbClr val="637C84"/>
                </a:solidFill>
                <a:latin typeface="source-code-pro"/>
              </a:rPr>
              <a:t>    </a:t>
            </a:r>
            <a:r>
              <a:rPr lang="en-US" err="1">
                <a:solidFill>
                  <a:srgbClr val="859900"/>
                </a:solidFill>
                <a:latin typeface="source-code-pro"/>
              </a:rPr>
              <a:t>this</a:t>
            </a:r>
            <a:r>
              <a:rPr lang="en-US" err="1">
                <a:solidFill>
                  <a:srgbClr val="637C84"/>
                </a:solidFill>
                <a:latin typeface="source-code-pro"/>
              </a:rPr>
              <a:t>.handleSubmit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err="1">
                <a:solidFill>
                  <a:srgbClr val="859900"/>
                </a:solidFill>
                <a:latin typeface="source-code-pro"/>
              </a:rPr>
              <a:t>this</a:t>
            </a:r>
            <a:r>
              <a:rPr lang="en-US" err="1">
                <a:solidFill>
                  <a:srgbClr val="637C84"/>
                </a:solidFill>
                <a:latin typeface="source-code-pro"/>
              </a:rPr>
              <a:t>.handleSubmit.bind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(</a:t>
            </a:r>
            <a:r>
              <a:rPr lang="en-US">
                <a:solidFill>
                  <a:srgbClr val="859900"/>
                </a:solidFill>
                <a:latin typeface="source-code-pro"/>
              </a:rPr>
              <a:t>this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);</a:t>
            </a:r>
          </a:p>
          <a:p>
            <a:r>
              <a:rPr lang="en-US">
                <a:solidFill>
                  <a:srgbClr val="637C84"/>
                </a:solidFill>
                <a:latin typeface="source-code-pro"/>
              </a:rPr>
              <a:t>  }</a:t>
            </a:r>
          </a:p>
          <a:p>
            <a:endParaRPr lang="en-US">
              <a:solidFill>
                <a:srgbClr val="637C84"/>
              </a:solidFill>
              <a:latin typeface="source-code-pro"/>
            </a:endParaRPr>
          </a:p>
          <a:p>
            <a:r>
              <a:rPr lang="en-US">
                <a:solidFill>
                  <a:srgbClr val="637C84"/>
                </a:solidFill>
                <a:latin typeface="source-code-pro"/>
              </a:rPr>
              <a:t>  </a:t>
            </a:r>
            <a:r>
              <a:rPr lang="en-US" err="1">
                <a:solidFill>
                  <a:srgbClr val="637C84"/>
                </a:solidFill>
                <a:latin typeface="source-code-pro"/>
              </a:rPr>
              <a:t>handleSubmit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(event) {</a:t>
            </a:r>
          </a:p>
          <a:p>
            <a:r>
              <a:rPr lang="en-US">
                <a:solidFill>
                  <a:srgbClr val="637C84"/>
                </a:solidFill>
                <a:latin typeface="source-code-pro"/>
              </a:rPr>
              <a:t>    alert(</a:t>
            </a:r>
            <a:r>
              <a:rPr lang="en-US">
                <a:solidFill>
                  <a:srgbClr val="36958E"/>
                </a:solidFill>
                <a:latin typeface="source-code-pro"/>
              </a:rPr>
              <a:t>'A name was submitted: '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>
                <a:solidFill>
                  <a:srgbClr val="859900"/>
                </a:solidFill>
                <a:latin typeface="source-code-pro"/>
              </a:rPr>
              <a:t>+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b="1" u="sng">
                <a:solidFill>
                  <a:srgbClr val="859900"/>
                </a:solidFill>
                <a:latin typeface="source-code-pro"/>
              </a:rPr>
              <a:t>this</a:t>
            </a:r>
            <a:r>
              <a:rPr lang="en-US" b="1" u="sng">
                <a:solidFill>
                  <a:srgbClr val="637C84"/>
                </a:solidFill>
                <a:latin typeface="source-code-pro"/>
              </a:rPr>
              <a:t>.input.value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);</a:t>
            </a:r>
          </a:p>
          <a:p>
            <a:r>
              <a:rPr lang="en-US">
                <a:solidFill>
                  <a:srgbClr val="637C84"/>
                </a:solidFill>
                <a:latin typeface="source-code-pro"/>
              </a:rPr>
              <a:t>  }</a:t>
            </a:r>
          </a:p>
          <a:p>
            <a:endParaRPr lang="en-US">
              <a:solidFill>
                <a:srgbClr val="637C84"/>
              </a:solidFill>
              <a:latin typeface="source-code-pro"/>
            </a:endParaRPr>
          </a:p>
          <a:p>
            <a:r>
              <a:rPr lang="en-US">
                <a:solidFill>
                  <a:srgbClr val="637C84"/>
                </a:solidFill>
                <a:latin typeface="source-code-pro"/>
              </a:rPr>
              <a:t>  render() {</a:t>
            </a:r>
          </a:p>
          <a:p>
            <a:r>
              <a:rPr lang="en-US">
                <a:solidFill>
                  <a:srgbClr val="637C84"/>
                </a:solidFill>
                <a:latin typeface="source-code-pro"/>
              </a:rPr>
              <a:t>    </a:t>
            </a:r>
            <a:r>
              <a:rPr lang="en-US">
                <a:solidFill>
                  <a:srgbClr val="859900"/>
                </a:solidFill>
                <a:latin typeface="source-code-pro"/>
              </a:rPr>
              <a:t>return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 (</a:t>
            </a:r>
          </a:p>
          <a:p>
            <a:r>
              <a:rPr lang="en-US">
                <a:solidFill>
                  <a:srgbClr val="637C84"/>
                </a:solidFill>
                <a:latin typeface="source-code-pro"/>
              </a:rPr>
              <a:t>      </a:t>
            </a:r>
            <a:r>
              <a:rPr lang="en-US">
                <a:solidFill>
                  <a:srgbClr val="859900"/>
                </a:solidFill>
                <a:latin typeface="source-code-pro"/>
              </a:rPr>
              <a:t>&lt;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form </a:t>
            </a:r>
            <a:r>
              <a:rPr lang="en-US" err="1">
                <a:solidFill>
                  <a:srgbClr val="637C84"/>
                </a:solidFill>
                <a:latin typeface="source-code-pro"/>
              </a:rPr>
              <a:t>onSubmit</a:t>
            </a:r>
            <a:r>
              <a:rPr lang="en-US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{</a:t>
            </a:r>
            <a:r>
              <a:rPr lang="en-US" err="1">
                <a:solidFill>
                  <a:srgbClr val="859900"/>
                </a:solidFill>
                <a:latin typeface="source-code-pro"/>
              </a:rPr>
              <a:t>this</a:t>
            </a:r>
            <a:r>
              <a:rPr lang="en-US" err="1">
                <a:solidFill>
                  <a:srgbClr val="637C84"/>
                </a:solidFill>
                <a:latin typeface="source-code-pro"/>
              </a:rPr>
              <a:t>.handleSubmit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}</a:t>
            </a:r>
            <a:r>
              <a:rPr lang="en-US">
                <a:solidFill>
                  <a:srgbClr val="859900"/>
                </a:solidFill>
                <a:latin typeface="source-code-pro"/>
              </a:rPr>
              <a:t>&gt;</a:t>
            </a:r>
            <a:endParaRPr lang="en-US">
              <a:solidFill>
                <a:srgbClr val="637C84"/>
              </a:solidFill>
              <a:latin typeface="source-code-pro"/>
            </a:endParaRPr>
          </a:p>
          <a:p>
            <a:r>
              <a:rPr lang="en-US">
                <a:solidFill>
                  <a:srgbClr val="637C84"/>
                </a:solidFill>
                <a:latin typeface="source-code-pro"/>
              </a:rPr>
              <a:t>        </a:t>
            </a:r>
            <a:r>
              <a:rPr lang="en-US">
                <a:solidFill>
                  <a:srgbClr val="859900"/>
                </a:solidFill>
                <a:latin typeface="source-code-pro"/>
              </a:rPr>
              <a:t>&lt;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label</a:t>
            </a:r>
            <a:r>
              <a:rPr lang="en-US">
                <a:solidFill>
                  <a:srgbClr val="859900"/>
                </a:solidFill>
                <a:latin typeface="source-code-pro"/>
              </a:rPr>
              <a:t>&gt;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 Name</a:t>
            </a:r>
            <a:r>
              <a:rPr lang="en-US">
                <a:solidFill>
                  <a:srgbClr val="859900"/>
                </a:solidFill>
                <a:latin typeface="source-code-pro"/>
              </a:rPr>
              <a:t>: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>
                <a:solidFill>
                  <a:srgbClr val="859900"/>
                </a:solidFill>
                <a:latin typeface="source-code-pro"/>
              </a:rPr>
              <a:t>&lt;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input type</a:t>
            </a:r>
            <a:r>
              <a:rPr lang="en-US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>
                <a:solidFill>
                  <a:srgbClr val="36958E"/>
                </a:solidFill>
                <a:latin typeface="source-code-pro"/>
              </a:rPr>
              <a:t>"text"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b="1" u="sng">
                <a:solidFill>
                  <a:srgbClr val="637C84"/>
                </a:solidFill>
                <a:latin typeface="source-code-pro"/>
              </a:rPr>
              <a:t>ref</a:t>
            </a:r>
            <a:r>
              <a:rPr lang="en-US" b="1" u="sng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 b="1" u="sng">
                <a:solidFill>
                  <a:srgbClr val="637C84"/>
                </a:solidFill>
                <a:latin typeface="source-code-pro"/>
              </a:rPr>
              <a:t>{(input) </a:t>
            </a:r>
            <a:r>
              <a:rPr lang="en-US" b="1" u="sng">
                <a:solidFill>
                  <a:srgbClr val="859900"/>
                </a:solidFill>
                <a:latin typeface="source-code-pro"/>
              </a:rPr>
              <a:t>=&gt;</a:t>
            </a:r>
            <a:r>
              <a:rPr lang="en-US" b="1" u="sng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b="1" u="sng" err="1">
                <a:solidFill>
                  <a:srgbClr val="859900"/>
                </a:solidFill>
                <a:latin typeface="source-code-pro"/>
              </a:rPr>
              <a:t>this</a:t>
            </a:r>
            <a:r>
              <a:rPr lang="en-US" b="1" u="sng" err="1">
                <a:solidFill>
                  <a:srgbClr val="637C84"/>
                </a:solidFill>
                <a:latin typeface="source-code-pro"/>
              </a:rPr>
              <a:t>.input</a:t>
            </a:r>
            <a:r>
              <a:rPr lang="en-US" b="1" u="sng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 b="1" u="sng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 b="1" u="sng">
                <a:solidFill>
                  <a:srgbClr val="637C84"/>
                </a:solidFill>
                <a:latin typeface="source-code-pro"/>
              </a:rPr>
              <a:t> input}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>
                <a:solidFill>
                  <a:srgbClr val="859900"/>
                </a:solidFill>
                <a:latin typeface="source-code-pro"/>
              </a:rPr>
              <a:t>/&gt;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>
                <a:solidFill>
                  <a:srgbClr val="859900"/>
                </a:solidFill>
                <a:latin typeface="source-code-pro"/>
              </a:rPr>
              <a:t>&lt;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/label&gt;    </a:t>
            </a:r>
          </a:p>
          <a:p>
            <a:r>
              <a:rPr lang="en-US">
                <a:solidFill>
                  <a:srgbClr val="637C84"/>
                </a:solidFill>
                <a:latin typeface="source-code-pro"/>
              </a:rPr>
              <a:t>        </a:t>
            </a:r>
            <a:r>
              <a:rPr lang="en-US">
                <a:solidFill>
                  <a:srgbClr val="859900"/>
                </a:solidFill>
                <a:latin typeface="source-code-pro"/>
              </a:rPr>
              <a:t>&lt;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input type</a:t>
            </a:r>
            <a:r>
              <a:rPr lang="en-US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>
                <a:solidFill>
                  <a:srgbClr val="36958E"/>
                </a:solidFill>
                <a:latin typeface="source-code-pro"/>
              </a:rPr>
              <a:t>"submit"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 value</a:t>
            </a:r>
            <a:r>
              <a:rPr lang="en-US">
                <a:solidFill>
                  <a:srgbClr val="859900"/>
                </a:solidFill>
                <a:latin typeface="source-code-pro"/>
              </a:rPr>
              <a:t>=</a:t>
            </a:r>
            <a:r>
              <a:rPr lang="en-US">
                <a:solidFill>
                  <a:srgbClr val="36958E"/>
                </a:solidFill>
                <a:latin typeface="source-code-pro"/>
              </a:rPr>
              <a:t>"Submit"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 </a:t>
            </a:r>
            <a:r>
              <a:rPr lang="en-US">
                <a:solidFill>
                  <a:srgbClr val="859900"/>
                </a:solidFill>
                <a:latin typeface="source-code-pro"/>
              </a:rPr>
              <a:t>/&gt;</a:t>
            </a:r>
            <a:endParaRPr lang="en-US">
              <a:solidFill>
                <a:srgbClr val="637C84"/>
              </a:solidFill>
              <a:latin typeface="source-code-pro"/>
            </a:endParaRPr>
          </a:p>
          <a:p>
            <a:r>
              <a:rPr lang="en-US">
                <a:solidFill>
                  <a:srgbClr val="637C84"/>
                </a:solidFill>
                <a:latin typeface="source-code-pro"/>
              </a:rPr>
              <a:t>      </a:t>
            </a:r>
            <a:r>
              <a:rPr lang="en-US">
                <a:solidFill>
                  <a:srgbClr val="859900"/>
                </a:solidFill>
                <a:latin typeface="source-code-pro"/>
              </a:rPr>
              <a:t>&lt;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/form&gt;</a:t>
            </a:r>
          </a:p>
          <a:p>
            <a:r>
              <a:rPr lang="en-US">
                <a:solidFill>
                  <a:srgbClr val="637C84"/>
                </a:solidFill>
                <a:latin typeface="source-code-pro"/>
              </a:rPr>
              <a:t>    );</a:t>
            </a:r>
          </a:p>
          <a:p>
            <a:r>
              <a:rPr lang="en-US">
                <a:solidFill>
                  <a:srgbClr val="637C84"/>
                </a:solidFill>
                <a:latin typeface="source-code-pro"/>
              </a:rPr>
              <a:t>}}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DC5D2-68F2-45C6-93E5-FA30EC26EA51}"/>
              </a:ext>
            </a:extLst>
          </p:cNvPr>
          <p:cNvSpPr txBox="1"/>
          <p:nvPr/>
        </p:nvSpPr>
        <p:spPr>
          <a:xfrm>
            <a:off x="8801072" y="6488668"/>
            <a:ext cx="339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 Example from React official docs</a:t>
            </a:r>
          </a:p>
        </p:txBody>
      </p:sp>
    </p:spTree>
    <p:extLst>
      <p:ext uri="{BB962C8B-B14F-4D97-AF65-F5344CB8AC3E}">
        <p14:creationId xmlns:p14="http://schemas.microsoft.com/office/powerpoint/2010/main" val="3134181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Uncontrolled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Easier to write</a:t>
            </a:r>
          </a:p>
          <a:p>
            <a:pPr>
              <a:lnSpc>
                <a:spcPct val="150000"/>
              </a:lnSpc>
            </a:pPr>
            <a:r>
              <a:rPr lang="en-US" dirty="0"/>
              <a:t>To set initial values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</a:t>
            </a:r>
            <a:r>
              <a:rPr lang="en-US" b="1" dirty="0" err="1"/>
              <a:t>defaultValue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defaultChecked</a:t>
            </a:r>
            <a:endParaRPr lang="en-US" b="1" dirty="0"/>
          </a:p>
          <a:p>
            <a:pPr lvl="1"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Avoid uncontrolled components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Responsibility and testability matter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DC5D2-68F2-45C6-93E5-FA30EC26EA51}"/>
              </a:ext>
            </a:extLst>
          </p:cNvPr>
          <p:cNvSpPr txBox="1"/>
          <p:nvPr/>
        </p:nvSpPr>
        <p:spPr>
          <a:xfrm>
            <a:off x="8801072" y="6488668"/>
            <a:ext cx="339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 Example from React official docs</a:t>
            </a:r>
          </a:p>
        </p:txBody>
      </p:sp>
    </p:spTree>
    <p:extLst>
      <p:ext uri="{BB962C8B-B14F-4D97-AF65-F5344CB8AC3E}">
        <p14:creationId xmlns:p14="http://schemas.microsoft.com/office/powerpoint/2010/main" val="1522542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Controlled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HTML, form elements generally maintain their own state</a:t>
            </a:r>
          </a:p>
          <a:p>
            <a:pPr>
              <a:lnSpc>
                <a:spcPct val="150000"/>
              </a:lnSpc>
            </a:pPr>
            <a:r>
              <a:rPr lang="en-US" dirty="0"/>
              <a:t>When using </a:t>
            </a:r>
            <a:r>
              <a:rPr lang="en-US" b="1" dirty="0"/>
              <a:t>Controlled Components </a:t>
            </a:r>
            <a:r>
              <a:rPr lang="en-US" dirty="0"/>
              <a:t>react takes over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Add </a:t>
            </a:r>
            <a:r>
              <a:rPr lang="en-US" b="1" dirty="0" err="1"/>
              <a:t>onChange</a:t>
            </a:r>
            <a:r>
              <a:rPr lang="en-US" dirty="0"/>
              <a:t> callback and update </a:t>
            </a:r>
            <a:r>
              <a:rPr lang="en-US" b="1" dirty="0"/>
              <a:t>component state</a:t>
            </a:r>
          </a:p>
          <a:p>
            <a:pPr>
              <a:lnSpc>
                <a:spcPct val="150000"/>
              </a:lnSpc>
            </a:pPr>
            <a:r>
              <a:rPr lang="en-US" dirty="0"/>
              <a:t>When </a:t>
            </a:r>
            <a:r>
              <a:rPr lang="en-US" b="1" dirty="0"/>
              <a:t>component state</a:t>
            </a:r>
            <a:r>
              <a:rPr lang="en-US" dirty="0"/>
              <a:t> updates, React re-renders elements with new values</a:t>
            </a:r>
          </a:p>
        </p:txBody>
      </p:sp>
    </p:spTree>
    <p:extLst>
      <p:ext uri="{BB962C8B-B14F-4D97-AF65-F5344CB8AC3E}">
        <p14:creationId xmlns:p14="http://schemas.microsoft.com/office/powerpoint/2010/main" val="3420321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2CA9-61C2-46AC-B0EA-A3318568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B3790-5C64-43C5-80F1-895B32C0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41" y="719667"/>
            <a:ext cx="8838872" cy="608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19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77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err="1"/>
              <a:t>PropTypes</a:t>
            </a:r>
            <a:r>
              <a:rPr lang="en-US"/>
              <a:t> Native Types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en-US" dirty="0" err="1"/>
              <a:t>PropTypes.array</a:t>
            </a:r>
            <a:r>
              <a:rPr lang="en-US" dirty="0"/>
              <a:t> </a:t>
            </a:r>
          </a:p>
          <a:p>
            <a:pPr>
              <a:buChar char="•"/>
            </a:pPr>
            <a:r>
              <a:rPr lang="en-US" dirty="0" err="1"/>
              <a:t>PropTypes.bool</a:t>
            </a:r>
            <a:r>
              <a:rPr lang="en-US" dirty="0"/>
              <a:t> </a:t>
            </a:r>
            <a:endParaRPr dirty="0"/>
          </a:p>
          <a:p>
            <a:pPr>
              <a:buChar char="•"/>
            </a:pPr>
            <a:r>
              <a:rPr lang="en-US" dirty="0" err="1"/>
              <a:t>PropTypes.func</a:t>
            </a:r>
            <a:r>
              <a:rPr lang="en-US" dirty="0"/>
              <a:t> </a:t>
            </a:r>
            <a:endParaRPr dirty="0"/>
          </a:p>
          <a:p>
            <a:pPr>
              <a:buChar char="•"/>
            </a:pPr>
            <a:r>
              <a:rPr lang="en-US" dirty="0" err="1"/>
              <a:t>PropTypes.number</a:t>
            </a:r>
            <a:r>
              <a:rPr lang="en-US" dirty="0"/>
              <a:t> </a:t>
            </a:r>
            <a:endParaRPr dirty="0"/>
          </a:p>
          <a:p>
            <a:pPr>
              <a:buChar char="•"/>
            </a:pPr>
            <a:r>
              <a:rPr lang="en-US" dirty="0" err="1"/>
              <a:t>PropTypes.object</a:t>
            </a:r>
            <a:r>
              <a:rPr lang="en-US" dirty="0"/>
              <a:t> </a:t>
            </a:r>
            <a:endParaRPr dirty="0"/>
          </a:p>
          <a:p>
            <a:pPr>
              <a:buChar char="•"/>
            </a:pPr>
            <a:r>
              <a:rPr lang="en-US" dirty="0" err="1"/>
              <a:t>PropTypes.string</a:t>
            </a:r>
            <a:r>
              <a:rPr lang="en-US" dirty="0"/>
              <a:t> </a:t>
            </a:r>
            <a:endParaRPr dirty="0"/>
          </a:p>
          <a:p>
            <a:pPr>
              <a:buChar char="•"/>
            </a:pPr>
            <a:r>
              <a:rPr lang="en-US" dirty="0" err="1"/>
              <a:t>PropTypes.symbol</a:t>
            </a:r>
            <a:endParaRPr lang="en-US" dirty="0"/>
          </a:p>
          <a:p>
            <a:pPr>
              <a:buChar char="•"/>
            </a:pPr>
            <a:r>
              <a:rPr lang="en-US" dirty="0" err="1"/>
              <a:t>PropTypes.any</a:t>
            </a:r>
            <a:r>
              <a:rPr lang="en-US" dirty="0"/>
              <a:t> </a:t>
            </a:r>
            <a:endParaRPr dirty="0"/>
          </a:p>
          <a:p>
            <a:pPr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7000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406B-8996-49E6-8B66-F8FF1BF49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baseline="30000"/>
              <a:t>th</a:t>
            </a:r>
            <a:r>
              <a:rPr lang="en-US"/>
              <a:t> Lesson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149B5-F33B-4E83-8B39-D01ED1767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232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Quick 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DC5D2-68F2-45C6-93E5-FA30EC26EA51}"/>
              </a:ext>
            </a:extLst>
          </p:cNvPr>
          <p:cNvSpPr txBox="1"/>
          <p:nvPr/>
        </p:nvSpPr>
        <p:spPr>
          <a:xfrm>
            <a:off x="8801072" y="6488668"/>
            <a:ext cx="339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 Example from React official docs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1B03D0A-337B-4E66-885B-9A6038B16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75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React Forms – Recap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We can use the ref property to get direct access to the DOM</a:t>
            </a:r>
          </a:p>
          <a:p>
            <a:pPr>
              <a:lnSpc>
                <a:spcPct val="150000"/>
              </a:lnSpc>
            </a:pPr>
            <a:r>
              <a:rPr lang="en-US"/>
              <a:t>ref={(input) =&gt; { </a:t>
            </a:r>
            <a:r>
              <a:rPr lang="en-US" err="1"/>
              <a:t>this.textInput</a:t>
            </a:r>
            <a:r>
              <a:rPr lang="en-US"/>
              <a:t> = input; }}</a:t>
            </a:r>
          </a:p>
          <a:p>
            <a:pPr>
              <a:lnSpc>
                <a:spcPct val="150000"/>
              </a:lnSpc>
            </a:pPr>
            <a:r>
              <a:rPr lang="en-US"/>
              <a:t>Using ref we can fetch information from form elements </a:t>
            </a:r>
          </a:p>
          <a:p>
            <a:pPr>
              <a:lnSpc>
                <a:spcPct val="150000"/>
              </a:lnSpc>
            </a:pPr>
            <a:r>
              <a:rPr lang="en-US"/>
              <a:t>Which we demonstrated in our reddit app</a:t>
            </a:r>
          </a:p>
          <a:p>
            <a:pPr>
              <a:lnSpc>
                <a:spcPct val="150000"/>
              </a:lnSpc>
            </a:pPr>
            <a:r>
              <a:rPr lang="en-US"/>
              <a:t>But this is not the recommended way of using forms in React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153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Input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901860" y="777671"/>
            <a:ext cx="99146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(props)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props.inputType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props.controlFunc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props.placeholder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SingleInput.propTypes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React.PropTypes.oneOf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'text'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'number'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isRequired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React.PropTypes.func.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isRequired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content: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React.PropTypes.oneOfType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React.PropTypes.string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React.PropTypes.number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]).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isRequired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placeholder: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React.PropTypes.string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84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Input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Finally we need to make sure we define the function on the parent controller: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and pass it to our controller</a:t>
            </a:r>
            <a:br>
              <a:rPr lang="en-US"/>
            </a:br>
            <a:br>
              <a:rPr lang="en-US"/>
            </a:b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34005" y="25514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handleFullNameChange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(e) { 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ownerName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e.target.value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75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Select (Dropdown)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</a:t>
            </a:r>
            <a:r>
              <a:rPr lang="en-US" b="1" dirty="0"/>
              <a:t>HTML</a:t>
            </a:r>
            <a:r>
              <a:rPr lang="en-US" dirty="0"/>
              <a:t>, you set `</a:t>
            </a:r>
            <a:r>
              <a:rPr lang="en-US" b="1" dirty="0"/>
              <a:t>selected` </a:t>
            </a:r>
            <a:r>
              <a:rPr lang="en-US" dirty="0"/>
              <a:t>attribute on the relevant </a:t>
            </a:r>
            <a:r>
              <a:rPr lang="en-US" b="1" dirty="0"/>
              <a:t>option</a:t>
            </a:r>
          </a:p>
          <a:p>
            <a:pPr>
              <a:lnSpc>
                <a:spcPct val="150000"/>
              </a:lnSpc>
            </a:pPr>
            <a:r>
              <a:rPr lang="en-US" dirty="0"/>
              <a:t>In </a:t>
            </a:r>
            <a:r>
              <a:rPr lang="en-US" b="1" dirty="0"/>
              <a:t>React</a:t>
            </a:r>
            <a:r>
              <a:rPr lang="en-US" dirty="0"/>
              <a:t>, you set `</a:t>
            </a:r>
            <a:r>
              <a:rPr lang="en-US" b="1" dirty="0"/>
              <a:t>value` </a:t>
            </a:r>
            <a:r>
              <a:rPr lang="en-US" dirty="0"/>
              <a:t>attribute on the </a:t>
            </a:r>
            <a:r>
              <a:rPr lang="en-US" b="1" dirty="0"/>
              <a:t>select</a:t>
            </a:r>
            <a:r>
              <a:rPr lang="en-US" dirty="0"/>
              <a:t> tag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If placeholder is needed, can have a first empty </a:t>
            </a:r>
            <a:r>
              <a:rPr lang="en-US" b="1" dirty="0"/>
              <a:t>option</a:t>
            </a:r>
          </a:p>
        </p:txBody>
      </p:sp>
    </p:spTree>
    <p:extLst>
      <p:ext uri="{BB962C8B-B14F-4D97-AF65-F5344CB8AC3E}">
        <p14:creationId xmlns:p14="http://schemas.microsoft.com/office/powerpoint/2010/main" val="9888372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Select (Dropdown)</a:t>
            </a:r>
          </a:p>
        </p:txBody>
      </p:sp>
      <p:sp>
        <p:nvSpPr>
          <p:cNvPr id="2" name="Rectangle 1"/>
          <p:cNvSpPr/>
          <p:nvPr/>
        </p:nvSpPr>
        <p:spPr>
          <a:xfrm>
            <a:off x="1034005" y="25514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5108" y="937729"/>
            <a:ext cx="1023394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(props)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props.controlFunc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&lt;option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props.placeholder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props.options.map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((opt)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			&lt;option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={opt}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={opt}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{opt}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})}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 &lt;/select&gt;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ReactSelect.propTypes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options: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React.PropTypes.array.isRequired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React.PropTypes.string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controlFunc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React.PropTypes.func.isRequired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placeholder: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React.PropTypes.string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1488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Options / Radio Buttons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setName</a:t>
            </a:r>
            <a:r>
              <a:rPr lang="en-US" dirty="0"/>
              <a:t> represents the `name` of the radio buttons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Groups them together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selectedOptions</a:t>
            </a:r>
            <a:r>
              <a:rPr lang="en-US" dirty="0"/>
              <a:t> is an array of the selected options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* </a:t>
            </a:r>
            <a:r>
              <a:rPr lang="en-US" b="1" dirty="0" err="1"/>
              <a:t>listType</a:t>
            </a:r>
            <a:r>
              <a:rPr lang="en-US" b="1" dirty="0"/>
              <a:t> </a:t>
            </a:r>
            <a:r>
              <a:rPr lang="en-US" dirty="0"/>
              <a:t>is used to select between Radio button and Checkbox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93026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Option / Radio Buttons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723900"/>
            <a:ext cx="983365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CheckboxGroup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(props)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  &lt;div&gt;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props.options.map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(opt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        &lt;label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={opt}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"form-label capitalize"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    &lt;input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		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props.setName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props.controlFunc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		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={opt}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		checked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props.selectedOptions.indexOf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(opt) &gt; -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		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props.listType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{opt}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  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})}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  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CheckboxOrRadioGroup.propTypes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React.PropTypes.oneOf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'checkbox'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'radio'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isRequired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React.PropTypes.string.isRequired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options: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React.PropTypes.array.isRequired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selectedOptions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React.PropTypes.array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React.PropTypes.func.isRequired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459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Validation Basics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Validation is done on the form level (not the component) as that is where the state is managed</a:t>
            </a:r>
          </a:p>
          <a:p>
            <a:pPr>
              <a:lnSpc>
                <a:spcPct val="150000"/>
              </a:lnSpc>
            </a:pPr>
            <a:r>
              <a:rPr lang="en-US" dirty="0"/>
              <a:t>We create an </a:t>
            </a:r>
            <a:r>
              <a:rPr lang="en-US" b="1" dirty="0"/>
              <a:t>Error</a:t>
            </a:r>
            <a:r>
              <a:rPr lang="en-US" dirty="0"/>
              <a:t> object with a key for each component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name: </a:t>
            </a:r>
            <a:r>
              <a:rPr lang="en-US" dirty="0" err="1"/>
              <a:t>this.state.name.length</a:t>
            </a:r>
            <a:r>
              <a:rPr lang="en-US" dirty="0"/>
              <a:t> &gt; 3,</a:t>
            </a:r>
            <a:br>
              <a:rPr lang="en-US" dirty="0"/>
            </a:br>
            <a:r>
              <a:rPr lang="en-US" dirty="0"/>
              <a:t>   age: </a:t>
            </a:r>
            <a:r>
              <a:rPr lang="en-US" dirty="0" err="1"/>
              <a:t>validateAge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}</a:t>
            </a:r>
          </a:p>
          <a:p>
            <a:pPr>
              <a:lnSpc>
                <a:spcPct val="150000"/>
              </a:lnSpc>
            </a:pPr>
            <a:r>
              <a:rPr lang="en-US" dirty="0"/>
              <a:t>If any of the keys in the object are set to true, the for is invalid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just one implementation, there are others</a:t>
            </a:r>
          </a:p>
        </p:txBody>
      </p:sp>
    </p:spTree>
    <p:extLst>
      <p:ext uri="{BB962C8B-B14F-4D97-AF65-F5344CB8AC3E}">
        <p14:creationId xmlns:p14="http://schemas.microsoft.com/office/powerpoint/2010/main" val="117526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/>
              <a:t>Making </a:t>
            </a:r>
            <a:r>
              <a:rPr lang="en-US" err="1"/>
              <a:t>PropTypes</a:t>
            </a:r>
            <a:r>
              <a:rPr lang="en-US"/>
              <a:t> Required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Char char="•"/>
            </a:pPr>
            <a:r>
              <a:rPr lang="en-US">
                <a:latin typeface="Consolas"/>
              </a:rPr>
              <a:t>Just add .</a:t>
            </a:r>
            <a:r>
              <a:rPr lang="en-US" err="1">
                <a:latin typeface="Consolas"/>
              </a:rPr>
              <a:t>isRequired</a:t>
            </a:r>
            <a:r>
              <a:rPr lang="en-US">
                <a:latin typeface="Consolas"/>
              </a:rPr>
              <a:t> at the end of a </a:t>
            </a:r>
            <a:r>
              <a:rPr lang="en-US" err="1">
                <a:latin typeface="Consolas"/>
              </a:rPr>
              <a:t>propType</a:t>
            </a:r>
            <a:r>
              <a:rPr lang="en-US">
                <a:latin typeface="Consolas"/>
              </a:rPr>
              <a:t> definition to make it required</a:t>
            </a:r>
          </a:p>
          <a:p>
            <a:pPr>
              <a:lnSpc>
                <a:spcPct val="100000"/>
              </a:lnSpc>
              <a:buChar char="•"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9B65C-3C22-4A72-9546-26233810061A}"/>
              </a:ext>
            </a:extLst>
          </p:cNvPr>
          <p:cNvSpPr txBox="1"/>
          <p:nvPr>
            <p:extLst/>
          </p:nvPr>
        </p:nvSpPr>
        <p:spPr>
          <a:xfrm>
            <a:off x="1070787" y="2308733"/>
            <a:ext cx="7041140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dirty="0">
                <a:solidFill>
                  <a:srgbClr val="268BD2"/>
                </a:solidFill>
                <a:latin typeface="source-code-pro"/>
              </a:rPr>
              <a:t>import</a:t>
            </a:r>
            <a:r>
              <a:rPr dirty="0">
                <a:solidFill>
                  <a:srgbClr val="637C84"/>
                </a:solidFill>
                <a:latin typeface="source-code-pro"/>
              </a:rPr>
              <a:t> </a:t>
            </a:r>
            <a:r>
              <a:rPr dirty="0" err="1">
                <a:solidFill>
                  <a:srgbClr val="637C84"/>
                </a:solidFill>
                <a:latin typeface="source-code-pro"/>
              </a:rPr>
              <a:t>PropTypes</a:t>
            </a:r>
            <a:r>
              <a:rPr dirty="0">
                <a:solidFill>
                  <a:srgbClr val="637C84"/>
                </a:solidFill>
                <a:latin typeface="source-code-pro"/>
              </a:rPr>
              <a:t> from </a:t>
            </a:r>
            <a:r>
              <a:rPr dirty="0">
                <a:solidFill>
                  <a:srgbClr val="36958E"/>
                </a:solidFill>
                <a:latin typeface="source-code-pro"/>
              </a:rPr>
              <a:t>'prop-types'</a:t>
            </a:r>
            <a:r>
              <a:rPr dirty="0">
                <a:solidFill>
                  <a:srgbClr val="637C84"/>
                </a:solidFill>
                <a:latin typeface="source-code-pro"/>
              </a:rPr>
              <a:t>;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endParaRPr dirty="0">
              <a:solidFill>
                <a:srgbClr val="268BD2"/>
              </a:solidFill>
              <a:latin typeface="source-code-pro"/>
            </a:endParaRPr>
          </a:p>
          <a:p>
            <a:r>
              <a:rPr dirty="0">
                <a:solidFill>
                  <a:srgbClr val="268BD2"/>
                </a:solidFill>
                <a:latin typeface="source-code-pro"/>
              </a:rPr>
              <a:t>class</a:t>
            </a:r>
            <a:r>
              <a:rPr dirty="0">
                <a:solidFill>
                  <a:srgbClr val="637C84"/>
                </a:solidFill>
                <a:latin typeface="source-code-pro"/>
              </a:rPr>
              <a:t> Greeting </a:t>
            </a:r>
            <a:r>
              <a:rPr dirty="0">
                <a:solidFill>
                  <a:srgbClr val="268BD2"/>
                </a:solidFill>
                <a:latin typeface="source-code-pro"/>
              </a:rPr>
              <a:t>extends</a:t>
            </a:r>
            <a:r>
              <a:rPr dirty="0">
                <a:solidFill>
                  <a:srgbClr val="637C84"/>
                </a:solidFill>
                <a:latin typeface="source-code-pro"/>
              </a:rPr>
              <a:t> </a:t>
            </a:r>
            <a:r>
              <a:rPr dirty="0" err="1">
                <a:solidFill>
                  <a:srgbClr val="637C84"/>
                </a:solidFill>
                <a:latin typeface="source-code-pro"/>
              </a:rPr>
              <a:t>React.Component</a:t>
            </a:r>
            <a:r>
              <a:rPr dirty="0">
                <a:solidFill>
                  <a:srgbClr val="637C84"/>
                </a:solidFill>
                <a:latin typeface="source-code-pro"/>
              </a:rPr>
              <a:t> {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r>
              <a:rPr dirty="0">
                <a:solidFill>
                  <a:srgbClr val="637C84"/>
                </a:solidFill>
                <a:latin typeface="source-code-pro"/>
              </a:rPr>
              <a:t>  render() { 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r>
              <a:rPr dirty="0">
                <a:solidFill>
                  <a:srgbClr val="859900"/>
                </a:solidFill>
                <a:latin typeface="source-code-pro"/>
              </a:rPr>
              <a:t>    return</a:t>
            </a:r>
            <a:r>
              <a:rPr dirty="0">
                <a:solidFill>
                  <a:srgbClr val="637C84"/>
                </a:solidFill>
                <a:latin typeface="source-code-pro"/>
              </a:rPr>
              <a:t> ( </a:t>
            </a:r>
            <a:r>
              <a:rPr dirty="0">
                <a:solidFill>
                  <a:srgbClr val="859900"/>
                </a:solidFill>
                <a:latin typeface="source-code-pro"/>
              </a:rPr>
              <a:t>&lt;</a:t>
            </a:r>
            <a:r>
              <a:rPr dirty="0">
                <a:solidFill>
                  <a:srgbClr val="637C84"/>
                </a:solidFill>
                <a:latin typeface="source-code-pro"/>
              </a:rPr>
              <a:t>h1</a:t>
            </a:r>
            <a:r>
              <a:rPr dirty="0">
                <a:solidFill>
                  <a:srgbClr val="859900"/>
                </a:solidFill>
                <a:latin typeface="source-code-pro"/>
              </a:rPr>
              <a:t>&gt;</a:t>
            </a:r>
            <a:r>
              <a:rPr dirty="0">
                <a:solidFill>
                  <a:srgbClr val="637C84"/>
                </a:solidFill>
                <a:latin typeface="source-code-pro"/>
              </a:rPr>
              <a:t>Hello, {</a:t>
            </a:r>
            <a:r>
              <a:rPr dirty="0">
                <a:solidFill>
                  <a:srgbClr val="859900"/>
                </a:solidFill>
                <a:latin typeface="source-code-pro"/>
              </a:rPr>
              <a:t>this</a:t>
            </a:r>
            <a:r>
              <a:rPr dirty="0">
                <a:solidFill>
                  <a:srgbClr val="637C84"/>
                </a:solidFill>
                <a:latin typeface="source-code-pro"/>
              </a:rPr>
              <a:t>.props.name}</a:t>
            </a:r>
            <a:r>
              <a:rPr dirty="0">
                <a:solidFill>
                  <a:srgbClr val="859900"/>
                </a:solidFill>
                <a:latin typeface="source-code-pro"/>
              </a:rPr>
              <a:t>&lt;</a:t>
            </a:r>
            <a:r>
              <a:rPr dirty="0">
                <a:solidFill>
                  <a:srgbClr val="637C84"/>
                </a:solidFill>
                <a:latin typeface="source-code-pro"/>
              </a:rPr>
              <a:t>/h1&gt; );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r>
              <a:rPr dirty="0">
                <a:solidFill>
                  <a:srgbClr val="637C84"/>
                </a:solidFill>
                <a:latin typeface="source-code-pro"/>
              </a:rPr>
              <a:t>  }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r>
              <a:rPr dirty="0">
                <a:solidFill>
                  <a:srgbClr val="637C84"/>
                </a:solidFill>
                <a:latin typeface="source-code-pro"/>
              </a:rPr>
              <a:t>}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endParaRPr dirty="0">
              <a:solidFill>
                <a:srgbClr val="637C84"/>
              </a:solidFill>
              <a:latin typeface="source-code-pro"/>
            </a:endParaRPr>
          </a:p>
          <a:p>
            <a:r>
              <a:rPr dirty="0" err="1">
                <a:solidFill>
                  <a:srgbClr val="637C84"/>
                </a:solidFill>
                <a:latin typeface="source-code-pro"/>
              </a:rPr>
              <a:t>Greeting.propTypes</a:t>
            </a:r>
            <a:r>
              <a:rPr dirty="0">
                <a:solidFill>
                  <a:srgbClr val="637C84"/>
                </a:solidFill>
                <a:latin typeface="source-code-pro"/>
              </a:rPr>
              <a:t> </a:t>
            </a:r>
            <a:r>
              <a:rPr dirty="0">
                <a:solidFill>
                  <a:srgbClr val="859900"/>
                </a:solidFill>
                <a:latin typeface="source-code-pro"/>
              </a:rPr>
              <a:t>=</a:t>
            </a:r>
            <a:r>
              <a:rPr dirty="0">
                <a:solidFill>
                  <a:srgbClr val="637C84"/>
                </a:solidFill>
                <a:latin typeface="source-code-pro"/>
              </a:rPr>
              <a:t> { 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r>
              <a:rPr dirty="0">
                <a:solidFill>
                  <a:srgbClr val="637C84"/>
                </a:solidFill>
                <a:latin typeface="source-code-pro"/>
              </a:rPr>
              <a:t>  name</a:t>
            </a:r>
            <a:r>
              <a:rPr dirty="0">
                <a:solidFill>
                  <a:srgbClr val="859900"/>
                </a:solidFill>
                <a:latin typeface="source-code-pro"/>
              </a:rPr>
              <a:t>:</a:t>
            </a:r>
            <a:r>
              <a:rPr dirty="0">
                <a:solidFill>
                  <a:srgbClr val="637C84"/>
                </a:solidFill>
                <a:latin typeface="source-code-pro"/>
              </a:rPr>
              <a:t> </a:t>
            </a:r>
            <a:r>
              <a:rPr dirty="0" err="1">
                <a:solidFill>
                  <a:srgbClr val="637C84"/>
                </a:solidFill>
                <a:latin typeface="source-code-pro"/>
              </a:rPr>
              <a:t>PropTypes.string</a:t>
            </a:r>
            <a:r>
              <a:rPr lang="en-US" dirty="0" err="1">
                <a:solidFill>
                  <a:srgbClr val="637C84"/>
                </a:solidFill>
                <a:latin typeface="source-code-pro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source-code-pro"/>
              </a:rPr>
              <a:t>isRequired</a:t>
            </a:r>
            <a:endParaRPr lang="en-US" dirty="0">
              <a:solidFill>
                <a:srgbClr val="FF0000"/>
              </a:solidFill>
              <a:latin typeface="Calibri"/>
            </a:endParaRPr>
          </a:p>
          <a:p>
            <a:r>
              <a:rPr dirty="0">
                <a:solidFill>
                  <a:srgbClr val="637C84"/>
                </a:solidFill>
                <a:latin typeface="source-code-pro"/>
              </a:rPr>
              <a:t>};</a:t>
            </a:r>
            <a:endParaRPr lang="en-US" dirty="0">
              <a:solidFill>
                <a:srgbClr val="66747C"/>
              </a:solidFill>
              <a:latin typeface="Calibri"/>
            </a:endParaRPr>
          </a:p>
          <a:p>
            <a:endParaRPr dirty="0">
              <a:solidFill>
                <a:srgbClr val="637C84"/>
              </a:solidFill>
              <a:latin typeface="source-code-pro"/>
            </a:endParaRPr>
          </a:p>
          <a:p>
            <a:r>
              <a:rPr dirty="0">
                <a:solidFill>
                  <a:srgbClr val="637C84"/>
                </a:solidFill>
                <a:latin typeface="source-code-pro"/>
              </a:rPr>
              <a:t>* example from react website</a:t>
            </a:r>
          </a:p>
        </p:txBody>
      </p:sp>
    </p:spTree>
    <p:extLst>
      <p:ext uri="{BB962C8B-B14F-4D97-AF65-F5344CB8AC3E}">
        <p14:creationId xmlns:p14="http://schemas.microsoft.com/office/powerpoint/2010/main" val="23805791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Validation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React doesn't provide built-in support for form validation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Several alternatives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HTML native form validation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Custom implementation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another existing package</a:t>
            </a:r>
          </a:p>
        </p:txBody>
      </p:sp>
    </p:spTree>
    <p:extLst>
      <p:ext uri="{BB962C8B-B14F-4D97-AF65-F5344CB8AC3E}">
        <p14:creationId xmlns:p14="http://schemas.microsoft.com/office/powerpoint/2010/main" val="2484369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React Forms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Creating a complete set of components is time consuming</a:t>
            </a:r>
          </a:p>
          <a:p>
            <a:pPr>
              <a:lnSpc>
                <a:spcPct val="150000"/>
              </a:lnSpc>
            </a:pPr>
            <a:r>
              <a:rPr lang="en-US" dirty="0"/>
              <a:t>You still need to add many properties and validation</a:t>
            </a:r>
          </a:p>
          <a:p>
            <a:pPr>
              <a:lnSpc>
                <a:spcPct val="150000"/>
              </a:lnSpc>
            </a:pPr>
            <a:r>
              <a:rPr lang="en-US" dirty="0"/>
              <a:t>In reality, most developers use existing forms libraries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Popular solutions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Redux Form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http://redux-form.com/</a:t>
            </a:r>
            <a:r>
              <a:rPr lang="en-US" dirty="0"/>
              <a:t>) 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MobX</a:t>
            </a:r>
            <a:r>
              <a:rPr lang="en-US" b="1" dirty="0"/>
              <a:t> React Form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https://foxhound87.github.io/mobx-react-form/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74812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DB79F-E613-41FC-B02D-AC3A8CFF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9DDDE-6BFB-41AC-993D-B7C5C56F0C6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399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Keys for Siblings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React expects to receive a unique </a:t>
            </a:r>
            <a:r>
              <a:rPr lang="en-US" b="1" dirty="0"/>
              <a:t>key</a:t>
            </a:r>
            <a:r>
              <a:rPr lang="en-US" dirty="0"/>
              <a:t> property for each item in a list</a:t>
            </a:r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key</a:t>
            </a:r>
            <a:r>
              <a:rPr lang="en-US" dirty="0"/>
              <a:t> should be unique and ‘stable’</a:t>
            </a:r>
          </a:p>
          <a:p>
            <a:pPr>
              <a:lnSpc>
                <a:spcPct val="150000"/>
              </a:lnSpc>
            </a:pPr>
            <a:r>
              <a:rPr lang="en-US" dirty="0"/>
              <a:t>If your elements do not contain a unique ID you can use the element position – but this will impact performance</a:t>
            </a:r>
          </a:p>
          <a:p>
            <a:pPr>
              <a:lnSpc>
                <a:spcPct val="150000"/>
              </a:lnSpc>
            </a:pPr>
            <a:r>
              <a:rPr lang="en-US" dirty="0"/>
              <a:t>React only compares same level elements by default – when the order changes, both tree branches</a:t>
            </a:r>
          </a:p>
          <a:p>
            <a:pPr>
              <a:lnSpc>
                <a:spcPct val="150000"/>
              </a:lnSpc>
            </a:pPr>
            <a:r>
              <a:rPr lang="en-US" dirty="0"/>
              <a:t>By using unique Keys react can detect a position change and simply move the branches, instead of redrawing them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23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Keys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322" y="1908649"/>
            <a:ext cx="4418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it-IT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>
                <a:solidFill>
                  <a:srgbClr val="800000"/>
                </a:solidFill>
                <a:latin typeface="Consolas" panose="020B0609020204030204" pitchFamily="49" charset="0"/>
              </a:rPr>
              <a:t>	&lt;li&gt;</a:t>
            </a:r>
            <a:r>
              <a:rPr lang="it-IT" sz="2400">
                <a:solidFill>
                  <a:srgbClr val="000000"/>
                </a:solidFill>
                <a:latin typeface="Consolas" panose="020B0609020204030204" pitchFamily="49" charset="0"/>
              </a:rPr>
              <a:t>element 1</a:t>
            </a:r>
            <a:r>
              <a:rPr lang="it-IT" sz="240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>
                <a:solidFill>
                  <a:srgbClr val="800000"/>
                </a:solidFill>
                <a:latin typeface="Consolas" panose="020B0609020204030204" pitchFamily="49" charset="0"/>
              </a:rPr>
              <a:t>	&lt;li&gt;</a:t>
            </a:r>
            <a:r>
              <a:rPr lang="it-IT" sz="2400">
                <a:solidFill>
                  <a:srgbClr val="000000"/>
                </a:solidFill>
                <a:latin typeface="Consolas" panose="020B0609020204030204" pitchFamily="49" charset="0"/>
              </a:rPr>
              <a:t>element 2</a:t>
            </a:r>
            <a:r>
              <a:rPr lang="it-IT" sz="240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4784" y="1908649"/>
            <a:ext cx="49954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it-IT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>
                <a:solidFill>
                  <a:srgbClr val="800000"/>
                </a:solidFill>
                <a:latin typeface="Consolas" panose="020B0609020204030204" pitchFamily="49" charset="0"/>
              </a:rPr>
              <a:t>	&lt;li&gt;</a:t>
            </a:r>
            <a:r>
              <a:rPr lang="it-IT" sz="2400">
                <a:solidFill>
                  <a:srgbClr val="000000"/>
                </a:solidFill>
                <a:latin typeface="Consolas" panose="020B0609020204030204" pitchFamily="49" charset="0"/>
              </a:rPr>
              <a:t>element 2</a:t>
            </a:r>
            <a:r>
              <a:rPr lang="it-IT" sz="240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>
                <a:solidFill>
                  <a:srgbClr val="800000"/>
                </a:solidFill>
                <a:latin typeface="Consolas" panose="020B0609020204030204" pitchFamily="49" charset="0"/>
              </a:rPr>
              <a:t>	&lt;li&gt;</a:t>
            </a:r>
            <a:r>
              <a:rPr lang="it-IT" sz="2400">
                <a:solidFill>
                  <a:srgbClr val="000000"/>
                </a:solidFill>
                <a:latin typeface="Consolas" panose="020B0609020204030204" pitchFamily="49" charset="0"/>
              </a:rPr>
              <a:t>element 1</a:t>
            </a:r>
            <a:r>
              <a:rPr lang="it-IT" sz="240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it-IT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322" y="133108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Original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4785" y="1331089"/>
            <a:ext cx="13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Update state</a:t>
            </a:r>
          </a:p>
        </p:txBody>
      </p:sp>
    </p:spTree>
    <p:extLst>
      <p:ext uri="{BB962C8B-B14F-4D97-AF65-F5344CB8AC3E}">
        <p14:creationId xmlns:p14="http://schemas.microsoft.com/office/powerpoint/2010/main" val="39526092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Lists and Keys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>
          <a:xfrm>
            <a:off x="838200" y="966942"/>
            <a:ext cx="11282916" cy="5186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React recognizes a specialized prop called </a:t>
            </a:r>
            <a:r>
              <a:rPr lang="en-US" b="1" dirty="0"/>
              <a:t>key</a:t>
            </a:r>
          </a:p>
          <a:p>
            <a:pPr>
              <a:lnSpc>
                <a:spcPct val="150000"/>
              </a:lnSpc>
            </a:pPr>
            <a:r>
              <a:rPr lang="en-US" dirty="0"/>
              <a:t>Helps React identify list-based changes (changed, added, removed, moved)</a:t>
            </a:r>
          </a:p>
          <a:p>
            <a:pPr>
              <a:lnSpc>
                <a:spcPct val="150000"/>
              </a:lnSpc>
            </a:pPr>
            <a:r>
              <a:rPr lang="en-US" dirty="0"/>
              <a:t>Improves performance by optimizing DOM changes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key</a:t>
            </a:r>
            <a:r>
              <a:rPr lang="en-US" dirty="0"/>
              <a:t> should be unique and ‘stable’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Id / index is okay if order is preserved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DF3C2E-F6DC-4375-B2D6-E73D39B8C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860" y="3409575"/>
            <a:ext cx="5576778" cy="338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602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Styling React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Prefer encapsulating style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component has its own </a:t>
            </a:r>
            <a:r>
              <a:rPr lang="en-US" dirty="0" err="1"/>
              <a:t>css</a:t>
            </a:r>
            <a:r>
              <a:rPr lang="en-US" dirty="0"/>
              <a:t> imported in the component.</a:t>
            </a:r>
          </a:p>
          <a:p>
            <a:pPr>
              <a:lnSpc>
                <a:spcPct val="150000"/>
              </a:lnSpc>
            </a:pPr>
            <a:r>
              <a:rPr lang="en-US" dirty="0"/>
              <a:t>Use unique class names to avoid conflicts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There are several libraries that help you write inline styles in JSX </a:t>
            </a:r>
            <a:r>
              <a:rPr lang="en-US" dirty="0">
                <a:hlinkClick r:id="rId3"/>
              </a:rPr>
              <a:t>https://github.com/styled-components/styled-components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840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Simplifying Conditional Class Names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yarn add </a:t>
            </a:r>
            <a:r>
              <a:rPr lang="en-US" dirty="0" err="1"/>
              <a:t>classnames</a:t>
            </a:r>
            <a:r>
              <a:rPr lang="en-US" dirty="0"/>
              <a:t> (an external library)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38178" y="1791876"/>
            <a:ext cx="100632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from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classnames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React.createClass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render 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btnClass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	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-pressed'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.state.isPressed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	 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-over'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!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.state.isPressed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.state.isHovered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btnClass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.props.label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267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React Animations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Use simple CSS Animations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2B499B-34A6-4618-9E79-3A08F867F6CC}"/>
              </a:ext>
            </a:extLst>
          </p:cNvPr>
          <p:cNvSpPr/>
          <p:nvPr/>
        </p:nvSpPr>
        <p:spPr>
          <a:xfrm>
            <a:off x="838200" y="210821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srgbClr val="800000"/>
                </a:solidFill>
                <a:latin typeface="Consolas" panose="020B0609020204030204" pitchFamily="49" charset="0"/>
              </a:rPr>
              <a:t>fadeIn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	animation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fadein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2s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@keyframes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fadein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	from {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opacity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	to {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opacity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593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React Animations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For more complex animations use react-motion</a:t>
            </a:r>
          </a:p>
          <a:p>
            <a:pPr>
              <a:lnSpc>
                <a:spcPct val="150000"/>
              </a:lnSpc>
            </a:pPr>
            <a:r>
              <a:rPr lang="en-US"/>
              <a:t>To install run “yarn add react-motion”</a:t>
            </a:r>
          </a:p>
          <a:p>
            <a:pPr>
              <a:lnSpc>
                <a:spcPct val="150000"/>
              </a:lnSpc>
            </a:pPr>
            <a:r>
              <a:rPr lang="en-US">
                <a:hlinkClick r:id="rId3"/>
              </a:rPr>
              <a:t>https://github.com/chenglou/react-motion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/>
              <a:t> Complex </a:t>
            </a:r>
            <a:r>
              <a:rPr lang="en-US" err="1"/>
              <a:t>PropTypes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Char char="•"/>
            </a:pPr>
            <a:r>
              <a:rPr lang="en-US" b="1">
                <a:latin typeface="Consolas"/>
              </a:rPr>
              <a:t>node</a:t>
            </a:r>
            <a:r>
              <a:rPr lang="en-US">
                <a:latin typeface="Consolas"/>
              </a:rPr>
              <a:t> - Anything that can be rendered (string, numbers, elements and arrays of these types) </a:t>
            </a:r>
            <a:endParaRPr lang="en-US"/>
          </a:p>
          <a:p>
            <a:pPr>
              <a:lnSpc>
                <a:spcPct val="150000"/>
              </a:lnSpc>
              <a:buChar char="•"/>
            </a:pPr>
            <a:r>
              <a:rPr lang="en-US" b="1">
                <a:latin typeface="Consolas"/>
              </a:rPr>
              <a:t>element</a:t>
            </a:r>
            <a:r>
              <a:rPr lang="en-US">
                <a:latin typeface="Consolas"/>
              </a:rPr>
              <a:t> - React Element </a:t>
            </a:r>
            <a:endParaRPr/>
          </a:p>
          <a:p>
            <a:pPr>
              <a:lnSpc>
                <a:spcPct val="150000"/>
              </a:lnSpc>
              <a:buChar char="•"/>
            </a:pPr>
            <a:r>
              <a:rPr lang="en-US" b="1" err="1">
                <a:latin typeface="Consolas"/>
              </a:rPr>
              <a:t>instanceOf</a:t>
            </a:r>
            <a:r>
              <a:rPr lang="en-US">
                <a:latin typeface="Consolas"/>
              </a:rPr>
              <a:t>(&lt;class&gt;) - Instance of a class </a:t>
            </a:r>
            <a:endParaRPr/>
          </a:p>
          <a:p>
            <a:pPr>
              <a:lnSpc>
                <a:spcPct val="150000"/>
              </a:lnSpc>
              <a:buChar char="•"/>
            </a:pPr>
            <a:r>
              <a:rPr lang="en-US" b="1" err="1">
                <a:latin typeface="Consolas"/>
              </a:rPr>
              <a:t>oneof</a:t>
            </a:r>
            <a:r>
              <a:rPr lang="en-US">
                <a:latin typeface="Consolas"/>
              </a:rPr>
              <a:t>([‘one’, ‘two’]) - an array of optional values </a:t>
            </a:r>
            <a:endParaRPr/>
          </a:p>
          <a:p>
            <a:pPr>
              <a:lnSpc>
                <a:spcPct val="150000"/>
              </a:lnSpc>
              <a:buChar char="•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8812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DB79F-E613-41FC-B02D-AC3A8CFF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9DDDE-6BFB-41AC-993D-B7C5C56F0C6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225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and Presentational Components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20F1B-DF78-41BE-A7AF-87FB4483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76" y="1224497"/>
            <a:ext cx="8656320" cy="103665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0ECDF1D-5F0A-43EE-991B-8888B51965E0}"/>
              </a:ext>
            </a:extLst>
          </p:cNvPr>
          <p:cNvSpPr>
            <a:spLocks noGrp="1"/>
          </p:cNvSpPr>
          <p:nvPr>
            <p:ph idx="1"/>
            <p:extLst/>
          </p:nvPr>
        </p:nvSpPr>
        <p:spPr>
          <a:xfrm>
            <a:off x="838200" y="2491232"/>
            <a:ext cx="10363200" cy="36620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Get Tab data and parse it </a:t>
            </a:r>
          </a:p>
          <a:p>
            <a:pPr>
              <a:lnSpc>
                <a:spcPct val="150000"/>
              </a:lnSpc>
            </a:pPr>
            <a:r>
              <a:rPr lang="en-US"/>
              <a:t>Render the Tab</a:t>
            </a:r>
          </a:p>
          <a:p>
            <a:pPr>
              <a:lnSpc>
                <a:spcPct val="150000"/>
              </a:lnSpc>
            </a:pPr>
            <a:r>
              <a:rPr lang="en-US"/>
              <a:t>Act on Tab selection</a:t>
            </a:r>
          </a:p>
        </p:txBody>
      </p:sp>
    </p:spTree>
    <p:extLst>
      <p:ext uri="{BB962C8B-B14F-4D97-AF65-F5344CB8AC3E}">
        <p14:creationId xmlns:p14="http://schemas.microsoft.com/office/powerpoint/2010/main" val="22224831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Container and Presentation Components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20F1B-DF78-41BE-A7AF-87FB4483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1645"/>
            <a:ext cx="4588256" cy="5494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2534C-4A61-40BA-B116-4252DE5FD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056"/>
            <a:ext cx="10363200" cy="38002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What happens when we want to add another tab?</a:t>
            </a:r>
          </a:p>
          <a:p>
            <a:pPr>
              <a:lnSpc>
                <a:spcPct val="150000"/>
              </a:lnSpc>
            </a:pPr>
            <a:r>
              <a:rPr lang="en-US"/>
              <a:t>The data might be in a different format – so parsing will need to change</a:t>
            </a:r>
          </a:p>
          <a:p>
            <a:pPr>
              <a:lnSpc>
                <a:spcPct val="150000"/>
              </a:lnSpc>
            </a:pPr>
            <a:r>
              <a:rPr lang="en-US"/>
              <a:t>We also need to fire different events when we switch between tabs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89CFF-B6A6-4235-A3BF-C2102D870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1436936"/>
            <a:ext cx="4588256" cy="5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273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Container and Presentation Components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0ECDF1D-5F0A-43EE-991B-8888B51965E0}"/>
              </a:ext>
            </a:extLst>
          </p:cNvPr>
          <p:cNvSpPr>
            <a:spLocks noGrp="1"/>
          </p:cNvSpPr>
          <p:nvPr>
            <p:ph idx="1"/>
            <p:extLst/>
          </p:nvPr>
        </p:nvSpPr>
        <p:spPr>
          <a:xfrm>
            <a:off x="838200" y="1081024"/>
            <a:ext cx="10363200" cy="5072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err="1"/>
              <a:t>tabComponentContainer</a:t>
            </a:r>
            <a:r>
              <a:rPr lang="en-US" b="1"/>
              <a:t> </a:t>
            </a:r>
            <a:r>
              <a:rPr lang="en-US"/>
              <a:t>is in charge of parsing the data and acting on the </a:t>
            </a:r>
            <a:r>
              <a:rPr lang="en-US" err="1"/>
              <a:t>tabclick</a:t>
            </a:r>
            <a:r>
              <a:rPr lang="en-US"/>
              <a:t> (by passing a method)</a:t>
            </a:r>
          </a:p>
          <a:p>
            <a:pPr>
              <a:lnSpc>
                <a:spcPct val="150000"/>
              </a:lnSpc>
            </a:pPr>
            <a:r>
              <a:rPr lang="en-US"/>
              <a:t>The </a:t>
            </a:r>
            <a:r>
              <a:rPr lang="en-US" b="1" err="1"/>
              <a:t>tabComponent</a:t>
            </a:r>
            <a:r>
              <a:rPr lang="en-US"/>
              <a:t> becomes “dumb” and simply renders the tabs / fire an event to the container when a tab is clicked</a:t>
            </a:r>
          </a:p>
          <a:p>
            <a:pPr>
              <a:lnSpc>
                <a:spcPct val="150000"/>
              </a:lnSpc>
            </a:pPr>
            <a:r>
              <a:rPr lang="en-US"/>
              <a:t>The </a:t>
            </a:r>
            <a:r>
              <a:rPr lang="en-US" b="1" err="1"/>
              <a:t>tabComponent</a:t>
            </a:r>
            <a:r>
              <a:rPr lang="en-US"/>
              <a:t> can now be used everywhere while the container might still be specific to a use case</a:t>
            </a:r>
          </a:p>
        </p:txBody>
      </p:sp>
    </p:spTree>
    <p:extLst>
      <p:ext uri="{BB962C8B-B14F-4D97-AF65-F5344CB8AC3E}">
        <p14:creationId xmlns:p14="http://schemas.microsoft.com/office/powerpoint/2010/main" val="39568093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Transclusion</a:t>
            </a:r>
            <a:r>
              <a:rPr lang="en-US" dirty="0"/>
              <a:t> / Projection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0ECDF1D-5F0A-43EE-991B-8888B51965E0}"/>
              </a:ext>
            </a:extLst>
          </p:cNvPr>
          <p:cNvSpPr>
            <a:spLocks noGrp="1"/>
          </p:cNvSpPr>
          <p:nvPr>
            <p:ph idx="1"/>
            <p:extLst/>
          </p:nvPr>
        </p:nvSpPr>
        <p:spPr>
          <a:xfrm>
            <a:off x="838200" y="1081024"/>
            <a:ext cx="10363200" cy="5072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Projection allows component usages to define inner content</a:t>
            </a:r>
          </a:p>
          <a:p>
            <a:pPr>
              <a:lnSpc>
                <a:spcPct val="150000"/>
              </a:lnSpc>
            </a:pPr>
            <a:r>
              <a:rPr lang="en-US" dirty="0"/>
              <a:t>Can be quite useful when making reusable decorator components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E.g. modal window, card, notification box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Simply render {</a:t>
            </a:r>
            <a:r>
              <a:rPr lang="en-US" dirty="0" err="1"/>
              <a:t>this.props.children</a:t>
            </a:r>
            <a:r>
              <a:rPr lang="en-US" dirty="0"/>
              <a:t>}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Children prop contains the content defined in our component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012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Transclusion</a:t>
            </a:r>
            <a:r>
              <a:rPr lang="en-US" dirty="0"/>
              <a:t> / Projection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53526-2C1E-48C3-8C91-CFAF1F0CAAAB}"/>
              </a:ext>
            </a:extLst>
          </p:cNvPr>
          <p:cNvSpPr/>
          <p:nvPr/>
        </p:nvSpPr>
        <p:spPr>
          <a:xfrm>
            <a:off x="838200" y="936994"/>
            <a:ext cx="85506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FancyBorder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(props)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    &lt;div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FancyBorder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FancyBorder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-'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props.color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props.children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    &lt;/div&gt;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render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    &lt;</a:t>
            </a:r>
            <a:r>
              <a:rPr lang="en-US" err="1">
                <a:solidFill>
                  <a:srgbClr val="800000"/>
                </a:solidFill>
                <a:latin typeface="Consolas" panose="020B0609020204030204" pitchFamily="49" charset="0"/>
              </a:rPr>
              <a:t>FancyBorder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      &lt;p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"Dialog-message"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	Thank you for using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transclusion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      &lt;/p&gt;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    &lt;/</a:t>
            </a:r>
            <a:r>
              <a:rPr lang="en-US" err="1">
                <a:solidFill>
                  <a:srgbClr val="800000"/>
                </a:solidFill>
                <a:latin typeface="Consolas" panose="020B0609020204030204" pitchFamily="49" charset="0"/>
              </a:rPr>
              <a:t>FancyBorder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275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118A-5CEF-4A8D-B6B4-F6C43345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F127-83AB-4BAE-B7A3-39195AF95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other alternatives for more advanced behavior</a:t>
            </a:r>
          </a:p>
          <a:p>
            <a:endParaRPr lang="en-US" dirty="0"/>
          </a:p>
          <a:p>
            <a:r>
              <a:rPr lang="en-US" dirty="0" err="1"/>
              <a:t>React.cloneElement</a:t>
            </a:r>
            <a:endParaRPr lang="en-US" dirty="0"/>
          </a:p>
          <a:p>
            <a:r>
              <a:rPr lang="en-US" dirty="0"/>
              <a:t>Function as a Child</a:t>
            </a:r>
          </a:p>
          <a:p>
            <a:r>
              <a:rPr lang="en-US" dirty="0"/>
              <a:t>Render Props</a:t>
            </a:r>
          </a:p>
          <a:p>
            <a:r>
              <a:rPr lang="en-US" dirty="0"/>
              <a:t>Higher Order Component (HOC)</a:t>
            </a:r>
          </a:p>
        </p:txBody>
      </p:sp>
    </p:spTree>
    <p:extLst>
      <p:ext uri="{BB962C8B-B14F-4D97-AF65-F5344CB8AC3E}">
        <p14:creationId xmlns:p14="http://schemas.microsoft.com/office/powerpoint/2010/main" val="11490188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/>
              <a:t>Higher Order Components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0ECDF1D-5F0A-43EE-991B-8888B51965E0}"/>
              </a:ext>
            </a:extLst>
          </p:cNvPr>
          <p:cNvSpPr>
            <a:spLocks noGrp="1"/>
          </p:cNvSpPr>
          <p:nvPr>
            <p:ph idx="1"/>
            <p:extLst/>
          </p:nvPr>
        </p:nvSpPr>
        <p:spPr>
          <a:xfrm>
            <a:off x="838200" y="1081024"/>
            <a:ext cx="10363200" cy="5072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React prefers composition over inheritance</a:t>
            </a:r>
          </a:p>
          <a:p>
            <a:pPr>
              <a:lnSpc>
                <a:spcPct val="150000"/>
              </a:lnSpc>
            </a:pPr>
            <a:r>
              <a:rPr lang="en-US" dirty="0"/>
              <a:t>However sometimes we need to share logic between components</a:t>
            </a:r>
          </a:p>
          <a:p>
            <a:pPr>
              <a:lnSpc>
                <a:spcPct val="150000"/>
              </a:lnSpc>
            </a:pPr>
            <a:r>
              <a:rPr lang="en-US" dirty="0"/>
              <a:t>HOC are functions that accept a component and return a new one</a:t>
            </a:r>
          </a:p>
          <a:p>
            <a:pPr>
              <a:lnSpc>
                <a:spcPct val="150000"/>
              </a:lnSpc>
            </a:pPr>
            <a:r>
              <a:rPr lang="en-US" dirty="0"/>
              <a:t>Originally was achieved using </a:t>
            </a:r>
            <a:r>
              <a:rPr lang="en-US" dirty="0" err="1"/>
              <a:t>mixins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Abandoned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606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- Props Modification HOC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0ECDF1D-5F0A-43EE-991B-8888B51965E0}"/>
              </a:ext>
            </a:extLst>
          </p:cNvPr>
          <p:cNvSpPr>
            <a:spLocks noGrp="1"/>
          </p:cNvSpPr>
          <p:nvPr>
            <p:ph idx="1"/>
            <p:extLst/>
          </p:nvPr>
        </p:nvSpPr>
        <p:spPr>
          <a:xfrm>
            <a:off x="838200" y="1081024"/>
            <a:ext cx="10363200" cy="5072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Used when we want to add / modify props of multiple components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Essentially, a function that is a component factory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937592" y="1745184"/>
            <a:ext cx="87977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makeUpperCase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WrappedComponent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UpperCaseComponent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render()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props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Object.assign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({},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.props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title: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.props.title.toUpperCase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});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WrappedComponent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...props }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0268" y="6550223"/>
            <a:ext cx="7608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* Example taken from https://spin.atomicobject.com/2017/03/02/higher-order-components-in-react/</a:t>
            </a:r>
          </a:p>
        </p:txBody>
      </p:sp>
    </p:spTree>
    <p:extLst>
      <p:ext uri="{BB962C8B-B14F-4D97-AF65-F5344CB8AC3E}">
        <p14:creationId xmlns:p14="http://schemas.microsoft.com/office/powerpoint/2010/main" val="37518429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3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/>
              <a:t> Complex </a:t>
            </a:r>
            <a:r>
              <a:rPr lang="en-US" err="1"/>
              <a:t>PropTypes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Char char="•"/>
            </a:pPr>
            <a:r>
              <a:rPr lang="en-US" b="1" dirty="0" err="1">
                <a:latin typeface="Consolas"/>
              </a:rPr>
              <a:t>oneOfType</a:t>
            </a:r>
            <a:r>
              <a:rPr lang="en-US" dirty="0">
                <a:latin typeface="Consolas"/>
              </a:rPr>
              <a:t>([</a:t>
            </a:r>
            <a:r>
              <a:rPr lang="en-US" dirty="0" err="1">
                <a:latin typeface="Consolas"/>
              </a:rPr>
              <a:t>propType</a:t>
            </a:r>
            <a:r>
              <a:rPr lang="en-US" dirty="0">
                <a:latin typeface="Consolas"/>
              </a:rPr>
              <a:t>]) - an array of optional types </a:t>
            </a:r>
            <a:endParaRPr dirty="0"/>
          </a:p>
          <a:p>
            <a:pPr>
              <a:lnSpc>
                <a:spcPct val="150000"/>
              </a:lnSpc>
              <a:buChar char="•"/>
            </a:pPr>
            <a:r>
              <a:rPr lang="en-US" b="1" dirty="0" err="1">
                <a:latin typeface="Consolas"/>
              </a:rPr>
              <a:t>arrayOf</a:t>
            </a:r>
            <a:r>
              <a:rPr lang="en-US" dirty="0">
                <a:latin typeface="Consolas"/>
              </a:rPr>
              <a:t>(&lt;type&gt;) - an array of a </a:t>
            </a:r>
            <a:r>
              <a:rPr lang="en-US" dirty="0" err="1">
                <a:latin typeface="Consolas"/>
              </a:rPr>
              <a:t>propType</a:t>
            </a:r>
            <a:r>
              <a:rPr lang="en-US" dirty="0">
                <a:latin typeface="Consolas"/>
              </a:rPr>
              <a:t> </a:t>
            </a:r>
            <a:endParaRPr dirty="0"/>
          </a:p>
          <a:p>
            <a:pPr>
              <a:lnSpc>
                <a:spcPct val="150000"/>
              </a:lnSpc>
              <a:buChar char="•"/>
            </a:pPr>
            <a:r>
              <a:rPr lang="en-US" b="1" dirty="0" err="1">
                <a:latin typeface="Consolas"/>
              </a:rPr>
              <a:t>objectOf</a:t>
            </a:r>
            <a:r>
              <a:rPr lang="en-US" dirty="0">
                <a:latin typeface="Consolas"/>
              </a:rPr>
              <a:t>(&lt;type&gt;) - an object with properties of specific types</a:t>
            </a:r>
          </a:p>
          <a:p>
            <a:pPr>
              <a:lnSpc>
                <a:spcPct val="150000"/>
              </a:lnSpc>
              <a:buChar char="•"/>
            </a:pPr>
            <a:r>
              <a:rPr lang="en-US" b="1" dirty="0">
                <a:latin typeface="Consolas"/>
              </a:rPr>
              <a:t>shape</a:t>
            </a:r>
            <a:r>
              <a:rPr lang="en-US" dirty="0">
                <a:latin typeface="Consolas"/>
              </a:rPr>
              <a:t> – an object of specific "shape"</a:t>
            </a:r>
          </a:p>
          <a:p>
            <a:pPr>
              <a:lnSpc>
                <a:spcPct val="150000"/>
              </a:lnSpc>
              <a:buChar char="•"/>
            </a:pPr>
            <a:endParaRPr lang="en-US" dirty="0">
              <a:latin typeface="Consolas"/>
            </a:endParaRPr>
          </a:p>
          <a:p>
            <a:pPr>
              <a:lnSpc>
                <a:spcPct val="150000"/>
              </a:lnSpc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33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PropTypes</a:t>
            </a:r>
            <a:r>
              <a:rPr lang="en-US" dirty="0"/>
              <a:t> - Shape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6AD56-B5E7-45B7-8FD5-2884123F456E}"/>
              </a:ext>
            </a:extLst>
          </p:cNvPr>
          <p:cNvSpPr txBox="1"/>
          <p:nvPr>
            <p:extLst/>
          </p:nvPr>
        </p:nvSpPr>
        <p:spPr>
          <a:xfrm>
            <a:off x="871651" y="1162685"/>
            <a:ext cx="7041140" cy="480131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>
                <a:solidFill>
                  <a:srgbClr val="268BD2"/>
                </a:solidFill>
                <a:latin typeface="source-code-pro"/>
              </a:rPr>
              <a:t>import</a:t>
            </a:r>
            <a:r>
              <a:rPr>
                <a:solidFill>
                  <a:srgbClr val="637C84"/>
                </a:solidFill>
                <a:latin typeface="source-code-pro"/>
              </a:rPr>
              <a:t> </a:t>
            </a:r>
            <a:r>
              <a:rPr err="1">
                <a:solidFill>
                  <a:srgbClr val="637C84"/>
                </a:solidFill>
                <a:latin typeface="source-code-pro"/>
              </a:rPr>
              <a:t>PropTypes</a:t>
            </a:r>
            <a:r>
              <a:rPr>
                <a:solidFill>
                  <a:srgbClr val="637C84"/>
                </a:solidFill>
                <a:latin typeface="source-code-pro"/>
              </a:rPr>
              <a:t> from </a:t>
            </a:r>
            <a:r>
              <a:rPr>
                <a:solidFill>
                  <a:srgbClr val="36958E"/>
                </a:solidFill>
                <a:latin typeface="source-code-pro"/>
              </a:rPr>
              <a:t>'prop-types'</a:t>
            </a:r>
            <a:r>
              <a:rPr>
                <a:solidFill>
                  <a:srgbClr val="637C84"/>
                </a:solidFill>
                <a:latin typeface="source-code-pro"/>
              </a:rPr>
              <a:t>;</a:t>
            </a:r>
            <a:endParaRPr lang="en-US">
              <a:solidFill>
                <a:srgbClr val="66747C"/>
              </a:solidFill>
              <a:latin typeface="Calibri"/>
            </a:endParaRPr>
          </a:p>
          <a:p>
            <a:endParaRPr>
              <a:solidFill>
                <a:srgbClr val="268BD2"/>
              </a:solidFill>
              <a:latin typeface="source-code-pro"/>
            </a:endParaRPr>
          </a:p>
          <a:p>
            <a:r>
              <a:rPr>
                <a:solidFill>
                  <a:srgbClr val="268BD2"/>
                </a:solidFill>
                <a:latin typeface="source-code-pro"/>
              </a:rPr>
              <a:t>class</a:t>
            </a:r>
            <a:r>
              <a:rPr>
                <a:solidFill>
                  <a:srgbClr val="637C84"/>
                </a:solidFill>
                <a:latin typeface="source-code-pro"/>
              </a:rPr>
              <a:t> Greeting </a:t>
            </a:r>
            <a:r>
              <a:rPr>
                <a:solidFill>
                  <a:srgbClr val="268BD2"/>
                </a:solidFill>
                <a:latin typeface="source-code-pro"/>
              </a:rPr>
              <a:t>extends</a:t>
            </a:r>
            <a:r>
              <a:rPr>
                <a:solidFill>
                  <a:srgbClr val="637C84"/>
                </a:solidFill>
                <a:latin typeface="source-code-pro"/>
              </a:rPr>
              <a:t> </a:t>
            </a:r>
            <a:r>
              <a:rPr err="1">
                <a:solidFill>
                  <a:srgbClr val="637C84"/>
                </a:solidFill>
                <a:latin typeface="source-code-pro"/>
              </a:rPr>
              <a:t>React.Component</a:t>
            </a:r>
            <a:r>
              <a:rPr>
                <a:solidFill>
                  <a:srgbClr val="637C84"/>
                </a:solidFill>
                <a:latin typeface="source-code-pro"/>
              </a:rPr>
              <a:t> {</a:t>
            </a:r>
            <a:endParaRPr lang="en-US">
              <a:solidFill>
                <a:srgbClr val="66747C"/>
              </a:solidFill>
              <a:latin typeface="Calibri"/>
            </a:endParaRPr>
          </a:p>
          <a:p>
            <a:r>
              <a:rPr>
                <a:solidFill>
                  <a:srgbClr val="637C84"/>
                </a:solidFill>
                <a:latin typeface="source-code-pro"/>
              </a:rPr>
              <a:t>  render() { </a:t>
            </a:r>
            <a:endParaRPr lang="en-US">
              <a:solidFill>
                <a:srgbClr val="66747C"/>
              </a:solidFill>
              <a:latin typeface="Calibri"/>
            </a:endParaRPr>
          </a:p>
          <a:p>
            <a:r>
              <a:rPr>
                <a:solidFill>
                  <a:srgbClr val="859900"/>
                </a:solidFill>
                <a:latin typeface="source-code-pro"/>
              </a:rPr>
              <a:t>    return</a:t>
            </a:r>
            <a:r>
              <a:rPr>
                <a:solidFill>
                  <a:srgbClr val="637C84"/>
                </a:solidFill>
                <a:latin typeface="source-code-pro"/>
              </a:rPr>
              <a:t> ( </a:t>
            </a:r>
            <a:r>
              <a:rPr>
                <a:solidFill>
                  <a:srgbClr val="859900"/>
                </a:solidFill>
                <a:latin typeface="source-code-pro"/>
              </a:rPr>
              <a:t>&lt;</a:t>
            </a:r>
            <a:r>
              <a:rPr>
                <a:solidFill>
                  <a:srgbClr val="637C84"/>
                </a:solidFill>
                <a:latin typeface="source-code-pro"/>
              </a:rPr>
              <a:t>h1</a:t>
            </a:r>
            <a:r>
              <a:rPr>
                <a:solidFill>
                  <a:srgbClr val="859900"/>
                </a:solidFill>
                <a:latin typeface="source-code-pro"/>
              </a:rPr>
              <a:t>&gt;</a:t>
            </a:r>
            <a:r>
              <a:rPr>
                <a:solidFill>
                  <a:srgbClr val="637C84"/>
                </a:solidFill>
                <a:latin typeface="source-code-pro"/>
              </a:rPr>
              <a:t>Hello, {</a:t>
            </a:r>
            <a:r>
              <a:rPr>
                <a:solidFill>
                  <a:srgbClr val="859900"/>
                </a:solidFill>
                <a:latin typeface="source-code-pro"/>
              </a:rPr>
              <a:t>this</a:t>
            </a:r>
            <a:r>
              <a:rPr>
                <a:solidFill>
                  <a:srgbClr val="637C84"/>
                </a:solidFill>
                <a:latin typeface="source-code-pro"/>
              </a:rPr>
              <a:t>.props.name}</a:t>
            </a:r>
            <a:r>
              <a:rPr>
                <a:solidFill>
                  <a:srgbClr val="859900"/>
                </a:solidFill>
                <a:latin typeface="source-code-pro"/>
              </a:rPr>
              <a:t>&lt;</a:t>
            </a:r>
            <a:r>
              <a:rPr>
                <a:solidFill>
                  <a:srgbClr val="637C84"/>
                </a:solidFill>
                <a:latin typeface="source-code-pro"/>
              </a:rPr>
              <a:t>/h1&gt; );</a:t>
            </a:r>
            <a:endParaRPr lang="en-US">
              <a:solidFill>
                <a:srgbClr val="66747C"/>
              </a:solidFill>
              <a:latin typeface="Calibri"/>
            </a:endParaRPr>
          </a:p>
          <a:p>
            <a:r>
              <a:rPr>
                <a:solidFill>
                  <a:srgbClr val="637C84"/>
                </a:solidFill>
                <a:latin typeface="source-code-pro"/>
              </a:rPr>
              <a:t>  }</a:t>
            </a:r>
            <a:endParaRPr lang="en-US">
              <a:solidFill>
                <a:srgbClr val="66747C"/>
              </a:solidFill>
              <a:latin typeface="Calibri"/>
            </a:endParaRPr>
          </a:p>
          <a:p>
            <a:r>
              <a:rPr>
                <a:solidFill>
                  <a:srgbClr val="637C84"/>
                </a:solidFill>
                <a:latin typeface="source-code-pro"/>
              </a:rPr>
              <a:t>}</a:t>
            </a:r>
            <a:endParaRPr lang="en-US">
              <a:solidFill>
                <a:srgbClr val="66747C"/>
              </a:solidFill>
              <a:latin typeface="Calibri"/>
            </a:endParaRPr>
          </a:p>
          <a:p>
            <a:endParaRPr>
              <a:solidFill>
                <a:srgbClr val="637C84"/>
              </a:solidFill>
              <a:latin typeface="source-code-pro"/>
            </a:endParaRPr>
          </a:p>
          <a:p>
            <a:r>
              <a:rPr err="1">
                <a:solidFill>
                  <a:srgbClr val="637C84"/>
                </a:solidFill>
                <a:latin typeface="source-code-pro"/>
              </a:rPr>
              <a:t>Greeting.propTypes</a:t>
            </a:r>
            <a:r>
              <a:rPr>
                <a:solidFill>
                  <a:srgbClr val="637C84"/>
                </a:solidFill>
                <a:latin typeface="source-code-pro"/>
              </a:rPr>
              <a:t> </a:t>
            </a:r>
            <a:r>
              <a:rPr>
                <a:solidFill>
                  <a:srgbClr val="859900"/>
                </a:solidFill>
                <a:latin typeface="source-code-pro"/>
              </a:rPr>
              <a:t>=</a:t>
            </a:r>
            <a:r>
              <a:rPr>
                <a:solidFill>
                  <a:srgbClr val="637C84"/>
                </a:solidFill>
                <a:latin typeface="source-code-pro"/>
              </a:rPr>
              <a:t> { </a:t>
            </a:r>
            <a:endParaRPr lang="en-US">
              <a:solidFill>
                <a:srgbClr val="66747C"/>
              </a:solidFill>
              <a:latin typeface="Calibri"/>
            </a:endParaRPr>
          </a:p>
          <a:p>
            <a:r>
              <a:rPr>
                <a:solidFill>
                  <a:srgbClr val="637C84"/>
                </a:solidFill>
                <a:latin typeface="source-code-pro"/>
              </a:rPr>
              <a:t>  name</a:t>
            </a:r>
            <a:r>
              <a:rPr>
                <a:solidFill>
                  <a:srgbClr val="859900"/>
                </a:solidFill>
                <a:latin typeface="source-code-pro"/>
              </a:rPr>
              <a:t>:</a:t>
            </a:r>
            <a:r>
              <a:rPr>
                <a:solidFill>
                  <a:srgbClr val="637C84"/>
                </a:solidFill>
                <a:latin typeface="source-code-pro"/>
              </a:rPr>
              <a:t> </a:t>
            </a:r>
            <a:r>
              <a:rPr err="1">
                <a:solidFill>
                  <a:srgbClr val="637C84"/>
                </a:solidFill>
                <a:latin typeface="source-code-pro"/>
              </a:rPr>
              <a:t>PropTypes.</a:t>
            </a:r>
            <a:r>
              <a:rPr lang="en-US" err="1">
                <a:solidFill>
                  <a:srgbClr val="637C84"/>
                </a:solidFill>
                <a:latin typeface="source-code-pro"/>
              </a:rPr>
              <a:t>shape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 ({</a:t>
            </a:r>
          </a:p>
          <a:p>
            <a:r>
              <a:rPr lang="en-US">
                <a:solidFill>
                  <a:srgbClr val="637C84"/>
                </a:solidFill>
                <a:latin typeface="source-code-pro"/>
              </a:rPr>
              <a:t>    </a:t>
            </a:r>
            <a:r>
              <a:rPr lang="en-US" err="1">
                <a:solidFill>
                  <a:srgbClr val="637C84"/>
                </a:solidFill>
                <a:latin typeface="source-code-pro"/>
              </a:rPr>
              <a:t>firstName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: </a:t>
            </a:r>
            <a:r>
              <a:rPr lang="en-US" err="1"/>
              <a:t>PropTypes.string</a:t>
            </a:r>
            <a:r>
              <a:rPr lang="en-US"/>
              <a:t>,</a:t>
            </a:r>
          </a:p>
          <a:p>
            <a:r>
              <a:rPr lang="en-US">
                <a:solidFill>
                  <a:srgbClr val="637C84"/>
                </a:solidFill>
                <a:latin typeface="source-code-pro"/>
              </a:rPr>
              <a:t>    </a:t>
            </a:r>
            <a:r>
              <a:rPr lang="en-US" err="1">
                <a:solidFill>
                  <a:srgbClr val="637C84"/>
                </a:solidFill>
                <a:latin typeface="source-code-pro"/>
              </a:rPr>
              <a:t>lastName</a:t>
            </a:r>
            <a:r>
              <a:rPr lang="en-US">
                <a:solidFill>
                  <a:srgbClr val="637C84"/>
                </a:solidFill>
                <a:latin typeface="source-code-pro"/>
              </a:rPr>
              <a:t>: </a:t>
            </a:r>
            <a:r>
              <a:rPr lang="en-US" err="1">
                <a:solidFill>
                  <a:srgbClr val="637C84"/>
                </a:solidFill>
                <a:latin typeface="source-code-pro"/>
              </a:rPr>
              <a:t>PropTypes.string</a:t>
            </a:r>
            <a:endParaRPr lang="en-US">
              <a:solidFill>
                <a:srgbClr val="637C84"/>
              </a:solidFill>
              <a:latin typeface="source-code-pro"/>
            </a:endParaRPr>
          </a:p>
          <a:p>
            <a:r>
              <a:rPr lang="en-US">
                <a:solidFill>
                  <a:srgbClr val="637C84"/>
                </a:solidFill>
                <a:latin typeface="source-code-pro"/>
              </a:rPr>
              <a:t>  })</a:t>
            </a:r>
            <a:endParaRPr lang="en-US">
              <a:solidFill>
                <a:srgbClr val="FF0000"/>
              </a:solidFill>
              <a:latin typeface="Calibri"/>
            </a:endParaRPr>
          </a:p>
          <a:p>
            <a:r>
              <a:rPr>
                <a:solidFill>
                  <a:srgbClr val="637C84"/>
                </a:solidFill>
                <a:latin typeface="source-code-pro"/>
              </a:rPr>
              <a:t>};</a:t>
            </a:r>
            <a:endParaRPr lang="en-US">
              <a:solidFill>
                <a:srgbClr val="66747C"/>
              </a:solidFill>
              <a:latin typeface="Calibri"/>
            </a:endParaRPr>
          </a:p>
          <a:p>
            <a:endParaRPr lang="en-US">
              <a:solidFill>
                <a:srgbClr val="637C84"/>
              </a:solidFill>
              <a:latin typeface="source-code-pro"/>
            </a:endParaRPr>
          </a:p>
          <a:p>
            <a:endParaRPr lang="en-US">
              <a:solidFill>
                <a:srgbClr val="637C84"/>
              </a:solidFill>
              <a:latin typeface="source-code-pro"/>
            </a:endParaRPr>
          </a:p>
          <a:p>
            <a:endParaRPr>
              <a:solidFill>
                <a:srgbClr val="637C84"/>
              </a:solidFill>
              <a:latin typeface="source-code-pr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76C50-2714-4135-828C-CCD3F2DB1209}"/>
              </a:ext>
            </a:extLst>
          </p:cNvPr>
          <p:cNvSpPr/>
          <p:nvPr/>
        </p:nvSpPr>
        <p:spPr>
          <a:xfrm>
            <a:off x="838200" y="5456168"/>
            <a:ext cx="106957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We will generally create a shared library of shapes that will be reused across the app</a:t>
            </a:r>
          </a:p>
        </p:txBody>
      </p:sp>
    </p:spTree>
    <p:extLst>
      <p:ext uri="{BB962C8B-B14F-4D97-AF65-F5344CB8AC3E}">
        <p14:creationId xmlns:p14="http://schemas.microsoft.com/office/powerpoint/2010/main" val="1356917153"/>
      </p:ext>
    </p:extLst>
  </p:cSld>
  <p:clrMapOvr>
    <a:masterClrMapping/>
  </p:clrMapOvr>
</p:sld>
</file>

<file path=ppt/theme/theme1.xml><?xml version="1.0" encoding="utf-8"?>
<a:theme xmlns:a="http://schemas.openxmlformats.org/drawingml/2006/main" name="CodeValue">
  <a:themeElements>
    <a:clrScheme name="Code Value">
      <a:dk1>
        <a:srgbClr val="66747C"/>
      </a:dk1>
      <a:lt1>
        <a:srgbClr val="FFFFFF"/>
      </a:lt1>
      <a:dk2>
        <a:srgbClr val="353839"/>
      </a:dk2>
      <a:lt2>
        <a:srgbClr val="FFFFFF"/>
      </a:lt2>
      <a:accent1>
        <a:srgbClr val="509EC3"/>
      </a:accent1>
      <a:accent2>
        <a:srgbClr val="66747C"/>
      </a:accent2>
      <a:accent3>
        <a:srgbClr val="92D050"/>
      </a:accent3>
      <a:accent4>
        <a:srgbClr val="954F72"/>
      </a:accent4>
      <a:accent5>
        <a:srgbClr val="235066"/>
      </a:accent5>
      <a:accent6>
        <a:srgbClr val="D8D8D8"/>
      </a:accent6>
      <a:hlink>
        <a:srgbClr val="509EC3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Value" id="{AFF8A413-6798-49ED-BCAE-FAFA81BC9853}" vid="{3BC11452-7CE9-4B0F-814D-843A66C9F088}"/>
    </a:ext>
  </a:extLst>
</a:theme>
</file>

<file path=ppt/theme/theme2.xml><?xml version="1.0" encoding="utf-8"?>
<a:theme xmlns:a="http://schemas.openxmlformats.org/drawingml/2006/main" name="Microsoft AzureCon 2015 Template - Color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FT_AzureCon_2015_Template_v03" id="{4715AF1A-5204-4C1D-AE3F-AB18B0EACD86}" vid="{142F58D1-7453-4167-8D3B-22E918ED6251}"/>
    </a:ext>
  </a:extLst>
</a:theme>
</file>

<file path=ppt/theme/theme3.xml><?xml version="1.0" encoding="utf-8"?>
<a:theme xmlns:a="http://schemas.openxmlformats.org/drawingml/2006/main" name="1_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1345ABF7E2764D810D229828B537F9" ma:contentTypeVersion="2" ma:contentTypeDescription="Create a new document." ma:contentTypeScope="" ma:versionID="1a2c697cbf2c98fefdbcdbaed3e17e0b">
  <xsd:schema xmlns:xsd="http://www.w3.org/2001/XMLSchema" xmlns:xs="http://www.w3.org/2001/XMLSchema" xmlns:p="http://schemas.microsoft.com/office/2006/metadata/properties" xmlns:ns2="3e8ac960-0168-4c78-bc75-75550661c3b6" targetNamespace="http://schemas.microsoft.com/office/2006/metadata/properties" ma:root="true" ma:fieldsID="f38b596247c2ea6f27839b7b74c30b24" ns2:_="">
    <xsd:import namespace="3e8ac960-0168-4c78-bc75-75550661c3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ac960-0168-4c78-bc75-75550661c3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9880B-D763-4F56-8A34-796758CE5E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9B5A68E-EEE4-42CC-9A61-9F52E8030AC2}"/>
</file>

<file path=customXml/itemProps3.xml><?xml version="1.0" encoding="utf-8"?>
<ds:datastoreItem xmlns:ds="http://schemas.openxmlformats.org/officeDocument/2006/customXml" ds:itemID="{EE6859FA-31FC-403B-B40E-9BA699BC72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3874</Words>
  <Application>Microsoft Office PowerPoint</Application>
  <PresentationFormat>Widescreen</PresentationFormat>
  <Paragraphs>815</Paragraphs>
  <Slides>79</Slides>
  <Notes>60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79</vt:i4>
      </vt:variant>
    </vt:vector>
  </HeadingPairs>
  <TitlesOfParts>
    <vt:vector size="91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source-code-pro</vt:lpstr>
      <vt:lpstr>Wingdings</vt:lpstr>
      <vt:lpstr>CodeValue</vt:lpstr>
      <vt:lpstr>Microsoft AzureCon 2015 Template - Color</vt:lpstr>
      <vt:lpstr>1_ערכת נושא Office</vt:lpstr>
      <vt:lpstr>PowerPoint Presentation</vt:lpstr>
      <vt:lpstr>Agenda</vt:lpstr>
      <vt:lpstr>PropTypes</vt:lpstr>
      <vt:lpstr>PropTypes Example</vt:lpstr>
      <vt:lpstr>PropTypes Native Types</vt:lpstr>
      <vt:lpstr>Making PropTypes Required</vt:lpstr>
      <vt:lpstr> Complex PropTypes</vt:lpstr>
      <vt:lpstr> Complex PropTypes</vt:lpstr>
      <vt:lpstr> PropTypes - Shape</vt:lpstr>
      <vt:lpstr>Default Props</vt:lpstr>
      <vt:lpstr>PowerPoint Presentation</vt:lpstr>
      <vt:lpstr>Component Lifecycle</vt:lpstr>
      <vt:lpstr>Component Lifecycle</vt:lpstr>
      <vt:lpstr>constructor(props)</vt:lpstr>
      <vt:lpstr>UNSAFE_componentWillMount()</vt:lpstr>
      <vt:lpstr>componentDidMount()</vt:lpstr>
      <vt:lpstr>PowerPoint Presentation</vt:lpstr>
      <vt:lpstr>UNSAFE_componentWillReceiveProps(nextProps)</vt:lpstr>
      <vt:lpstr>static getDerivedStateFromProps(props, state)</vt:lpstr>
      <vt:lpstr>UNSAFE_componentWillUpdate(nextProps, nextState)</vt:lpstr>
      <vt:lpstr>getSnapshotBeforeUpdate(prevProps, prevState)</vt:lpstr>
      <vt:lpstr>componentDidUpdate(prevProps, prevState, snapshot)</vt:lpstr>
      <vt:lpstr>shouldComponentUpdate(nextProps, nextState)</vt:lpstr>
      <vt:lpstr>componentWillUnmount()</vt:lpstr>
      <vt:lpstr>Breaking it Down</vt:lpstr>
      <vt:lpstr>Props and Async Calls</vt:lpstr>
      <vt:lpstr>Error Boundaries</vt:lpstr>
      <vt:lpstr>Error Boundaries</vt:lpstr>
      <vt:lpstr>Error Boundaries</vt:lpstr>
      <vt:lpstr>componentDidCatch(error, info)</vt:lpstr>
      <vt:lpstr>static getDerivedStateFromError(error)</vt:lpstr>
      <vt:lpstr>PowerPoint Presentation</vt:lpstr>
      <vt:lpstr>Error Boundaries DO NOT CATCH</vt:lpstr>
      <vt:lpstr>Advanced Composition</vt:lpstr>
      <vt:lpstr>Class Component - forceUpdate</vt:lpstr>
      <vt:lpstr>React.PureComponent</vt:lpstr>
      <vt:lpstr>React.memo</vt:lpstr>
      <vt:lpstr>React ref</vt:lpstr>
      <vt:lpstr>React ref</vt:lpstr>
      <vt:lpstr>React ref</vt:lpstr>
      <vt:lpstr>React ref</vt:lpstr>
      <vt:lpstr>React ref</vt:lpstr>
      <vt:lpstr>PowerPoint Presentation</vt:lpstr>
      <vt:lpstr>React Forms</vt:lpstr>
      <vt:lpstr>Uncontrolled Components</vt:lpstr>
      <vt:lpstr>Uncontrolled Components</vt:lpstr>
      <vt:lpstr>Controlled Components</vt:lpstr>
      <vt:lpstr>Controlled Components</vt:lpstr>
      <vt:lpstr>PowerPoint Presentation</vt:lpstr>
      <vt:lpstr>4th Lesson</vt:lpstr>
      <vt:lpstr>Quick Admin</vt:lpstr>
      <vt:lpstr>React Forms – Recap </vt:lpstr>
      <vt:lpstr>Input Example</vt:lpstr>
      <vt:lpstr>Input Example</vt:lpstr>
      <vt:lpstr>Select (Dropdown)</vt:lpstr>
      <vt:lpstr>Select (Dropdown)</vt:lpstr>
      <vt:lpstr>Options / Radio Buttons</vt:lpstr>
      <vt:lpstr>Option / Radio Buttons</vt:lpstr>
      <vt:lpstr>Form Validation Basics</vt:lpstr>
      <vt:lpstr>Form Validation</vt:lpstr>
      <vt:lpstr>React Forms</vt:lpstr>
      <vt:lpstr>PowerPoint Presentation</vt:lpstr>
      <vt:lpstr>Using Keys for Siblings</vt:lpstr>
      <vt:lpstr>React Keys</vt:lpstr>
      <vt:lpstr>React Lists and Keys</vt:lpstr>
      <vt:lpstr>Styling React Components</vt:lpstr>
      <vt:lpstr>Simplifying Conditional Class Names</vt:lpstr>
      <vt:lpstr>React Animations</vt:lpstr>
      <vt:lpstr>React Animations</vt:lpstr>
      <vt:lpstr>PowerPoint Presentation</vt:lpstr>
      <vt:lpstr>Container and Presentational Components</vt:lpstr>
      <vt:lpstr>Container and Presentation Components</vt:lpstr>
      <vt:lpstr>Container and Presentation Components</vt:lpstr>
      <vt:lpstr>Transclusion / Projection</vt:lpstr>
      <vt:lpstr>Transclusion / Projection</vt:lpstr>
      <vt:lpstr>Advanced Methods</vt:lpstr>
      <vt:lpstr>Higher Order Components</vt:lpstr>
      <vt:lpstr>Example - Props Modification HOC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Zuker</dc:creator>
  <cp:lastModifiedBy>guy nesher</cp:lastModifiedBy>
  <cp:revision>11</cp:revision>
  <dcterms:modified xsi:type="dcterms:W3CDTF">2018-11-20T05:30:50Z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0x010100B51345ABF7E2764D810D229828B537F9</vt:lpwstr>
  </property>
</Properties>
</file>