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68" r:id="rId2"/>
    <p:sldId id="305" r:id="rId3"/>
    <p:sldId id="272" r:id="rId4"/>
    <p:sldId id="280" r:id="rId5"/>
    <p:sldId id="281" r:id="rId6"/>
    <p:sldId id="282" r:id="rId7"/>
    <p:sldId id="283" r:id="rId8"/>
    <p:sldId id="284" r:id="rId9"/>
    <p:sldId id="279" r:id="rId10"/>
    <p:sldId id="285" r:id="rId11"/>
    <p:sldId id="287" r:id="rId12"/>
    <p:sldId id="286" r:id="rId13"/>
    <p:sldId id="288" r:id="rId14"/>
    <p:sldId id="290" r:id="rId15"/>
    <p:sldId id="291" r:id="rId16"/>
    <p:sldId id="289" r:id="rId17"/>
    <p:sldId id="292" r:id="rId18"/>
    <p:sldId id="294" r:id="rId19"/>
    <p:sldId id="293" r:id="rId20"/>
    <p:sldId id="295" r:id="rId21"/>
    <p:sldId id="296" r:id="rId22"/>
    <p:sldId id="297" r:id="rId23"/>
    <p:sldId id="298" r:id="rId24"/>
    <p:sldId id="278" r:id="rId25"/>
    <p:sldId id="299" r:id="rId26"/>
    <p:sldId id="301" r:id="rId27"/>
    <p:sldId id="271" r:id="rId28"/>
    <p:sldId id="302" r:id="rId29"/>
    <p:sldId id="304" r:id="rId30"/>
    <p:sldId id="306" r:id="rId31"/>
    <p:sldId id="307" r:id="rId32"/>
    <p:sldId id="27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50C"/>
    <a:srgbClr val="047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27"/>
  </p:normalViewPr>
  <p:slideViewPr>
    <p:cSldViewPr snapToGrid="0" snapToObjects="1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:/Users/Tim/Dropbox/Teaching/MIE465-Winter%202017/Wine%20regress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8608094798662"/>
          <c:y val="0.116977350600639"/>
          <c:w val="0.83179240750758499"/>
          <c:h val="0.72923783243669604"/>
        </c:manualLayout>
      </c:layout>
      <c:scatterChart>
        <c:scatterStyle val="lineMarker"/>
        <c:varyColors val="0"/>
        <c:ser>
          <c:idx val="0"/>
          <c:order val="0"/>
          <c:tx>
            <c:v>Above average price</c:v>
          </c:tx>
          <c:spPr>
            <a:ln w="28575" cap="rnd" cmpd="sng" algn="ctr">
              <a:noFill/>
              <a:prstDash val="solid"/>
              <a:round/>
            </a:ln>
            <a:effectLst/>
          </c:spPr>
          <c:marker>
            <c:spPr>
              <a:solidFill>
                <a:schemeClr val="accent2"/>
              </a:solidFill>
              <a:ln w="6350" cap="flat" cmpd="sng" algn="ctr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xVal>
            <c:numRef>
              <c:f>Sheet1!$P$2:$P$14</c:f>
              <c:numCache>
                <c:formatCode>General</c:formatCode>
                <c:ptCount val="13"/>
                <c:pt idx="0">
                  <c:v>17.116700000000009</c:v>
                </c:pt>
                <c:pt idx="1">
                  <c:v>16.7333</c:v>
                </c:pt>
                <c:pt idx="2">
                  <c:v>17.149999999999999</c:v>
                </c:pt>
                <c:pt idx="3">
                  <c:v>17.4833</c:v>
                </c:pt>
                <c:pt idx="4">
                  <c:v>17.333300000000001</c:v>
                </c:pt>
                <c:pt idx="5">
                  <c:v>16.3</c:v>
                </c:pt>
                <c:pt idx="6">
                  <c:v>17.2667</c:v>
                </c:pt>
                <c:pt idx="7">
                  <c:v>16.533300000000001</c:v>
                </c:pt>
                <c:pt idx="8">
                  <c:v>16.666699999999999</c:v>
                </c:pt>
                <c:pt idx="9">
                  <c:v>16.7667</c:v>
                </c:pt>
                <c:pt idx="10">
                  <c:v>16.95</c:v>
                </c:pt>
                <c:pt idx="11">
                  <c:v>17.649999999999999</c:v>
                </c:pt>
                <c:pt idx="12">
                  <c:v>15.816700000000001</c:v>
                </c:pt>
              </c:numCache>
            </c:numRef>
          </c:xVal>
          <c:yVal>
            <c:numRef>
              <c:f>Sheet1!$Q$2:$Q$14</c:f>
              <c:numCache>
                <c:formatCode>General</c:formatCode>
                <c:ptCount val="13"/>
                <c:pt idx="0">
                  <c:v>160</c:v>
                </c:pt>
                <c:pt idx="1">
                  <c:v>80</c:v>
                </c:pt>
                <c:pt idx="2">
                  <c:v>130</c:v>
                </c:pt>
                <c:pt idx="3">
                  <c:v>187</c:v>
                </c:pt>
                <c:pt idx="4">
                  <c:v>38</c:v>
                </c:pt>
                <c:pt idx="5">
                  <c:v>52</c:v>
                </c:pt>
                <c:pt idx="6">
                  <c:v>96</c:v>
                </c:pt>
                <c:pt idx="7">
                  <c:v>86</c:v>
                </c:pt>
                <c:pt idx="8">
                  <c:v>89</c:v>
                </c:pt>
                <c:pt idx="9">
                  <c:v>112</c:v>
                </c:pt>
                <c:pt idx="10">
                  <c:v>171</c:v>
                </c:pt>
                <c:pt idx="11">
                  <c:v>247</c:v>
                </c:pt>
                <c:pt idx="12">
                  <c:v>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498-40B5-878B-D41B07BDEC2B}"/>
            </c:ext>
          </c:extLst>
        </c:ser>
        <c:ser>
          <c:idx val="1"/>
          <c:order val="1"/>
          <c:tx>
            <c:v>Below average price</c:v>
          </c:tx>
          <c:spPr>
            <a:ln w="28575" cap="rnd" cmpd="sng" algn="ctr">
              <a:noFill/>
              <a:prstDash val="solid"/>
              <a:round/>
            </a:ln>
            <a:effectLst/>
          </c:spPr>
          <c:marker>
            <c:spPr>
              <a:solidFill>
                <a:schemeClr val="accent4"/>
              </a:solidFill>
              <a:ln w="6350" cap="flat" cmpd="sng" algn="ctr">
                <a:solidFill>
                  <a:schemeClr val="accent4"/>
                </a:solidFill>
                <a:prstDash val="solid"/>
                <a:round/>
              </a:ln>
              <a:effectLst/>
            </c:spPr>
          </c:marker>
          <c:xVal>
            <c:numRef>
              <c:f>Sheet1!$P$15:$P$28</c:f>
              <c:numCache>
                <c:formatCode>General</c:formatCode>
                <c:ptCount val="14"/>
                <c:pt idx="0">
                  <c:v>16.133299999999991</c:v>
                </c:pt>
                <c:pt idx="1">
                  <c:v>16.416699999999999</c:v>
                </c:pt>
                <c:pt idx="2">
                  <c:v>16.416699999999999</c:v>
                </c:pt>
                <c:pt idx="3">
                  <c:v>15.716699999999999</c:v>
                </c:pt>
                <c:pt idx="4">
                  <c:v>15.3667</c:v>
                </c:pt>
                <c:pt idx="5">
                  <c:v>16.2333</c:v>
                </c:pt>
                <c:pt idx="6">
                  <c:v>16.2</c:v>
                </c:pt>
                <c:pt idx="7">
                  <c:v>16.55</c:v>
                </c:pt>
                <c:pt idx="8">
                  <c:v>14.9833</c:v>
                </c:pt>
                <c:pt idx="9">
                  <c:v>17.066700000000001</c:v>
                </c:pt>
                <c:pt idx="10">
                  <c:v>16.3</c:v>
                </c:pt>
                <c:pt idx="11">
                  <c:v>15.583299999999999</c:v>
                </c:pt>
                <c:pt idx="12">
                  <c:v>16.166699999999999</c:v>
                </c:pt>
                <c:pt idx="13">
                  <c:v>16</c:v>
                </c:pt>
              </c:numCache>
            </c:numRef>
          </c:xVal>
          <c:yVal>
            <c:numRef>
              <c:f>Sheet1!$Q$15:$Q$28</c:f>
              <c:numCache>
                <c:formatCode>General</c:formatCode>
                <c:ptCount val="14"/>
                <c:pt idx="0">
                  <c:v>110</c:v>
                </c:pt>
                <c:pt idx="1">
                  <c:v>187</c:v>
                </c:pt>
                <c:pt idx="2">
                  <c:v>290</c:v>
                </c:pt>
                <c:pt idx="3">
                  <c:v>155</c:v>
                </c:pt>
                <c:pt idx="4">
                  <c:v>267</c:v>
                </c:pt>
                <c:pt idx="5">
                  <c:v>118</c:v>
                </c:pt>
                <c:pt idx="6">
                  <c:v>292</c:v>
                </c:pt>
                <c:pt idx="7">
                  <c:v>244</c:v>
                </c:pt>
                <c:pt idx="8">
                  <c:v>158</c:v>
                </c:pt>
                <c:pt idx="9">
                  <c:v>123</c:v>
                </c:pt>
                <c:pt idx="10">
                  <c:v>184</c:v>
                </c:pt>
                <c:pt idx="11">
                  <c:v>87</c:v>
                </c:pt>
                <c:pt idx="12">
                  <c:v>122</c:v>
                </c:pt>
                <c:pt idx="13">
                  <c:v>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498-40B5-878B-D41B07BDEC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4112048"/>
        <c:axId val="2114114688"/>
      </c:scatterChart>
      <c:valAx>
        <c:axId val="2114112048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Average growing season temp</a:t>
                </a:r>
                <a:r>
                  <a:rPr lang="en-US" baseline="0"/>
                  <a:t> (C)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114688"/>
        <c:crosses val="autoZero"/>
        <c:crossBetween val="midCat"/>
      </c:valAx>
      <c:valAx>
        <c:axId val="2114114688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tint val="7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Harvest rain (ml)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411204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6350" cap="flat" cmpd="sng" algn="ctr">
      <a:noFill/>
      <a:prstDash val="solid"/>
      <a:miter lim="800000"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21671-7E6C-7746-AF0D-CD197AFDFB61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0FB02-D9C2-6A4D-8A7B-43D279C71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0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0FB02-D9C2-6A4D-8A7B-43D279C71D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6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31B425-093C-0149-952F-11573DF09F2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851888" y="3218871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1AB265-C0D2-A543-B156-B0221787B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33906"/>
            <a:ext cx="12192000" cy="11240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B10240F-B4BA-0448-B9CB-BAB80DBF6B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1889" y="3519488"/>
            <a:ext cx="8334246" cy="701877"/>
          </a:xfrm>
        </p:spPr>
        <p:txBody>
          <a:bodyPr anchor="t">
            <a:noAutofit/>
          </a:bodyPr>
          <a:lstStyle>
            <a:lvl1pPr marL="0" indent="0">
              <a:buNone/>
              <a:defRPr sz="2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subtitle, date or other important information, not to exceed two lines 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54FFE49-5199-9649-BB93-1060548611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1889" y="5953913"/>
            <a:ext cx="10311412" cy="5230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name, position, unit/faculty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38E82-F276-E142-E87C-5EDAC74060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1888" y="905690"/>
            <a:ext cx="8334246" cy="2106570"/>
          </a:xfrm>
        </p:spPr>
        <p:txBody>
          <a:bodyPr rIns="91440">
            <a:normAutofit/>
          </a:bodyPr>
          <a:lstStyle>
            <a:lvl1pPr>
              <a:defRPr sz="4200"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Insert slide title in title or sentence case</a:t>
            </a:r>
          </a:p>
        </p:txBody>
      </p:sp>
    </p:spTree>
    <p:extLst>
      <p:ext uri="{BB962C8B-B14F-4D97-AF65-F5344CB8AC3E}">
        <p14:creationId xmlns:p14="http://schemas.microsoft.com/office/powerpoint/2010/main" val="41264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5D359-7029-C74B-8048-D1347E3F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W–Madison logo with white text on a black background">
            <a:extLst>
              <a:ext uri="{FF2B5EF4-FFF2-40B4-BE49-F238E27FC236}">
                <a16:creationId xmlns:a16="http://schemas.microsoft.com/office/drawing/2014/main" id="{9442AFA6-CAED-D743-9BD0-FB7276EC21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DEFCB-76DD-8C96-B6DC-4040B702AD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01325"/>
            <a:ext cx="10668000" cy="191386"/>
          </a:xfrm>
        </p:spPr>
        <p:txBody>
          <a:bodyPr>
            <a:normAutofit/>
          </a:bodyPr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Black Closing Slide</a:t>
            </a:r>
          </a:p>
        </p:txBody>
      </p:sp>
    </p:spTree>
    <p:extLst>
      <p:ext uri="{BB962C8B-B14F-4D97-AF65-F5344CB8AC3E}">
        <p14:creationId xmlns:p14="http://schemas.microsoft.com/office/powerpoint/2010/main" val="231482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B1C6F3-8D05-7245-98E0-6A89EF37B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5733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7B0E5A4-57E2-7602-491D-37B816FD39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1888" y="905690"/>
            <a:ext cx="8334246" cy="2106570"/>
          </a:xfrm>
        </p:spPr>
        <p:txBody>
          <a:bodyPr rIns="91440">
            <a:normAutofit/>
          </a:bodyPr>
          <a:lstStyle>
            <a:lvl1pPr>
              <a:defRPr sz="4200" b="1" i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Insert slide title in title or sentence case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1B425-093C-0149-952F-11573DF09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1888" y="3218871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B10240F-B4BA-0448-B9CB-BAB80DBF6B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1889" y="3519488"/>
            <a:ext cx="8334246" cy="701877"/>
          </a:xfrm>
        </p:spPr>
        <p:txBody>
          <a:bodyPr anchor="t">
            <a:noAutofit/>
          </a:bodyPr>
          <a:lstStyle>
            <a:lvl1pPr marL="0" indent="0">
              <a:buNone/>
              <a:defRPr sz="23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subtitle, date or other important information, not to exceed two lines 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54FFE49-5199-9649-BB93-1060548611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1889" y="5953913"/>
            <a:ext cx="10311412" cy="5230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name, position, unit/faculty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D50E08-9389-704F-B967-8B33E01F63EE}"/>
              </a:ext>
            </a:extLst>
          </p:cNvPr>
          <p:cNvSpPr/>
          <p:nvPr userDrawn="1"/>
        </p:nvSpPr>
        <p:spPr>
          <a:xfrm>
            <a:off x="11506200" y="9797"/>
            <a:ext cx="570641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DA47717F-59FB-F445-B50C-D4B473F1A7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3459" y="232022"/>
            <a:ext cx="456122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2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2F59-3D81-9C0B-CDB4-B5F8B5CE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Ins="91440">
            <a:normAutofit/>
          </a:bodyPr>
          <a:lstStyle>
            <a:lvl1pPr>
              <a:defRPr sz="3400"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 in title or sentence case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FC75F-7C56-4347-B180-B45A7C3C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5300" y="1625704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3615FB-E867-334E-BB0E-3B18A26595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85900" y="1840447"/>
            <a:ext cx="9677400" cy="4446053"/>
          </a:xfrm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tabLst/>
              <a:defRPr sz="2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A315EF-C99D-DF4A-94FC-CDB4F9DEC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498293"/>
            <a:ext cx="6697346" cy="352084"/>
          </a:xfrm>
          <a:solidFill>
            <a:schemeClr val="accent1"/>
          </a:solidFill>
          <a:ln>
            <a:noFill/>
          </a:ln>
        </p:spPr>
        <p:txBody>
          <a:bodyPr wrap="none" lIns="274320" tIns="64008" rIns="182880" bIns="91440" anchor="ctr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presentation topic or department/unit name (text box will expand to fit)</a:t>
            </a:r>
          </a:p>
        </p:txBody>
      </p:sp>
    </p:spTree>
    <p:extLst>
      <p:ext uri="{BB962C8B-B14F-4D97-AF65-F5344CB8AC3E}">
        <p14:creationId xmlns:p14="http://schemas.microsoft.com/office/powerpoint/2010/main" val="362628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E51D-BA97-2BBF-F3DF-C2B38B35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Ins="91440">
            <a:normAutofit/>
          </a:bodyPr>
          <a:lstStyle>
            <a:lvl1pPr>
              <a:defRPr sz="3400"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 in title or sentence case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FC75F-7C56-4347-B180-B45A7C3C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5300" y="1625704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3615FB-E867-334E-BB0E-3B18A26595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85900" y="1840447"/>
            <a:ext cx="4482548" cy="4446053"/>
          </a:xfrm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tabLst/>
              <a:defRPr sz="26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A315EF-C99D-DF4A-94FC-CDB4F9DEC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498293"/>
            <a:ext cx="6697346" cy="352084"/>
          </a:xfrm>
          <a:solidFill>
            <a:schemeClr val="accent1"/>
          </a:solidFill>
          <a:ln>
            <a:noFill/>
          </a:ln>
        </p:spPr>
        <p:txBody>
          <a:bodyPr wrap="none" lIns="274320" tIns="64008" rIns="182880" bIns="91440" anchor="ctr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presentation topic or department/unit name (text box will expand to fit)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B0DEE38D-2FF0-2A49-A7D1-AF607FA3AB7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23554" y="1840447"/>
            <a:ext cx="4939746" cy="4446053"/>
          </a:xfrm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tabLst/>
              <a:defRPr sz="26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</p:spTree>
    <p:extLst>
      <p:ext uri="{BB962C8B-B14F-4D97-AF65-F5344CB8AC3E}">
        <p14:creationId xmlns:p14="http://schemas.microsoft.com/office/powerpoint/2010/main" val="374076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7A194C-A4B8-2148-8BE0-5451BAAC5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234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C912DB-E11B-3D4C-9D09-221D4E87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024128"/>
            <a:ext cx="11163300" cy="5825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3DBCEB-EA83-B646-A716-9EAB713C52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4226928"/>
            <a:ext cx="5264150" cy="354459"/>
          </a:xfrm>
        </p:spPr>
        <p:txBody>
          <a:bodyPr>
            <a:noAutofit/>
          </a:bodyPr>
          <a:lstStyle>
            <a:lvl1pPr marL="0" indent="0">
              <a:buNone/>
              <a:defRPr sz="23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Insert subtitle if needed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2A8E911-3157-1444-8D3E-B3404B047192}"/>
              </a:ext>
            </a:extLst>
          </p:cNvPr>
          <p:cNvSpPr/>
          <p:nvPr userDrawn="1"/>
        </p:nvSpPr>
        <p:spPr>
          <a:xfrm>
            <a:off x="8714232" y="1024128"/>
            <a:ext cx="2449068" cy="5833872"/>
          </a:xfrm>
          <a:custGeom>
            <a:avLst/>
            <a:gdLst>
              <a:gd name="connsiteX0" fmla="*/ 0 w 3290316"/>
              <a:gd name="connsiteY0" fmla="*/ 0 h 6193766"/>
              <a:gd name="connsiteX1" fmla="*/ 1490472 w 3290316"/>
              <a:gd name="connsiteY1" fmla="*/ 0 h 6193766"/>
              <a:gd name="connsiteX2" fmla="*/ 2980944 w 3290316"/>
              <a:gd name="connsiteY2" fmla="*/ 0 h 6193766"/>
              <a:gd name="connsiteX3" fmla="*/ 3290316 w 3290316"/>
              <a:gd name="connsiteY3" fmla="*/ 0 h 6193766"/>
              <a:gd name="connsiteX4" fmla="*/ 3290316 w 3290316"/>
              <a:gd name="connsiteY4" fmla="*/ 6185532 h 6193766"/>
              <a:gd name="connsiteX5" fmla="*/ 1492453 w 3290316"/>
              <a:gd name="connsiteY5" fmla="*/ 6185532 h 6193766"/>
              <a:gd name="connsiteX6" fmla="*/ 1490472 w 3290316"/>
              <a:gd name="connsiteY6" fmla="*/ 6193766 h 61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0316" h="6193766">
                <a:moveTo>
                  <a:pt x="0" y="0"/>
                </a:moveTo>
                <a:lnTo>
                  <a:pt x="1490472" y="0"/>
                </a:lnTo>
                <a:lnTo>
                  <a:pt x="2980944" y="0"/>
                </a:lnTo>
                <a:lnTo>
                  <a:pt x="3290316" y="0"/>
                </a:lnTo>
                <a:lnTo>
                  <a:pt x="3290316" y="6185532"/>
                </a:lnTo>
                <a:lnTo>
                  <a:pt x="1492453" y="6185532"/>
                </a:lnTo>
                <a:lnTo>
                  <a:pt x="1490472" y="6193766"/>
                </a:lnTo>
                <a:close/>
              </a:path>
            </a:pathLst>
          </a:cu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6D0D8-B441-B94F-81C3-D858DB039304}"/>
              </a:ext>
            </a:extLst>
          </p:cNvPr>
          <p:cNvSpPr/>
          <p:nvPr userDrawn="1"/>
        </p:nvSpPr>
        <p:spPr>
          <a:xfrm>
            <a:off x="11507059" y="0"/>
            <a:ext cx="570641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54FEC2B-37AF-0F44-BE06-966950F82A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64318" y="222225"/>
            <a:ext cx="456122" cy="7167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EB6C9F2-5465-8D47-8351-B6B681C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85900" y="4007404"/>
            <a:ext cx="471523" cy="94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C382C-FEDF-9251-E54F-141B8D2101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900" y="2514600"/>
            <a:ext cx="8279202" cy="1367286"/>
          </a:xfrm>
        </p:spPr>
        <p:txBody>
          <a:bodyPr rIns="9144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section header slide title</a:t>
            </a:r>
          </a:p>
        </p:txBody>
      </p:sp>
    </p:spTree>
    <p:extLst>
      <p:ext uri="{BB962C8B-B14F-4D97-AF65-F5344CB8AC3E}">
        <p14:creationId xmlns:p14="http://schemas.microsoft.com/office/powerpoint/2010/main" val="289242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ECEB0E-880C-6049-9B69-BA2FEE345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234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C912DB-E11B-3D4C-9D09-221D4E87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024128"/>
            <a:ext cx="11163300" cy="58338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3DBCEB-EA83-B646-A716-9EAB713C52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4226928"/>
            <a:ext cx="5264150" cy="354459"/>
          </a:xfrm>
        </p:spPr>
        <p:txBody>
          <a:bodyPr>
            <a:noAutofit/>
          </a:bodyPr>
          <a:lstStyle>
            <a:lvl1pPr marL="0" indent="0">
              <a:buNone/>
              <a:defRPr sz="23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Insert subtitle if needed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3DD59-F90E-824A-BBB1-FEED68A85CFA}"/>
              </a:ext>
            </a:extLst>
          </p:cNvPr>
          <p:cNvSpPr/>
          <p:nvPr userDrawn="1"/>
        </p:nvSpPr>
        <p:spPr>
          <a:xfrm>
            <a:off x="11507059" y="0"/>
            <a:ext cx="570641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B906E23-D9AF-EB4E-BF01-60C6ADFFAA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64318" y="222225"/>
            <a:ext cx="456122" cy="7167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1E94CE-F71B-1944-B826-00353C87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85900" y="4007404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FF968CE-35E2-E543-8D71-1D8778441684}"/>
              </a:ext>
            </a:extLst>
          </p:cNvPr>
          <p:cNvSpPr/>
          <p:nvPr userDrawn="1"/>
        </p:nvSpPr>
        <p:spPr>
          <a:xfrm>
            <a:off x="8714232" y="1024128"/>
            <a:ext cx="2449068" cy="5833872"/>
          </a:xfrm>
          <a:custGeom>
            <a:avLst/>
            <a:gdLst>
              <a:gd name="connsiteX0" fmla="*/ 0 w 3290316"/>
              <a:gd name="connsiteY0" fmla="*/ 0 h 6193766"/>
              <a:gd name="connsiteX1" fmla="*/ 1490472 w 3290316"/>
              <a:gd name="connsiteY1" fmla="*/ 0 h 6193766"/>
              <a:gd name="connsiteX2" fmla="*/ 2980944 w 3290316"/>
              <a:gd name="connsiteY2" fmla="*/ 0 h 6193766"/>
              <a:gd name="connsiteX3" fmla="*/ 3290316 w 3290316"/>
              <a:gd name="connsiteY3" fmla="*/ 0 h 6193766"/>
              <a:gd name="connsiteX4" fmla="*/ 3290316 w 3290316"/>
              <a:gd name="connsiteY4" fmla="*/ 6185532 h 6193766"/>
              <a:gd name="connsiteX5" fmla="*/ 1492453 w 3290316"/>
              <a:gd name="connsiteY5" fmla="*/ 6185532 h 6193766"/>
              <a:gd name="connsiteX6" fmla="*/ 1490472 w 3290316"/>
              <a:gd name="connsiteY6" fmla="*/ 6193766 h 61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0316" h="6193766">
                <a:moveTo>
                  <a:pt x="0" y="0"/>
                </a:moveTo>
                <a:lnTo>
                  <a:pt x="1490472" y="0"/>
                </a:lnTo>
                <a:lnTo>
                  <a:pt x="2980944" y="0"/>
                </a:lnTo>
                <a:lnTo>
                  <a:pt x="3290316" y="0"/>
                </a:lnTo>
                <a:lnTo>
                  <a:pt x="3290316" y="6185532"/>
                </a:lnTo>
                <a:lnTo>
                  <a:pt x="1492453" y="6185532"/>
                </a:lnTo>
                <a:lnTo>
                  <a:pt x="1490472" y="619376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EFDCA-0F37-B65D-EA97-DDFF7EC0B0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900" y="2514600"/>
            <a:ext cx="8279202" cy="1367286"/>
          </a:xfrm>
        </p:spPr>
        <p:txBody>
          <a:bodyPr rIns="9144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section header slide title</a:t>
            </a:r>
          </a:p>
        </p:txBody>
      </p:sp>
    </p:spTree>
    <p:extLst>
      <p:ext uri="{BB962C8B-B14F-4D97-AF65-F5344CB8AC3E}">
        <p14:creationId xmlns:p14="http://schemas.microsoft.com/office/powerpoint/2010/main" val="237571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457200"/>
            <a:ext cx="10668000" cy="1066800"/>
          </a:xfrm>
        </p:spPr>
        <p:txBody>
          <a:bodyPr>
            <a:normAutofit/>
          </a:bodyPr>
          <a:lstStyle>
            <a:lvl1pPr>
              <a:defRPr sz="3400"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 in title or sentence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6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0D614-EDF6-8AD1-02DA-1BBA71DA17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180753"/>
            <a:ext cx="10668000" cy="180753"/>
          </a:xfrm>
        </p:spPr>
        <p:txBody>
          <a:bodyPr>
            <a:normAutofit/>
          </a:bodyPr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64950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5D359-7029-C74B-8048-D1347E3F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W–Madison logo in white text on a red background">
            <a:extLst>
              <a:ext uri="{FF2B5EF4-FFF2-40B4-BE49-F238E27FC236}">
                <a16:creationId xmlns:a16="http://schemas.microsoft.com/office/drawing/2014/main" id="{9442AFA6-CAED-D743-9BD0-FB7276EC21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8A76A-7D1D-3E85-0AC5-9B02E65F2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180060"/>
            <a:ext cx="10668000" cy="170121"/>
          </a:xfrm>
        </p:spPr>
        <p:txBody>
          <a:bodyPr>
            <a:normAutofit/>
          </a:bodyPr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Red Closing Slide</a:t>
            </a:r>
          </a:p>
        </p:txBody>
      </p:sp>
    </p:spTree>
    <p:extLst>
      <p:ext uri="{BB962C8B-B14F-4D97-AF65-F5344CB8AC3E}">
        <p14:creationId xmlns:p14="http://schemas.microsoft.com/office/powerpoint/2010/main" val="25831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1828799"/>
            <a:ext cx="9677400" cy="445770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05057"/>
            <a:ext cx="1060586" cy="344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64008" rIns="91440" bIns="64008" rtlCol="0" anchor="ctr">
            <a:spAutoFit/>
          </a:bodyPr>
          <a:lstStyle>
            <a:lvl1pPr algn="ctr">
              <a:defRPr sz="1400" b="0" i="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1B1986-83A7-3542-BAD9-60B6AA5AD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07059" y="0"/>
            <a:ext cx="570641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W–Madison red crest logo&#10;">
            <a:extLst>
              <a:ext uri="{FF2B5EF4-FFF2-40B4-BE49-F238E27FC236}">
                <a16:creationId xmlns:a16="http://schemas.microsoft.com/office/drawing/2014/main" id="{0E552B7F-AB27-DB49-8004-05CB28567967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564318" y="222225"/>
            <a:ext cx="456122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74" r:id="rId4"/>
    <p:sldLayoutId id="2147483663" r:id="rId5"/>
    <p:sldLayoutId id="2147483673" r:id="rId6"/>
    <p:sldLayoutId id="2147483666" r:id="rId7"/>
    <p:sldLayoutId id="2147483667" r:id="rId8"/>
    <p:sldLayoutId id="2147483676" r:id="rId9"/>
    <p:sldLayoutId id="214748367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1pPr>
    </p:titleStyle>
    <p:bodyStyle>
      <a:lvl1pPr marL="176213" indent="-176213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90000"/>
        <a:buFont typeface="Arial" panose="020B0604020202020204" pitchFamily="34" charset="0"/>
        <a:buChar char="•"/>
        <a:tabLst/>
        <a:defRPr sz="26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1pPr>
      <a:lvl2pPr marL="635000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2pPr>
      <a:lvl3pPr marL="1092200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3pPr>
      <a:lvl4pPr marL="15430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4pPr>
      <a:lvl5pPr marL="2001838" indent="-1730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72" userDrawn="1">
          <p15:clr>
            <a:srgbClr val="F26B43"/>
          </p15:clr>
        </p15:guide>
        <p15:guide id="3" pos="7608" userDrawn="1">
          <p15:clr>
            <a:srgbClr val="F26B43"/>
          </p15:clr>
        </p15:guide>
        <p15:guide id="4" pos="312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orient="horz" pos="4248" userDrawn="1">
          <p15:clr>
            <a:srgbClr val="F26B43"/>
          </p15:clr>
        </p15:guide>
        <p15:guide id="7" orient="horz" pos="288" userDrawn="1">
          <p15:clr>
            <a:srgbClr val="F26B43"/>
          </p15:clr>
        </p15:guide>
        <p15:guide id="8" orient="horz" pos="960" userDrawn="1">
          <p15:clr>
            <a:srgbClr val="F26B43"/>
          </p15:clr>
        </p15:guide>
        <p15:guide id="9" pos="7032" userDrawn="1">
          <p15:clr>
            <a:srgbClr val="F26B43"/>
          </p15:clr>
        </p15:guide>
        <p15:guide id="10" pos="936" userDrawn="1">
          <p15:clr>
            <a:srgbClr val="F26B43"/>
          </p15:clr>
        </p15:guide>
        <p15:guide id="11" orient="horz" pos="1152" userDrawn="1">
          <p15:clr>
            <a:srgbClr val="F26B43"/>
          </p15:clr>
        </p15:guide>
        <p15:guide id="12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i-smith-research.github.io/TeachingDemo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297C0B-4763-30D7-E66D-507188FF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Introduction to Machine Learning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512310-CD8C-22A8-3B35-C24D5EAE98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Teaching 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0781E-1943-2597-D18E-0E33F14C56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1889" y="5953912"/>
            <a:ext cx="10311412" cy="904087"/>
          </a:xfrm>
        </p:spPr>
        <p:txBody>
          <a:bodyPr>
            <a:normAutofit/>
          </a:bodyPr>
          <a:lstStyle/>
          <a:p>
            <a:r>
              <a:rPr lang="en-US" dirty="0"/>
              <a:t>Ari Smith, Instructor, Department of Industrial and Systems Engineering</a:t>
            </a:r>
          </a:p>
          <a:p>
            <a:r>
              <a:rPr lang="en-US" dirty="0"/>
              <a:t>University of Wisconsin Madison</a:t>
            </a:r>
          </a:p>
        </p:txBody>
      </p:sp>
    </p:spTree>
    <p:extLst>
      <p:ext uri="{BB962C8B-B14F-4D97-AF65-F5344CB8AC3E}">
        <p14:creationId xmlns:p14="http://schemas.microsoft.com/office/powerpoint/2010/main" val="148777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1CC9-5C31-C31A-035E-96DFFF88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BCA5-6A31-AFA4-CD79-89E9C60185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Target: </a:t>
            </a:r>
            <a:r>
              <a:rPr lang="en-US" dirty="0"/>
              <a:t>The outcome that we want to predict</a:t>
            </a:r>
          </a:p>
          <a:p>
            <a:endParaRPr lang="en-US" dirty="0"/>
          </a:p>
          <a:p>
            <a:r>
              <a:rPr lang="en-US" b="1" dirty="0"/>
              <a:t>Features: </a:t>
            </a:r>
            <a:r>
              <a:rPr lang="en-US" dirty="0"/>
              <a:t>The information that we use to predict the target</a:t>
            </a:r>
          </a:p>
          <a:p>
            <a:endParaRPr lang="en-US" dirty="0"/>
          </a:p>
          <a:p>
            <a:r>
              <a:rPr lang="en-US" b="1" dirty="0"/>
              <a:t>Observations: </a:t>
            </a:r>
            <a:r>
              <a:rPr lang="en-US" dirty="0"/>
              <a:t>The data sample that we observe, including features and (sometimes) targets</a:t>
            </a:r>
          </a:p>
          <a:p>
            <a:endParaRPr lang="en-US" dirty="0"/>
          </a:p>
          <a:p>
            <a:r>
              <a:rPr lang="en-US" b="1" dirty="0"/>
              <a:t>Model: </a:t>
            </a:r>
            <a:r>
              <a:rPr lang="en-US" dirty="0"/>
              <a:t>A function that maps the features to the target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5DC9C-2598-0D3C-5913-247F6A37C1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2455800" cy="350865"/>
          </a:xfrm>
        </p:spPr>
        <p:txBody>
          <a:bodyPr/>
          <a:lstStyle/>
          <a:p>
            <a:r>
              <a:rPr lang="en-US" dirty="0"/>
              <a:t>Machine Learning in Action</a:t>
            </a:r>
          </a:p>
        </p:txBody>
      </p:sp>
    </p:spTree>
    <p:extLst>
      <p:ext uri="{BB962C8B-B14F-4D97-AF65-F5344CB8AC3E}">
        <p14:creationId xmlns:p14="http://schemas.microsoft.com/office/powerpoint/2010/main" val="136150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1CC9-5C31-C31A-035E-96DFFF88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BCA5-6A31-AFA4-CD79-89E9C60185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Training and testing: </a:t>
            </a:r>
            <a:r>
              <a:rPr lang="en-US" dirty="0"/>
              <a:t>A process that partitions the observations into disjoint sets (i.e., they have no elements in common):</a:t>
            </a:r>
          </a:p>
          <a:p>
            <a:endParaRPr lang="en-US" dirty="0"/>
          </a:p>
          <a:p>
            <a:pPr lvl="1"/>
            <a:r>
              <a:rPr lang="en-US" b="1" dirty="0"/>
              <a:t>Training set: </a:t>
            </a:r>
            <a:r>
              <a:rPr lang="en-US" dirty="0"/>
              <a:t>used to train the model to perform a task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Validation set: </a:t>
            </a:r>
            <a:r>
              <a:rPr lang="en-US" dirty="0"/>
              <a:t>used to validate our modelling choices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Testing set: </a:t>
            </a:r>
            <a:r>
              <a:rPr lang="en-US" dirty="0"/>
              <a:t>used to test the model performance using data that has not been seen before.</a:t>
            </a:r>
          </a:p>
          <a:p>
            <a:endParaRPr lang="en-US" dirty="0"/>
          </a:p>
          <a:p>
            <a:r>
              <a:rPr lang="en-US" b="1" dirty="0"/>
              <a:t>Fit: </a:t>
            </a:r>
            <a:r>
              <a:rPr lang="en-US" dirty="0"/>
              <a:t>How well the model predicts the target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5DC9C-2598-0D3C-5913-247F6A37C1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2455800" cy="350865"/>
          </a:xfrm>
        </p:spPr>
        <p:txBody>
          <a:bodyPr/>
          <a:lstStyle/>
          <a:p>
            <a:r>
              <a:rPr lang="en-US" dirty="0"/>
              <a:t>Machine Learning in Action</a:t>
            </a:r>
          </a:p>
        </p:txBody>
      </p:sp>
    </p:spTree>
    <p:extLst>
      <p:ext uri="{BB962C8B-B14F-4D97-AF65-F5344CB8AC3E}">
        <p14:creationId xmlns:p14="http://schemas.microsoft.com/office/powerpoint/2010/main" val="97209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1CC9-5C31-C31A-035E-96DFFF88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machines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BCA5-6A31-AFA4-CD79-89E9C60185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Supervised learning: </a:t>
            </a:r>
            <a:r>
              <a:rPr lang="en-US" dirty="0"/>
              <a:t>teaches the machine to perform a task using observations that include both features and targets</a:t>
            </a:r>
          </a:p>
          <a:p>
            <a:endParaRPr lang="en-US" dirty="0"/>
          </a:p>
          <a:p>
            <a:r>
              <a:rPr lang="en-US" b="1" dirty="0"/>
              <a:t>Unsupervised learning: </a:t>
            </a:r>
            <a:r>
              <a:rPr lang="en-US" dirty="0"/>
              <a:t>teaches the machine to perform a task using observations that only include features (no targets)</a:t>
            </a:r>
          </a:p>
          <a:p>
            <a:endParaRPr lang="en-US" dirty="0"/>
          </a:p>
          <a:p>
            <a:r>
              <a:rPr lang="en-US" b="1" dirty="0"/>
              <a:t>Reinforcement learning: </a:t>
            </a:r>
            <a:r>
              <a:rPr lang="en-US" dirty="0"/>
              <a:t>teaches the machine to perform a task without using prior observations</a:t>
            </a:r>
          </a:p>
          <a:p>
            <a:endParaRPr lang="en-US" dirty="0"/>
          </a:p>
          <a:p>
            <a:r>
              <a:rPr lang="en-US" b="1" dirty="0"/>
              <a:t>Deep learning: </a:t>
            </a:r>
            <a:r>
              <a:rPr lang="en-US" dirty="0"/>
              <a:t>teaches the machine to learn in an abstract way, without a specific task in mind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5DC9C-2598-0D3C-5913-247F6A37C1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2455800" cy="350865"/>
          </a:xfrm>
        </p:spPr>
        <p:txBody>
          <a:bodyPr/>
          <a:lstStyle/>
          <a:p>
            <a:r>
              <a:rPr lang="en-US" dirty="0"/>
              <a:t>Machine Learning in Action</a:t>
            </a:r>
          </a:p>
        </p:txBody>
      </p:sp>
    </p:spTree>
    <p:extLst>
      <p:ext uri="{BB962C8B-B14F-4D97-AF65-F5344CB8AC3E}">
        <p14:creationId xmlns:p14="http://schemas.microsoft.com/office/powerpoint/2010/main" val="1396851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1CC9-5C31-C31A-035E-96DFFF88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vs.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BCA5-6A31-AFA4-CD79-89E9C60185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Regression: </a:t>
            </a:r>
            <a:r>
              <a:rPr lang="en-US" dirty="0"/>
              <a:t>The target variable is continuous</a:t>
            </a:r>
          </a:p>
          <a:p>
            <a:endParaRPr lang="en-US" dirty="0"/>
          </a:p>
          <a:p>
            <a:r>
              <a:rPr lang="en-US" b="1" dirty="0"/>
              <a:t>Classification: </a:t>
            </a:r>
            <a:r>
              <a:rPr lang="en-US" dirty="0"/>
              <a:t>The target variable is discrete</a:t>
            </a:r>
          </a:p>
          <a:p>
            <a:pPr lvl="1"/>
            <a:r>
              <a:rPr lang="en-US" dirty="0"/>
              <a:t>Binary if two groups </a:t>
            </a:r>
          </a:p>
          <a:p>
            <a:pPr lvl="1"/>
            <a:r>
              <a:rPr lang="en-US" dirty="0"/>
              <a:t>Multi-class for more than two groups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5DC9C-2598-0D3C-5913-247F6A37C1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2455800" cy="350865"/>
          </a:xfrm>
        </p:spPr>
        <p:txBody>
          <a:bodyPr/>
          <a:lstStyle/>
          <a:p>
            <a:r>
              <a:rPr lang="en-US" dirty="0"/>
              <a:t>Machine Learning in Action</a:t>
            </a:r>
          </a:p>
        </p:txBody>
      </p:sp>
    </p:spTree>
    <p:extLst>
      <p:ext uri="{BB962C8B-B14F-4D97-AF65-F5344CB8AC3E}">
        <p14:creationId xmlns:p14="http://schemas.microsoft.com/office/powerpoint/2010/main" val="319114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69C2FB-56A0-6975-E7B4-2E7A9560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Quality of Wine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BBFC73-C3E0-D9F1-4122-2FFB6C6FE4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Example Continued</a:t>
            </a:r>
          </a:p>
        </p:txBody>
      </p:sp>
    </p:spTree>
    <p:extLst>
      <p:ext uri="{BB962C8B-B14F-4D97-AF65-F5344CB8AC3E}">
        <p14:creationId xmlns:p14="http://schemas.microsoft.com/office/powerpoint/2010/main" val="464924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2049-D865-0EDC-E867-79B5E6B6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5237-AA8B-674C-AE2B-77BA9ECF2A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Price is often used as a proxy for wine quality</a:t>
            </a:r>
          </a:p>
          <a:p>
            <a:endParaRPr lang="en-US" dirty="0"/>
          </a:p>
          <a:p>
            <a:r>
              <a:rPr lang="en-US" dirty="0" err="1"/>
              <a:t>Ashenfelter</a:t>
            </a:r>
            <a:r>
              <a:rPr lang="en-US" dirty="0"/>
              <a:t> discovered two explanations for the observed variation in price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/>
              <a:t>Age: older wines are more expensive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/>
              <a:t>Weather: varies dramatically from year to year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8259D-1D7D-803C-9E2D-2EAF6DF290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3"/>
            <a:ext cx="2455800" cy="350865"/>
          </a:xfrm>
        </p:spPr>
        <p:txBody>
          <a:bodyPr/>
          <a:lstStyle/>
          <a:p>
            <a:r>
              <a:rPr lang="en-US" dirty="0"/>
              <a:t>Machine Learning in Action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FD25E91-7022-6A9C-692C-82F21156C6EB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742959389"/>
              </p:ext>
            </p:extLst>
          </p:nvPr>
        </p:nvGraphicFramePr>
        <p:xfrm>
          <a:off x="6223000" y="1839913"/>
          <a:ext cx="4940300" cy="4446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206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1CC9-5C31-C31A-035E-96DFFF88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was the price of wine defined?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BCA5-6A31-AFA4-CD79-89E9C60185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price index measures the price of many different wines in thousands of wine auctions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/>
              <a:t>normalized to the highest price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log(Price index) as the target in the linear regression model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Why log(Price index)?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/>
              <a:t>Produces a better linear fit (discovered through plotting)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/>
              <a:t>Inflation and other factors typically increase prices exponentially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5DC9C-2598-0D3C-5913-247F6A37C1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3"/>
            <a:ext cx="2455800" cy="350865"/>
          </a:xfrm>
        </p:spPr>
        <p:txBody>
          <a:bodyPr/>
          <a:lstStyle/>
          <a:p>
            <a:r>
              <a:rPr lang="en-US" dirty="0"/>
              <a:t>Machine Learning in Action</a:t>
            </a:r>
          </a:p>
        </p:txBody>
      </p:sp>
    </p:spTree>
    <p:extLst>
      <p:ext uri="{BB962C8B-B14F-4D97-AF65-F5344CB8AC3E}">
        <p14:creationId xmlns:p14="http://schemas.microsoft.com/office/powerpoint/2010/main" val="1821376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1CC9-5C31-C31A-035E-96DFFF88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transform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5DC9C-2598-0D3C-5913-247F6A37C1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3"/>
            <a:ext cx="2455800" cy="350865"/>
          </a:xfrm>
        </p:spPr>
        <p:txBody>
          <a:bodyPr/>
          <a:lstStyle/>
          <a:p>
            <a:r>
              <a:rPr lang="en-US" dirty="0"/>
              <a:t>Machine Learning in Action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55155B8-E5DA-75D7-FDDA-3F38BFFFB82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48133" y="1839913"/>
            <a:ext cx="8352934" cy="444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206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1CC9-5C31-C31A-035E-96DFFF88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transform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5DC9C-2598-0D3C-5913-247F6A37C1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3"/>
            <a:ext cx="2455800" cy="350865"/>
          </a:xfrm>
        </p:spPr>
        <p:txBody>
          <a:bodyPr/>
          <a:lstStyle/>
          <a:p>
            <a:r>
              <a:rPr lang="en-US" dirty="0"/>
              <a:t>Machine Learning in Action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90A3EF-CB62-823D-AB69-B3BB967F946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24660" y="1839913"/>
            <a:ext cx="8399880" cy="444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93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1CC9-5C31-C31A-035E-96DFFF88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features were used to predict the price of wine?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BCA5-6A31-AFA4-CD79-89E9C60185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Four features: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/>
              <a:t>Age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/>
              <a:t>Winter rain (October - March)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/>
              <a:t>Harvest rain (August - September)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/>
              <a:t>Average growing season temperature (April - September)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400" b="1" dirty="0"/>
              <a:t>What model was used?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Ashenfelter</a:t>
            </a:r>
            <a:r>
              <a:rPr lang="en-US" dirty="0"/>
              <a:t> decided to use a linear regression model to predict the log(price) of wine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5DC9C-2598-0D3C-5913-247F6A37C1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3"/>
            <a:ext cx="2455800" cy="350865"/>
          </a:xfrm>
        </p:spPr>
        <p:txBody>
          <a:bodyPr/>
          <a:lstStyle/>
          <a:p>
            <a:r>
              <a:rPr lang="en-US" dirty="0"/>
              <a:t>Machine Learning in Action</a:t>
            </a:r>
          </a:p>
        </p:txBody>
      </p:sp>
    </p:spTree>
    <p:extLst>
      <p:ext uri="{BB962C8B-B14F-4D97-AF65-F5344CB8AC3E}">
        <p14:creationId xmlns:p14="http://schemas.microsoft.com/office/powerpoint/2010/main" val="3655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1CC9-5C31-C31A-035E-96DFFF88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BCA5-6A31-AFA4-CD79-89E9C60185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Intro to ML via a Case Study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Case Study Part 1: Wine Rating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Language of Machine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Case Study Part 2: Modeling Wine Quality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Linear Regression: a Deeper Look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files can be downloaded </a:t>
            </a:r>
            <a:r>
              <a:rPr lang="en-US"/>
              <a:t>at </a:t>
            </a:r>
            <a:r>
              <a:rPr lang="en-US">
                <a:hlinkClick r:id="rId2"/>
              </a:rPr>
              <a:t>https://ari-smith-research.github.io/TeachingDemo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5DC9C-2598-0D3C-5913-247F6A37C1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3"/>
            <a:ext cx="2455800" cy="350865"/>
          </a:xfrm>
        </p:spPr>
        <p:txBody>
          <a:bodyPr/>
          <a:lstStyle/>
          <a:p>
            <a:r>
              <a:rPr lang="en-US" dirty="0"/>
              <a:t>Machine Learning in Action</a:t>
            </a:r>
          </a:p>
        </p:txBody>
      </p:sp>
    </p:spTree>
    <p:extLst>
      <p:ext uri="{BB962C8B-B14F-4D97-AF65-F5344CB8AC3E}">
        <p14:creationId xmlns:p14="http://schemas.microsoft.com/office/powerpoint/2010/main" val="115620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1CC9-5C31-C31A-035E-96DFFF88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BCA5-6A31-AFA4-CD79-89E9C60185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dirty="0"/>
              <a:t>Log(price index) = -12.145 + 0.001167 (Winter rainfall) + 0.616 (Average growing season temp) – 0.00386 (Harvest rainfall) + 0.0238 (Age of vintage)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Wine magazine:</a:t>
            </a:r>
          </a:p>
          <a:p>
            <a:pPr marL="0" indent="0" algn="ctr">
              <a:buNone/>
            </a:pPr>
            <a:r>
              <a:rPr lang="en-US" i="1" dirty="0"/>
              <a:t>“the formula's self-evident silliness invites disrespect"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Bordeaux wine industry was outraged:</a:t>
            </a:r>
          </a:p>
          <a:p>
            <a:pPr marL="0" indent="0" algn="ctr">
              <a:buNone/>
            </a:pPr>
            <a:r>
              <a:rPr lang="en-US" i="1" dirty="0"/>
              <a:t>“How can he know anything about wine that he hasn't tasted?...Would you listen to a food critic who has never tasted the food?"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5DC9C-2598-0D3C-5913-247F6A37C1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3"/>
            <a:ext cx="2455800" cy="350865"/>
          </a:xfrm>
        </p:spPr>
        <p:txBody>
          <a:bodyPr/>
          <a:lstStyle/>
          <a:p>
            <a:r>
              <a:rPr lang="en-US" dirty="0"/>
              <a:t>Machine Learning in Action</a:t>
            </a:r>
          </a:p>
        </p:txBody>
      </p:sp>
    </p:spTree>
    <p:extLst>
      <p:ext uri="{BB962C8B-B14F-4D97-AF65-F5344CB8AC3E}">
        <p14:creationId xmlns:p14="http://schemas.microsoft.com/office/powerpoint/2010/main" val="380272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1CC9-5C31-C31A-035E-96DFFF88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did the model perform?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BCA5-6A31-AFA4-CD79-89E9C60185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0.83 – model explains 83% of the variance in price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All features statistically significant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Robust to the addition of other features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5DC9C-2598-0D3C-5913-247F6A37C1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2455800" cy="350865"/>
          </a:xfrm>
        </p:spPr>
        <p:txBody>
          <a:bodyPr/>
          <a:lstStyle/>
          <a:p>
            <a:r>
              <a:rPr lang="en-US" dirty="0"/>
              <a:t>Machine Learning in Action</a:t>
            </a:r>
          </a:p>
        </p:txBody>
      </p:sp>
    </p:spTree>
    <p:extLst>
      <p:ext uri="{BB962C8B-B14F-4D97-AF65-F5344CB8AC3E}">
        <p14:creationId xmlns:p14="http://schemas.microsoft.com/office/powerpoint/2010/main" val="366371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1CC9-5C31-C31A-035E-96DFFF88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</a:t>
            </a:r>
            <a:r>
              <a:rPr lang="en-US" baseline="30000" dirty="0"/>
              <a:t>2</a:t>
            </a:r>
            <a:r>
              <a:rPr lang="en-US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5DC9C-2598-0D3C-5913-247F6A37C1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3"/>
            <a:ext cx="2455800" cy="350865"/>
          </a:xfrm>
        </p:spPr>
        <p:txBody>
          <a:bodyPr/>
          <a:lstStyle/>
          <a:p>
            <a:r>
              <a:rPr lang="en-US" dirty="0"/>
              <a:t>Machine Learning in 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6DD4C0-38C9-AEF7-5521-227F70F139C3}"/>
              </a:ext>
            </a:extLst>
          </p:cNvPr>
          <p:cNvSpPr txBox="1"/>
          <p:nvPr/>
        </p:nvSpPr>
        <p:spPr>
          <a:xfrm>
            <a:off x="6457172" y="1607420"/>
            <a:ext cx="20720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1ABD0B"/>
                </a:solidFill>
              </a:rPr>
              <a:t>SSE =   5.89</a:t>
            </a:r>
          </a:p>
          <a:p>
            <a:r>
              <a:rPr lang="en-US" sz="3000" dirty="0">
                <a:solidFill>
                  <a:srgbClr val="FF0000"/>
                </a:solidFill>
              </a:rPr>
              <a:t>SST = 10.15</a:t>
            </a:r>
          </a:p>
        </p:txBody>
      </p:sp>
      <p:pic>
        <p:nvPicPr>
          <p:cNvPr id="6" name="Picture 5" descr="latex-image-1.pdf">
            <a:extLst>
              <a:ext uri="{FF2B5EF4-FFF2-40B4-BE49-F238E27FC236}">
                <a16:creationId xmlns:a16="http://schemas.microsoft.com/office/drawing/2014/main" id="{2E3CC0DE-3F8A-C4B6-021C-0C15DE3E0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85" y="3153931"/>
            <a:ext cx="2476500" cy="800100"/>
          </a:xfrm>
          <a:prstGeom prst="rect">
            <a:avLst/>
          </a:prstGeom>
        </p:spPr>
      </p:pic>
      <p:pic>
        <p:nvPicPr>
          <p:cNvPr id="7" name="Picture 6" descr="latex-image-1.pdf">
            <a:extLst>
              <a:ext uri="{FF2B5EF4-FFF2-40B4-BE49-F238E27FC236}">
                <a16:creationId xmlns:a16="http://schemas.microsoft.com/office/drawing/2014/main" id="{41D54D77-E31F-2D04-21B9-94EA304EE5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85" y="4180829"/>
            <a:ext cx="2527300" cy="787400"/>
          </a:xfrm>
          <a:prstGeom prst="rect">
            <a:avLst/>
          </a:prstGeom>
        </p:spPr>
      </p:pic>
      <p:pic>
        <p:nvPicPr>
          <p:cNvPr id="8" name="Picture 7" descr="latex-image-1.pdf">
            <a:extLst>
              <a:ext uri="{FF2B5EF4-FFF2-40B4-BE49-F238E27FC236}">
                <a16:creationId xmlns:a16="http://schemas.microsoft.com/office/drawing/2014/main" id="{DF070C4D-2AD4-E00F-4C0F-F834A1B7B1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85" y="5244894"/>
            <a:ext cx="1612900" cy="355600"/>
          </a:xfrm>
          <a:prstGeom prst="rect">
            <a:avLst/>
          </a:prstGeom>
        </p:spPr>
      </p:pic>
      <p:pic>
        <p:nvPicPr>
          <p:cNvPr id="9" name="Picture 8" descr="latex-image-1.pdf">
            <a:extLst>
              <a:ext uri="{FF2B5EF4-FFF2-40B4-BE49-F238E27FC236}">
                <a16:creationId xmlns:a16="http://schemas.microsoft.com/office/drawing/2014/main" id="{0E1A9808-C59A-70DD-E5F0-F5498B2FE9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85" y="1311799"/>
            <a:ext cx="3213100" cy="1574800"/>
          </a:xfrm>
          <a:prstGeom prst="rect">
            <a:avLst/>
          </a:prstGeom>
        </p:spPr>
      </p:pic>
      <p:pic>
        <p:nvPicPr>
          <p:cNvPr id="10" name="Content Placeholder 9" descr="WineTemp_Square_RedGreen.pdf">
            <a:extLst>
              <a:ext uri="{FF2B5EF4-FFF2-40B4-BE49-F238E27FC236}">
                <a16:creationId xmlns:a16="http://schemas.microsoft.com/office/drawing/2014/main" id="{07B3099B-4253-6D58-8291-A6442165F4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499" y="830770"/>
            <a:ext cx="4870783" cy="487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1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1CC9-5C31-C31A-035E-96DFFF88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machine learning beat a human expert at predicting wine quality?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BCA5-6A31-AFA4-CD79-89E9C60185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Parker in 1991: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/>
              <a:t>1986 is </a:t>
            </a:r>
            <a:r>
              <a:rPr lang="en-US" i="1" dirty="0"/>
              <a:t>“very good to sometimes exceptional"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/>
              <a:t>Other years are average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Ashenfelter</a:t>
            </a:r>
            <a:r>
              <a:rPr lang="en-US" dirty="0"/>
              <a:t> in 1991: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/>
              <a:t>1986 is mediocre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/>
              <a:t>1989 will be </a:t>
            </a:r>
            <a:r>
              <a:rPr lang="en-US" i="1" dirty="0"/>
              <a:t>“the wine of the century” </a:t>
            </a:r>
            <a:r>
              <a:rPr lang="en-US" dirty="0"/>
              <a:t>and 1990 will be even better!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2003, there was virtually unanimous agreement that 1989 and 1990 are outstanding wines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/>
              <a:t>1989 sold for more than twice the price of 1986 and 1990 sold for even higher prices!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i="1" dirty="0"/>
              <a:t>“Two of the best vintages in the last 50 years"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In 2003, </a:t>
            </a:r>
            <a:r>
              <a:rPr lang="en-US" dirty="0" err="1"/>
              <a:t>Ashenfelter</a:t>
            </a:r>
            <a:r>
              <a:rPr lang="en-US" dirty="0"/>
              <a:t> predicted 2000 and 2003 would be equally great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/>
              <a:t>Parker has since stated: </a:t>
            </a:r>
            <a:r>
              <a:rPr lang="en-US" i="1" dirty="0"/>
              <a:t>“2000 is the greatest vintage Bordeaux has ever produced"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5DC9C-2598-0D3C-5913-247F6A37C1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3"/>
            <a:ext cx="2455800" cy="350865"/>
          </a:xfrm>
        </p:spPr>
        <p:txBody>
          <a:bodyPr/>
          <a:lstStyle/>
          <a:p>
            <a:r>
              <a:rPr lang="en-US" dirty="0"/>
              <a:t>Machine Learning in Action</a:t>
            </a:r>
          </a:p>
        </p:txBody>
      </p:sp>
    </p:spTree>
    <p:extLst>
      <p:ext uri="{BB962C8B-B14F-4D97-AF65-F5344CB8AC3E}">
        <p14:creationId xmlns:p14="http://schemas.microsoft.com/office/powerpoint/2010/main" val="297823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69C2FB-56A0-6975-E7B4-2E7A9560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BBFC73-C3E0-D9F1-4122-2FFB6C6FE4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10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1CC9-5C31-C31A-035E-96DFFF88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18BCA5-6A31-AFA4-CD79-89E9C601854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One of the simplest and most widely used methods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Regression equation: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Determine the best values for the regression coefficients: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18BCA5-6A31-AFA4-CD79-89E9C60185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2079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5DC9C-2598-0D3C-5913-247F6A37C1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3"/>
            <a:ext cx="2455800" cy="350865"/>
          </a:xfrm>
        </p:spPr>
        <p:txBody>
          <a:bodyPr/>
          <a:lstStyle/>
          <a:p>
            <a:r>
              <a:rPr lang="en-US" dirty="0"/>
              <a:t>Machine Learning in Action</a:t>
            </a:r>
          </a:p>
        </p:txBody>
      </p:sp>
    </p:spTree>
    <p:extLst>
      <p:ext uri="{BB962C8B-B14F-4D97-AF65-F5344CB8AC3E}">
        <p14:creationId xmlns:p14="http://schemas.microsoft.com/office/powerpoint/2010/main" val="393944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1CC9-5C31-C31A-035E-96DFFF88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fit the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18BCA5-6A31-AFA4-CD79-89E9C601854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Minimize the mean squared error: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minimize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𝑖𝐹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optimal regression coefficients are denoted: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18BCA5-6A31-AFA4-CD79-89E9C60185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2079" t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5DC9C-2598-0D3C-5913-247F6A37C1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3"/>
            <a:ext cx="2455800" cy="350865"/>
          </a:xfrm>
        </p:spPr>
        <p:txBody>
          <a:bodyPr/>
          <a:lstStyle/>
          <a:p>
            <a:r>
              <a:rPr lang="en-US" dirty="0"/>
              <a:t>Machine Learning in Action</a:t>
            </a:r>
          </a:p>
        </p:txBody>
      </p:sp>
    </p:spTree>
    <p:extLst>
      <p:ext uri="{BB962C8B-B14F-4D97-AF65-F5344CB8AC3E}">
        <p14:creationId xmlns:p14="http://schemas.microsoft.com/office/powerpoint/2010/main" val="3901072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2049-D865-0EDC-E867-79B5E6B6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interpret the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5237-AA8B-674C-AE2B-77BA9ECF2A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every one year increase in the age of a wine, the price of wine increases by 2.42%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one unit change in age increases the log(Price) by 0.0239 and the price by e^0.0239=1.0242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8259D-1D7D-803C-9E2D-2EAF6DF290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3"/>
            <a:ext cx="2455800" cy="350865"/>
          </a:xfrm>
        </p:spPr>
        <p:txBody>
          <a:bodyPr/>
          <a:lstStyle/>
          <a:p>
            <a:r>
              <a:rPr lang="en-US" dirty="0"/>
              <a:t>Machine Learning in Action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76FE5DC9-50AE-9290-A5C0-E55826CE3AC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6223554" y="1699501"/>
            <a:ext cx="4940300" cy="3458997"/>
          </a:xfrm>
        </p:spPr>
      </p:pic>
    </p:spTree>
    <p:extLst>
      <p:ext uri="{BB962C8B-B14F-4D97-AF65-F5344CB8AC3E}">
        <p14:creationId xmlns:p14="http://schemas.microsoft.com/office/powerpoint/2010/main" val="2348062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1CC9-5C31-C31A-035E-96DFFF88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model assumptions?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BCA5-6A31-AFA4-CD79-89E9C60185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1. Weak exogeneity: </a:t>
            </a:r>
            <a:r>
              <a:rPr lang="en-US" dirty="0"/>
              <a:t>The feature values are known exactly and not subject to error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2. Linearity: </a:t>
            </a:r>
            <a:r>
              <a:rPr lang="en-US" dirty="0"/>
              <a:t>The target can be written as a linear combination of features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3. Constant variance or homoscedasticity: </a:t>
            </a:r>
            <a:r>
              <a:rPr lang="en-US" dirty="0"/>
              <a:t>The variance of the error terms is constant across all samples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4. No autocorrelation: </a:t>
            </a:r>
            <a:r>
              <a:rPr lang="en-US" dirty="0"/>
              <a:t>The error terms are not correlated with each other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5. Normality (or other): </a:t>
            </a:r>
            <a:r>
              <a:rPr lang="en-US" dirty="0"/>
              <a:t>impacts the statistical tests used for the regression coefficients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5DC9C-2598-0D3C-5913-247F6A37C1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3"/>
            <a:ext cx="2455800" cy="350865"/>
          </a:xfrm>
        </p:spPr>
        <p:txBody>
          <a:bodyPr/>
          <a:lstStyle/>
          <a:p>
            <a:r>
              <a:rPr lang="en-US" dirty="0"/>
              <a:t>Machine Learning in Action</a:t>
            </a:r>
          </a:p>
        </p:txBody>
      </p:sp>
    </p:spTree>
    <p:extLst>
      <p:ext uri="{BB962C8B-B14F-4D97-AF65-F5344CB8AC3E}">
        <p14:creationId xmlns:p14="http://schemas.microsoft.com/office/powerpoint/2010/main" val="2813713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1CC9-5C31-C31A-035E-96DFFF88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verify these assumptions?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BCA5-6A31-AFA4-CD79-89E9C60185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use residual plots to verify assumptions 2, 3, and 4: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5DC9C-2598-0D3C-5913-247F6A37C1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3"/>
            <a:ext cx="2455800" cy="350865"/>
          </a:xfrm>
        </p:spPr>
        <p:txBody>
          <a:bodyPr/>
          <a:lstStyle/>
          <a:p>
            <a:r>
              <a:rPr lang="en-US" dirty="0"/>
              <a:t>Machine Learning in Action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260BCF5-BB6F-A9D5-8151-27CA382042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654976"/>
              </p:ext>
            </p:extLst>
          </p:nvPr>
        </p:nvGraphicFramePr>
        <p:xfrm>
          <a:off x="336550" y="2735916"/>
          <a:ext cx="11518900" cy="331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6981586" imgH="2009610" progId="AcroExch.Document.DC">
                  <p:embed/>
                </p:oleObj>
              </mc:Choice>
              <mc:Fallback>
                <p:oleObj name="Acrobat Document" r:id="rId2" imgW="6981586" imgH="2009610" progId="AcroExch.Document.DC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B3A88C34-03E9-4AA3-872F-D054EE5EB8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6550" y="2735916"/>
                        <a:ext cx="11518900" cy="3316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6909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69C2FB-56A0-6975-E7B4-2E7A9560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Quality of Wine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BBFC73-C3E0-D9F1-4122-2FFB6C6FE4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Introductory Case Study</a:t>
            </a:r>
          </a:p>
        </p:txBody>
      </p:sp>
    </p:spTree>
    <p:extLst>
      <p:ext uri="{BB962C8B-B14F-4D97-AF65-F5344CB8AC3E}">
        <p14:creationId xmlns:p14="http://schemas.microsoft.com/office/powerpoint/2010/main" val="2554975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1CC9-5C31-C31A-035E-96DFFF88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verify these assumptions?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BCA5-6A31-AFA4-CD79-89E9C60185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QQ-plot can be used to verify normality: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5DC9C-2598-0D3C-5913-247F6A37C1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3"/>
            <a:ext cx="2455800" cy="350865"/>
          </a:xfrm>
        </p:spPr>
        <p:txBody>
          <a:bodyPr/>
          <a:lstStyle/>
          <a:p>
            <a:r>
              <a:rPr lang="en-US" dirty="0"/>
              <a:t>Machine Learning in Action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238A1E3-7708-F80F-E2D8-C2A4652C44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175551"/>
              </p:ext>
            </p:extLst>
          </p:nvPr>
        </p:nvGraphicFramePr>
        <p:xfrm>
          <a:off x="3096392" y="2363284"/>
          <a:ext cx="5680055" cy="3796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3790776" imgH="2533410" progId="AcroExch.Document.DC">
                  <p:embed/>
                </p:oleObj>
              </mc:Choice>
              <mc:Fallback>
                <p:oleObj name="Acrobat Document" r:id="rId2" imgW="3790776" imgH="2533410" progId="AcroExch.Document.DC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82DB7735-E766-4486-8CED-BDF2AB579B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96392" y="2363284"/>
                        <a:ext cx="5680055" cy="37962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7603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1CC9-5C31-C31A-035E-96DFFF88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verify these assumptions?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BCA5-6A31-AFA4-CD79-89E9C60185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Cook’s Distance and Leverage are used to identify potential outliers: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5DC9C-2598-0D3C-5913-247F6A37C1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3"/>
            <a:ext cx="2455800" cy="350865"/>
          </a:xfrm>
        </p:spPr>
        <p:txBody>
          <a:bodyPr/>
          <a:lstStyle/>
          <a:p>
            <a:r>
              <a:rPr lang="en-US" dirty="0"/>
              <a:t>Machine Learning in Action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16E71E5-0D38-2B51-471F-595DAE4656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3700" y="2515022"/>
          <a:ext cx="6041675" cy="3123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5895922" imgH="3047760" progId="AcroExch.Document.DC">
                  <p:embed/>
                </p:oleObj>
              </mc:Choice>
              <mc:Fallback>
                <p:oleObj name="Acrobat Document" r:id="rId2" imgW="5895922" imgH="3047760" progId="AcroExch.Document.DC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BB4CE812-5EB5-4279-B96E-324FFF2846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3700" y="2515022"/>
                        <a:ext cx="6041675" cy="3123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3300B93-C728-C7FA-CDFE-95AD18D77F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93520" y="2403017"/>
          <a:ext cx="4625232" cy="3235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3771866" imgH="2638170" progId="AcroExch.Document.DC">
                  <p:embed/>
                </p:oleObj>
              </mc:Choice>
              <mc:Fallback>
                <p:oleObj name="Acrobat Document" r:id="rId4" imgW="3771866" imgH="2638170" progId="AcroExch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82FA050-FBF3-4255-BE5F-833B0F0CFA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93520" y="2403017"/>
                        <a:ext cx="4625232" cy="32353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7443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392E-9272-0DA1-8DE7-52E02FE4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31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2049-D865-0EDC-E867-79B5E6B6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Bordeaux Wine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5237-AA8B-674C-AE2B-77BA9ECF2A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Bordeaux Wine is exclusively produced in the Bordeaux Region of France</a:t>
            </a:r>
          </a:p>
          <a:p>
            <a:r>
              <a:rPr lang="en-US" dirty="0"/>
              <a:t>Produced in the same way for hundreds of years</a:t>
            </a:r>
          </a:p>
          <a:p>
            <a:pPr lvl="1"/>
            <a:r>
              <a:rPr lang="en-US" dirty="0"/>
              <a:t>But significant differences in quality from vintage to vintage</a:t>
            </a:r>
          </a:p>
          <a:p>
            <a:r>
              <a:rPr lang="en-US" dirty="0"/>
              <a:t>Believed to taste better with age</a:t>
            </a:r>
          </a:p>
          <a:p>
            <a:pPr lvl="1"/>
            <a:r>
              <a:rPr lang="en-US" dirty="0"/>
              <a:t>But hard to predict the future quality of win when tasted at a “young” age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8259D-1D7D-803C-9E2D-2EAF6DF290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2455800" cy="350865"/>
          </a:xfrm>
        </p:spPr>
        <p:txBody>
          <a:bodyPr/>
          <a:lstStyle/>
          <a:p>
            <a:r>
              <a:rPr lang="en-US" dirty="0"/>
              <a:t>Machine Learning in Action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FC389D-137F-DDC4-4F86-94F91938A7A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E76C2A-B24B-970E-1B3F-7CD8AE7590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7" r="13944"/>
          <a:stretch/>
        </p:blipFill>
        <p:spPr>
          <a:xfrm>
            <a:off x="6223554" y="457200"/>
            <a:ext cx="4943335" cy="509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0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2049-D865-0EDC-E867-79B5E6B6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Professor </a:t>
            </a:r>
            <a:r>
              <a:rPr lang="en-US" dirty="0" err="1"/>
              <a:t>Orley</a:t>
            </a:r>
            <a:r>
              <a:rPr lang="en-US" dirty="0"/>
              <a:t> </a:t>
            </a:r>
            <a:r>
              <a:rPr lang="en-US" dirty="0" err="1"/>
              <a:t>Ashenfelter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5237-AA8B-674C-AE2B-77BA9ECF2A2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 March 1990, Prof. </a:t>
            </a:r>
            <a:r>
              <a:rPr lang="en-US" dirty="0" err="1"/>
              <a:t>Ashenfelter</a:t>
            </a:r>
            <a:r>
              <a:rPr lang="en-US" dirty="0"/>
              <a:t> announced that he could predict the quality of Bordeaux wines without tasting them</a:t>
            </a:r>
          </a:p>
          <a:p>
            <a:r>
              <a:rPr lang="en-US" dirty="0"/>
              <a:t>He believed that human experts were creating an inefficient market for young wines</a:t>
            </a:r>
          </a:p>
          <a:p>
            <a:pPr lvl="1"/>
            <a:r>
              <a:rPr lang="en-US" dirty="0"/>
              <a:t>Bad vintages are often overpriced</a:t>
            </a:r>
          </a:p>
          <a:p>
            <a:pPr lvl="1"/>
            <a:r>
              <a:rPr lang="en-US" dirty="0"/>
              <a:t>Good vintages are often underpriced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8259D-1D7D-803C-9E2D-2EAF6DF290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2455800" cy="350865"/>
          </a:xfrm>
        </p:spPr>
        <p:txBody>
          <a:bodyPr/>
          <a:lstStyle/>
          <a:p>
            <a:r>
              <a:rPr lang="en-US" dirty="0"/>
              <a:t>Machine Learning in Action</a:t>
            </a:r>
          </a:p>
        </p:txBody>
      </p:sp>
      <p:pic>
        <p:nvPicPr>
          <p:cNvPr id="7" name="Content Placeholder 6" descr="ashenfelter.jpg">
            <a:extLst>
              <a:ext uri="{FF2B5EF4-FFF2-40B4-BE49-F238E27FC236}">
                <a16:creationId xmlns:a16="http://schemas.microsoft.com/office/drawing/2014/main" id="{5D6BF36B-7018-B2DE-F4F7-F92CA38DB008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 t="14706" b="14706"/>
          <a:stretch>
            <a:fillRect/>
          </a:stretch>
        </p:blipFill>
        <p:spPr>
          <a:xfrm>
            <a:off x="6680754" y="457199"/>
            <a:ext cx="4482546" cy="527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5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2049-D865-0EDC-E867-79B5E6B6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Expert’s Reaction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E5237-AA8B-674C-AE2B-77BA9ECF2A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85900" y="1840447"/>
            <a:ext cx="5498682" cy="4446053"/>
          </a:xfrm>
        </p:spPr>
        <p:txBody>
          <a:bodyPr/>
          <a:lstStyle/>
          <a:p>
            <a:r>
              <a:rPr lang="en-US" dirty="0"/>
              <a:t>Robert Parker, the world’s most influential wine expert: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“</a:t>
            </a:r>
            <a:r>
              <a:rPr lang="en-US" i="1" dirty="0" err="1"/>
              <a:t>Ashenfelter</a:t>
            </a:r>
            <a:r>
              <a:rPr lang="en-US" i="1" dirty="0"/>
              <a:t> is an absolute total sham… like a movie critic who never goes to se the movie but tells you how good it is based on the actors and director… ludicrous and absurd</a:t>
            </a:r>
            <a:r>
              <a:rPr lang="en-US" dirty="0"/>
              <a:t>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8259D-1D7D-803C-9E2D-2EAF6DF290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2455800" cy="350865"/>
          </a:xfrm>
        </p:spPr>
        <p:txBody>
          <a:bodyPr/>
          <a:lstStyle/>
          <a:p>
            <a:r>
              <a:rPr lang="en-US" dirty="0"/>
              <a:t>Machine Learning in Action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2EB74EB5-FDD6-226D-648B-6653C9A8A76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rcRect l="7500" r="7500"/>
          <a:stretch>
            <a:fillRect/>
          </a:stretch>
        </p:blipFill>
        <p:spPr>
          <a:xfrm>
            <a:off x="7279341" y="457200"/>
            <a:ext cx="3883959" cy="456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8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69C2FB-56A0-6975-E7B4-2E7A9560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Language of Machine Learning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BBFC73-C3E0-D9F1-4122-2FFB6C6FE4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7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1CC9-5C31-C31A-035E-96DFFF88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BCA5-6A31-AFA4-CD79-89E9C60185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field of machine learning focuses on teaching machines how to learn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Prof. Tom Mitchell put it:</a:t>
            </a:r>
          </a:p>
          <a:p>
            <a:pPr marL="0" indent="0" algn="ctr">
              <a:buNone/>
            </a:pPr>
            <a:r>
              <a:rPr lang="en-US" i="1" dirty="0"/>
              <a:t>“Machine learning is the study of computer algorithms that improve automatically through experience”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Machine learning algorithms are not provided with explicit instructions on how to perform a given task</a:t>
            </a:r>
          </a:p>
          <a:p>
            <a:pPr lvl="1"/>
            <a:r>
              <a:rPr lang="en-US" dirty="0"/>
              <a:t>The algorithms rely on patterns and experience to effectively learn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5DC9C-2598-0D3C-5913-247F6A37C1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2455800" cy="350865"/>
          </a:xfrm>
        </p:spPr>
        <p:txBody>
          <a:bodyPr/>
          <a:lstStyle/>
          <a:p>
            <a:r>
              <a:rPr lang="en-US" dirty="0"/>
              <a:t>Machine Learning in Action</a:t>
            </a:r>
          </a:p>
        </p:txBody>
      </p:sp>
    </p:spTree>
    <p:extLst>
      <p:ext uri="{BB962C8B-B14F-4D97-AF65-F5344CB8AC3E}">
        <p14:creationId xmlns:p14="http://schemas.microsoft.com/office/powerpoint/2010/main" val="162586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1CC9-5C31-C31A-035E-96DFFF88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ML different from artificial intelligence?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BCA5-6A31-AFA4-CD79-89E9C60185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AI focuses on teaching computers (Prof. Andrew Moore):</a:t>
            </a:r>
          </a:p>
          <a:p>
            <a:pPr marL="0" indent="0" algn="ctr">
              <a:buNone/>
            </a:pPr>
            <a:r>
              <a:rPr lang="en-US" dirty="0"/>
              <a:t>“</a:t>
            </a:r>
            <a:r>
              <a:rPr lang="en-US" i="1" dirty="0"/>
              <a:t>to behave in ways that, until recently, we thought required human intelligence.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AI is a moving target, based on what tasks we currently believe require human intelligence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Machine learning is one(of potentially many) ways to achieve artificial intelligence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5DC9C-2598-0D3C-5913-247F6A37C1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2455800" cy="350865"/>
          </a:xfrm>
        </p:spPr>
        <p:txBody>
          <a:bodyPr/>
          <a:lstStyle/>
          <a:p>
            <a:r>
              <a:rPr lang="en-US" dirty="0"/>
              <a:t>Machine Learning in Action</a:t>
            </a:r>
          </a:p>
        </p:txBody>
      </p:sp>
    </p:spTree>
    <p:extLst>
      <p:ext uri="{BB962C8B-B14F-4D97-AF65-F5344CB8AC3E}">
        <p14:creationId xmlns:p14="http://schemas.microsoft.com/office/powerpoint/2010/main" val="363487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UW-Madison theme1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C5050C"/>
      </a:accent2>
      <a:accent3>
        <a:srgbClr val="9B0000"/>
      </a:accent3>
      <a:accent4>
        <a:srgbClr val="FCCB51"/>
      </a:accent4>
      <a:accent5>
        <a:srgbClr val="80B3AE"/>
      </a:accent5>
      <a:accent6>
        <a:srgbClr val="ADADAD"/>
      </a:accent6>
      <a:hlink>
        <a:srgbClr val="0479A8"/>
      </a:hlink>
      <a:folHlink>
        <a:srgbClr val="0479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E53D820-A13D-4CCD-A508-AD60312AC79E}" vid="{F6F87360-C93F-4961-8658-6313B359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InterPro Template</Template>
  <TotalTime>7546</TotalTime>
  <Words>1386</Words>
  <Application>Microsoft Office PowerPoint</Application>
  <PresentationFormat>Widescreen</PresentationFormat>
  <Paragraphs>211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Cambria Math</vt:lpstr>
      <vt:lpstr>Red Hat Display</vt:lpstr>
      <vt:lpstr>Red Hat Text</vt:lpstr>
      <vt:lpstr>Office Theme</vt:lpstr>
      <vt:lpstr>Acrobat Document</vt:lpstr>
      <vt:lpstr> Introduction to Machine Learning</vt:lpstr>
      <vt:lpstr>Today’s Lecture</vt:lpstr>
      <vt:lpstr>Predicting the Quality of Wine</vt:lpstr>
      <vt:lpstr>Bordeaux Wine</vt:lpstr>
      <vt:lpstr>Professor Orley Ashenfelter</vt:lpstr>
      <vt:lpstr>The Expert’s Reaction</vt:lpstr>
      <vt:lpstr>The Language of Machine Learning</vt:lpstr>
      <vt:lpstr>What is Machine Learning?</vt:lpstr>
      <vt:lpstr>How is ML different from artificial intelligence?</vt:lpstr>
      <vt:lpstr>Key Definitions</vt:lpstr>
      <vt:lpstr>Key Definitions</vt:lpstr>
      <vt:lpstr>How do machines learn?</vt:lpstr>
      <vt:lpstr>Classification vs. Regression</vt:lpstr>
      <vt:lpstr>Predicting the Quality of Wine</vt:lpstr>
      <vt:lpstr>Exploratory Data Analysis</vt:lpstr>
      <vt:lpstr>How was the price of wine defined?</vt:lpstr>
      <vt:lpstr>Log transform example</vt:lpstr>
      <vt:lpstr>Log transform example</vt:lpstr>
      <vt:lpstr>What features were used to predict the price of wine?</vt:lpstr>
      <vt:lpstr>The final model</vt:lpstr>
      <vt:lpstr>How did the model perform?</vt:lpstr>
      <vt:lpstr>What is R2?</vt:lpstr>
      <vt:lpstr>Can machine learning beat a human expert at predicting wine quality?</vt:lpstr>
      <vt:lpstr>Linear Regression</vt:lpstr>
      <vt:lpstr>Overview</vt:lpstr>
      <vt:lpstr>How do we fit the model?</vt:lpstr>
      <vt:lpstr>How do we interpret the model?</vt:lpstr>
      <vt:lpstr>What are the model assumptions?</vt:lpstr>
      <vt:lpstr>How do we verify these assumptions?</vt:lpstr>
      <vt:lpstr>How do we verify these assumptions?</vt:lpstr>
      <vt:lpstr>How do we verify these assumptions?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 SMITH</dc:creator>
  <cp:lastModifiedBy>ARI J SMITH</cp:lastModifiedBy>
  <cp:revision>12</cp:revision>
  <dcterms:created xsi:type="dcterms:W3CDTF">2024-08-19T15:43:25Z</dcterms:created>
  <dcterms:modified xsi:type="dcterms:W3CDTF">2025-04-15T02:44:49Z</dcterms:modified>
</cp:coreProperties>
</file>