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5"/>
  </p:notesMasterIdLst>
  <p:sldIdLst>
    <p:sldId id="268" r:id="rId2"/>
    <p:sldId id="270" r:id="rId3"/>
    <p:sldId id="272" r:id="rId4"/>
    <p:sldId id="300" r:id="rId5"/>
    <p:sldId id="303" r:id="rId6"/>
    <p:sldId id="283" r:id="rId7"/>
    <p:sldId id="276" r:id="rId8"/>
    <p:sldId id="286" r:id="rId9"/>
    <p:sldId id="292" r:id="rId10"/>
    <p:sldId id="279" r:id="rId11"/>
    <p:sldId id="285" r:id="rId12"/>
    <p:sldId id="288" r:id="rId13"/>
    <p:sldId id="290" r:id="rId14"/>
    <p:sldId id="291" r:id="rId15"/>
    <p:sldId id="297" r:id="rId16"/>
    <p:sldId id="289" r:id="rId17"/>
    <p:sldId id="302" r:id="rId18"/>
    <p:sldId id="296" r:id="rId19"/>
    <p:sldId id="294" r:id="rId20"/>
    <p:sldId id="298" r:id="rId21"/>
    <p:sldId id="280" r:id="rId22"/>
    <p:sldId id="278" r:id="rId23"/>
    <p:sldId id="271" r:id="rId24"/>
    <p:sldId id="281" r:id="rId25"/>
    <p:sldId id="284" r:id="rId26"/>
    <p:sldId id="287" r:id="rId27"/>
    <p:sldId id="305" r:id="rId28"/>
    <p:sldId id="299" r:id="rId29"/>
    <p:sldId id="306" r:id="rId30"/>
    <p:sldId id="275" r:id="rId31"/>
    <p:sldId id="293" r:id="rId32"/>
    <p:sldId id="301" r:id="rId33"/>
    <p:sldId id="295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79A8"/>
    <a:srgbClr val="C505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6327"/>
  </p:normalViewPr>
  <p:slideViewPr>
    <p:cSldViewPr snapToGrid="0" snapToObjects="1">
      <p:cViewPr>
        <p:scale>
          <a:sx n="77" d="100"/>
          <a:sy n="77" d="100"/>
        </p:scale>
        <p:origin x="912" y="91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621671-7E6C-7746-AF0D-CD197AFDFB61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80FB02-D9C2-6A4D-8A7B-43D279C71D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9036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80FB02-D9C2-6A4D-8A7B-43D279C71DB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888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331B425-093C-0149-952F-11573DF09F2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 userDrawn="1"/>
        </p:nvSpPr>
        <p:spPr>
          <a:xfrm>
            <a:off x="851888" y="3218871"/>
            <a:ext cx="471523" cy="94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91AB265-C0D2-A543-B156-B0221787B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33906"/>
            <a:ext cx="12192000" cy="112409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B10240F-B4BA-0448-B9CB-BAB80DBF6BF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51889" y="3519488"/>
            <a:ext cx="8334246" cy="701877"/>
          </a:xfrm>
        </p:spPr>
        <p:txBody>
          <a:bodyPr anchor="t">
            <a:noAutofit/>
          </a:bodyPr>
          <a:lstStyle>
            <a:lvl1pPr marL="0" indent="0">
              <a:buNone/>
              <a:defRPr sz="23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Insert subtitle, date or other important information, not to exceed two lines 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254FFE49-5199-9649-BB93-1060548611E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1889" y="5953913"/>
            <a:ext cx="10311412" cy="523088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Insert name, position, unit/faculty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238E82-F276-E142-E87C-5EDAC74060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1888" y="905690"/>
            <a:ext cx="8334246" cy="2106570"/>
          </a:xfrm>
        </p:spPr>
        <p:txBody>
          <a:bodyPr rIns="91440">
            <a:normAutofit/>
          </a:bodyPr>
          <a:lstStyle>
            <a:lvl1pPr>
              <a:defRPr sz="4200" b="1" i="0">
                <a:solidFill>
                  <a:schemeClr val="tx1">
                    <a:lumMod val="90000"/>
                    <a:lumOff val="10000"/>
                  </a:schemeClr>
                </a:solidFill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defRPr>
            </a:lvl1pPr>
          </a:lstStyle>
          <a:p>
            <a:r>
              <a:rPr lang="en-US" dirty="0"/>
              <a:t>Insert slide title in title or sentence case</a:t>
            </a:r>
          </a:p>
        </p:txBody>
      </p:sp>
    </p:spTree>
    <p:extLst>
      <p:ext uri="{BB962C8B-B14F-4D97-AF65-F5344CB8AC3E}">
        <p14:creationId xmlns:p14="http://schemas.microsoft.com/office/powerpoint/2010/main" val="4126455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-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05D359-7029-C74B-8048-D1347E3F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9939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UW–Madison logo with white text on a black background">
            <a:extLst>
              <a:ext uri="{FF2B5EF4-FFF2-40B4-BE49-F238E27FC236}">
                <a16:creationId xmlns:a16="http://schemas.microsoft.com/office/drawing/2014/main" id="{9442AFA6-CAED-D743-9BD0-FB7276EC21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57092" y="2911281"/>
            <a:ext cx="3077817" cy="10354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8DEFCB-76DD-8C96-B6DC-4040B702AD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201325"/>
            <a:ext cx="10668000" cy="191386"/>
          </a:xfrm>
        </p:spPr>
        <p:txBody>
          <a:bodyPr>
            <a:normAutofit/>
          </a:bodyPr>
          <a:lstStyle>
            <a:lvl1pPr>
              <a:defRPr sz="1200" b="0" i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defRPr>
            </a:lvl1pPr>
          </a:lstStyle>
          <a:p>
            <a:r>
              <a:rPr lang="en-US" dirty="0"/>
              <a:t>Black Closing Slide</a:t>
            </a:r>
          </a:p>
        </p:txBody>
      </p:sp>
    </p:spTree>
    <p:extLst>
      <p:ext uri="{BB962C8B-B14F-4D97-AF65-F5344CB8AC3E}">
        <p14:creationId xmlns:p14="http://schemas.microsoft.com/office/powerpoint/2010/main" val="23148270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_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8B1C6F3-8D05-7245-98E0-6A89EF37B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573390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7B0E5A4-57E2-7602-491D-37B816FD39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51888" y="905690"/>
            <a:ext cx="8334246" cy="2106570"/>
          </a:xfrm>
        </p:spPr>
        <p:txBody>
          <a:bodyPr rIns="91440">
            <a:normAutofit/>
          </a:bodyPr>
          <a:lstStyle>
            <a:lvl1pPr>
              <a:defRPr sz="4200" b="1" i="0">
                <a:solidFill>
                  <a:schemeClr val="bg1"/>
                </a:solidFill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defRPr>
            </a:lvl1pPr>
          </a:lstStyle>
          <a:p>
            <a:r>
              <a:rPr lang="en-US" dirty="0"/>
              <a:t>Insert slide title in title or sentence case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331B425-093C-0149-952F-11573DF09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51888" y="3218871"/>
            <a:ext cx="471523" cy="94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BB10240F-B4BA-0448-B9CB-BAB80DBF6BF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51889" y="3519488"/>
            <a:ext cx="8334246" cy="701877"/>
          </a:xfrm>
        </p:spPr>
        <p:txBody>
          <a:bodyPr anchor="t">
            <a:noAutofit/>
          </a:bodyPr>
          <a:lstStyle>
            <a:lvl1pPr marL="0" indent="0">
              <a:buNone/>
              <a:defRPr sz="23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Insert subtitle, date or other important information, not to exceed two lines 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254FFE49-5199-9649-BB93-1060548611E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51889" y="5953913"/>
            <a:ext cx="10311412" cy="523088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 b="1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pPr lvl="0"/>
            <a:r>
              <a:rPr lang="en-US" dirty="0"/>
              <a:t>Insert name, position, unit/faculty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D50E08-9389-704F-B967-8B33E01F63EE}"/>
              </a:ext>
            </a:extLst>
          </p:cNvPr>
          <p:cNvSpPr/>
          <p:nvPr userDrawn="1"/>
        </p:nvSpPr>
        <p:spPr>
          <a:xfrm>
            <a:off x="11506200" y="9797"/>
            <a:ext cx="570641" cy="10244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DA47717F-59FB-F445-B50C-D4B473F1A7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563459" y="232022"/>
            <a:ext cx="456122" cy="71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924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F2F59-3D81-9C0B-CDB4-B5F8B5CE84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Ins="91440">
            <a:normAutofit/>
          </a:bodyPr>
          <a:lstStyle>
            <a:lvl1pPr>
              <a:defRPr sz="3400" b="1" i="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1pPr>
          </a:lstStyle>
          <a:p>
            <a:r>
              <a:rPr lang="en-US" dirty="0"/>
              <a:t>Insert slide title in title or sentence case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DFC75F-7C56-4347-B180-B45A7C3C2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95300" y="1625704"/>
            <a:ext cx="471523" cy="94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33615FB-E867-334E-BB0E-3B18A265957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485900" y="1840447"/>
            <a:ext cx="9677400" cy="4446053"/>
          </a:xfrm>
        </p:spPr>
        <p:txBody>
          <a:bodyPr>
            <a:normAutofit/>
          </a:bodyPr>
          <a:lstStyle>
            <a:lvl1pPr marL="228600" indent="-228600">
              <a:buFont typeface="Arial" panose="020B0604020202020204" pitchFamily="34" charset="0"/>
              <a:buChar char="•"/>
              <a:tabLst/>
              <a:defRPr sz="26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>
              <a:defRPr sz="21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</a:lstStyle>
          <a:p>
            <a:pPr lvl="0"/>
            <a:r>
              <a:rPr lang="en-US" dirty="0"/>
              <a:t>Bulleted list</a:t>
            </a:r>
          </a:p>
          <a:p>
            <a:pPr lvl="0"/>
            <a:r>
              <a:rPr lang="en-US" dirty="0"/>
              <a:t>Bulleted list</a:t>
            </a:r>
          </a:p>
          <a:p>
            <a:pPr lvl="0"/>
            <a:r>
              <a:rPr lang="en-US" dirty="0"/>
              <a:t>Bulleted list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3A315EF-C99D-DF4A-94FC-CDB4F9DECB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498293"/>
            <a:ext cx="6697346" cy="352084"/>
          </a:xfrm>
          <a:solidFill>
            <a:schemeClr val="accent1"/>
          </a:solidFill>
          <a:ln>
            <a:noFill/>
          </a:ln>
        </p:spPr>
        <p:txBody>
          <a:bodyPr wrap="none" lIns="274320" tIns="64008" rIns="182880" bIns="91440" anchor="ctr" anchorCtr="0">
            <a:sp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Insert presentation topic or department/unit name (text box will expand to fit)</a:t>
            </a:r>
          </a:p>
        </p:txBody>
      </p:sp>
    </p:spTree>
    <p:extLst>
      <p:ext uri="{BB962C8B-B14F-4D97-AF65-F5344CB8AC3E}">
        <p14:creationId xmlns:p14="http://schemas.microsoft.com/office/powerpoint/2010/main" val="3626283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BE51D-BA97-2BBF-F3DF-C2B38B351A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Ins="91440">
            <a:normAutofit/>
          </a:bodyPr>
          <a:lstStyle>
            <a:lvl1pPr>
              <a:defRPr sz="3400" b="1" i="0">
                <a:solidFill>
                  <a:schemeClr val="tx1">
                    <a:lumMod val="90000"/>
                    <a:lumOff val="10000"/>
                  </a:schemeClr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1pPr>
          </a:lstStyle>
          <a:p>
            <a:r>
              <a:rPr lang="en-US" dirty="0"/>
              <a:t>Insert slide title in title or sentence case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DFC75F-7C56-4347-B180-B45A7C3C2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95300" y="1625704"/>
            <a:ext cx="471523" cy="94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33615FB-E867-334E-BB0E-3B18A265957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485900" y="1840447"/>
            <a:ext cx="4482548" cy="4446053"/>
          </a:xfrm>
        </p:spPr>
        <p:txBody>
          <a:bodyPr>
            <a:normAutofit/>
          </a:bodyPr>
          <a:lstStyle>
            <a:lvl1pPr marL="228600" indent="-228600">
              <a:buFont typeface="Arial" panose="020B0604020202020204" pitchFamily="34" charset="0"/>
              <a:buChar char="•"/>
              <a:tabLst/>
              <a:defRPr sz="2600">
                <a:solidFill>
                  <a:schemeClr val="tx1"/>
                </a:solidFill>
              </a:defRPr>
            </a:lvl1pPr>
            <a:lvl2pPr>
              <a:defRPr sz="21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</a:lstStyle>
          <a:p>
            <a:pPr lvl="0"/>
            <a:r>
              <a:rPr lang="en-US" dirty="0"/>
              <a:t>Bulleted list</a:t>
            </a:r>
          </a:p>
          <a:p>
            <a:pPr lvl="0"/>
            <a:r>
              <a:rPr lang="en-US" dirty="0"/>
              <a:t>Bulleted list</a:t>
            </a:r>
          </a:p>
          <a:p>
            <a:pPr lvl="0"/>
            <a:r>
              <a:rPr lang="en-US" dirty="0"/>
              <a:t>Bulleted list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3A315EF-C99D-DF4A-94FC-CDB4F9DECBF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6498293"/>
            <a:ext cx="6697346" cy="352084"/>
          </a:xfrm>
          <a:solidFill>
            <a:schemeClr val="accent1"/>
          </a:solidFill>
          <a:ln>
            <a:noFill/>
          </a:ln>
        </p:spPr>
        <p:txBody>
          <a:bodyPr wrap="none" lIns="274320" tIns="64008" rIns="182880" bIns="91440" anchor="ctr" anchorCtr="0">
            <a:spAutoFit/>
          </a:bodyPr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Insert presentation topic or department/unit name (text box will expand to fit)</a:t>
            </a:r>
          </a:p>
        </p:txBody>
      </p:sp>
      <p:sp>
        <p:nvSpPr>
          <p:cNvPr id="8" name="Content Placeholder 10">
            <a:extLst>
              <a:ext uri="{FF2B5EF4-FFF2-40B4-BE49-F238E27FC236}">
                <a16:creationId xmlns:a16="http://schemas.microsoft.com/office/drawing/2014/main" id="{B0DEE38D-2FF0-2A49-A7D1-AF607FA3AB7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23554" y="1840447"/>
            <a:ext cx="4939746" cy="4446053"/>
          </a:xfrm>
        </p:spPr>
        <p:txBody>
          <a:bodyPr>
            <a:normAutofit/>
          </a:bodyPr>
          <a:lstStyle>
            <a:lvl1pPr marL="228600" indent="-228600">
              <a:buFont typeface="Arial" panose="020B0604020202020204" pitchFamily="34" charset="0"/>
              <a:buChar char="•"/>
              <a:tabLst/>
              <a:defRPr sz="2600">
                <a:solidFill>
                  <a:schemeClr val="tx1"/>
                </a:solidFill>
              </a:defRPr>
            </a:lvl1pPr>
            <a:lvl2pPr>
              <a:defRPr sz="21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</a:lstStyle>
          <a:p>
            <a:pPr lvl="0"/>
            <a:r>
              <a:rPr lang="en-US" dirty="0"/>
              <a:t>Bulleted list</a:t>
            </a:r>
          </a:p>
          <a:p>
            <a:pPr lvl="0"/>
            <a:r>
              <a:rPr lang="en-US" dirty="0"/>
              <a:t>Bulleted list</a:t>
            </a:r>
          </a:p>
          <a:p>
            <a:pPr lvl="0"/>
            <a:r>
              <a:rPr lang="en-US" dirty="0"/>
              <a:t>Bulleted list</a:t>
            </a:r>
          </a:p>
        </p:txBody>
      </p:sp>
    </p:spTree>
    <p:extLst>
      <p:ext uri="{BB962C8B-B14F-4D97-AF65-F5344CB8AC3E}">
        <p14:creationId xmlns:p14="http://schemas.microsoft.com/office/powerpoint/2010/main" val="3740767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07A194C-A4B8-2148-8BE0-5451BAAC5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8234"/>
            <a:ext cx="12192000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7C912DB-E11B-3D4C-9D09-221D4E8747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024128"/>
            <a:ext cx="11163300" cy="582563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63DBCEB-EA83-B646-A716-9EAB713C528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4226928"/>
            <a:ext cx="5264150" cy="354459"/>
          </a:xfrm>
        </p:spPr>
        <p:txBody>
          <a:bodyPr>
            <a:noAutofit/>
          </a:bodyPr>
          <a:lstStyle>
            <a:lvl1pPr marL="0" indent="0">
              <a:buNone/>
              <a:defRPr sz="2300">
                <a:solidFill>
                  <a:schemeClr val="tx1">
                    <a:lumMod val="10000"/>
                    <a:lumOff val="90000"/>
                  </a:schemeClr>
                </a:solidFill>
              </a:defRPr>
            </a:lvl1pPr>
            <a:lvl2pPr>
              <a:defRPr sz="21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</a:lstStyle>
          <a:p>
            <a:pPr lvl="0"/>
            <a:r>
              <a:rPr lang="en-US" dirty="0"/>
              <a:t>Insert subtitle if needed</a:t>
            </a: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A2A8E911-3157-1444-8D3E-B3404B047192}"/>
              </a:ext>
            </a:extLst>
          </p:cNvPr>
          <p:cNvSpPr/>
          <p:nvPr userDrawn="1"/>
        </p:nvSpPr>
        <p:spPr>
          <a:xfrm>
            <a:off x="8714232" y="1024128"/>
            <a:ext cx="2449068" cy="5833872"/>
          </a:xfrm>
          <a:custGeom>
            <a:avLst/>
            <a:gdLst>
              <a:gd name="connsiteX0" fmla="*/ 0 w 3290316"/>
              <a:gd name="connsiteY0" fmla="*/ 0 h 6193766"/>
              <a:gd name="connsiteX1" fmla="*/ 1490472 w 3290316"/>
              <a:gd name="connsiteY1" fmla="*/ 0 h 6193766"/>
              <a:gd name="connsiteX2" fmla="*/ 2980944 w 3290316"/>
              <a:gd name="connsiteY2" fmla="*/ 0 h 6193766"/>
              <a:gd name="connsiteX3" fmla="*/ 3290316 w 3290316"/>
              <a:gd name="connsiteY3" fmla="*/ 0 h 6193766"/>
              <a:gd name="connsiteX4" fmla="*/ 3290316 w 3290316"/>
              <a:gd name="connsiteY4" fmla="*/ 6185532 h 6193766"/>
              <a:gd name="connsiteX5" fmla="*/ 1492453 w 3290316"/>
              <a:gd name="connsiteY5" fmla="*/ 6185532 h 6193766"/>
              <a:gd name="connsiteX6" fmla="*/ 1490472 w 3290316"/>
              <a:gd name="connsiteY6" fmla="*/ 6193766 h 6193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90316" h="6193766">
                <a:moveTo>
                  <a:pt x="0" y="0"/>
                </a:moveTo>
                <a:lnTo>
                  <a:pt x="1490472" y="0"/>
                </a:lnTo>
                <a:lnTo>
                  <a:pt x="2980944" y="0"/>
                </a:lnTo>
                <a:lnTo>
                  <a:pt x="3290316" y="0"/>
                </a:lnTo>
                <a:lnTo>
                  <a:pt x="3290316" y="6185532"/>
                </a:lnTo>
                <a:lnTo>
                  <a:pt x="1492453" y="6185532"/>
                </a:lnTo>
                <a:lnTo>
                  <a:pt x="1490472" y="6193766"/>
                </a:lnTo>
                <a:close/>
              </a:path>
            </a:pathLst>
          </a:custGeom>
          <a:solidFill>
            <a:schemeClr val="accent1">
              <a:lumMod val="7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B6D0D8-B441-B94F-81C3-D858DB039304}"/>
              </a:ext>
            </a:extLst>
          </p:cNvPr>
          <p:cNvSpPr/>
          <p:nvPr userDrawn="1"/>
        </p:nvSpPr>
        <p:spPr>
          <a:xfrm>
            <a:off x="11507059" y="0"/>
            <a:ext cx="570641" cy="10244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C54FEC2B-37AF-0F44-BE06-966950F82A6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564318" y="222225"/>
            <a:ext cx="456122" cy="71676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EB6C9F2-5465-8D47-8351-B6B681C45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485900" y="4007404"/>
            <a:ext cx="471523" cy="940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9C382C-FEDF-9251-E54F-141B8D2101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85900" y="2514600"/>
            <a:ext cx="8279202" cy="1367286"/>
          </a:xfrm>
        </p:spPr>
        <p:txBody>
          <a:bodyPr rIns="91440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section header slide title</a:t>
            </a:r>
          </a:p>
        </p:txBody>
      </p:sp>
    </p:spTree>
    <p:extLst>
      <p:ext uri="{BB962C8B-B14F-4D97-AF65-F5344CB8AC3E}">
        <p14:creationId xmlns:p14="http://schemas.microsoft.com/office/powerpoint/2010/main" val="2892427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_bla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EECEB0E-880C-6049-9B69-BA2FEE3456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8234"/>
            <a:ext cx="12192000" cy="68580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C7C912DB-E11B-3D4C-9D09-221D4E8747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024128"/>
            <a:ext cx="11163300" cy="58338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63DBCEB-EA83-B646-A716-9EAB713C528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4226928"/>
            <a:ext cx="5264150" cy="354459"/>
          </a:xfrm>
        </p:spPr>
        <p:txBody>
          <a:bodyPr>
            <a:noAutofit/>
          </a:bodyPr>
          <a:lstStyle>
            <a:lvl1pPr marL="0" indent="0">
              <a:buNone/>
              <a:defRPr sz="2300">
                <a:solidFill>
                  <a:schemeClr val="tx1">
                    <a:lumMod val="25000"/>
                    <a:lumOff val="75000"/>
                  </a:schemeClr>
                </a:solidFill>
              </a:defRPr>
            </a:lvl1pPr>
            <a:lvl2pPr>
              <a:defRPr sz="2100"/>
            </a:lvl2pPr>
            <a:lvl3pPr>
              <a:defRPr sz="2100"/>
            </a:lvl3pPr>
            <a:lvl4pPr>
              <a:defRPr sz="2100"/>
            </a:lvl4pPr>
            <a:lvl5pPr>
              <a:defRPr sz="2100"/>
            </a:lvl5pPr>
          </a:lstStyle>
          <a:p>
            <a:pPr lvl="0"/>
            <a:r>
              <a:rPr lang="en-US" dirty="0"/>
              <a:t>Insert subtitle if needed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83DD59-F90E-824A-BBB1-FEED68A85CFA}"/>
              </a:ext>
            </a:extLst>
          </p:cNvPr>
          <p:cNvSpPr/>
          <p:nvPr userDrawn="1"/>
        </p:nvSpPr>
        <p:spPr>
          <a:xfrm>
            <a:off x="11507059" y="0"/>
            <a:ext cx="570641" cy="10244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FB906E23-D9AF-EB4E-BF01-60C6ADFFAA2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564318" y="222225"/>
            <a:ext cx="456122" cy="71676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211E94CE-F71B-1944-B826-00353C872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485900" y="4007404"/>
            <a:ext cx="471523" cy="9400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0FF968CE-35E2-E543-8D71-1D8778441684}"/>
              </a:ext>
            </a:extLst>
          </p:cNvPr>
          <p:cNvSpPr/>
          <p:nvPr userDrawn="1"/>
        </p:nvSpPr>
        <p:spPr>
          <a:xfrm>
            <a:off x="8714232" y="1024128"/>
            <a:ext cx="2449068" cy="5833872"/>
          </a:xfrm>
          <a:custGeom>
            <a:avLst/>
            <a:gdLst>
              <a:gd name="connsiteX0" fmla="*/ 0 w 3290316"/>
              <a:gd name="connsiteY0" fmla="*/ 0 h 6193766"/>
              <a:gd name="connsiteX1" fmla="*/ 1490472 w 3290316"/>
              <a:gd name="connsiteY1" fmla="*/ 0 h 6193766"/>
              <a:gd name="connsiteX2" fmla="*/ 2980944 w 3290316"/>
              <a:gd name="connsiteY2" fmla="*/ 0 h 6193766"/>
              <a:gd name="connsiteX3" fmla="*/ 3290316 w 3290316"/>
              <a:gd name="connsiteY3" fmla="*/ 0 h 6193766"/>
              <a:gd name="connsiteX4" fmla="*/ 3290316 w 3290316"/>
              <a:gd name="connsiteY4" fmla="*/ 6185532 h 6193766"/>
              <a:gd name="connsiteX5" fmla="*/ 1492453 w 3290316"/>
              <a:gd name="connsiteY5" fmla="*/ 6185532 h 6193766"/>
              <a:gd name="connsiteX6" fmla="*/ 1490472 w 3290316"/>
              <a:gd name="connsiteY6" fmla="*/ 6193766 h 6193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90316" h="6193766">
                <a:moveTo>
                  <a:pt x="0" y="0"/>
                </a:moveTo>
                <a:lnTo>
                  <a:pt x="1490472" y="0"/>
                </a:lnTo>
                <a:lnTo>
                  <a:pt x="2980944" y="0"/>
                </a:lnTo>
                <a:lnTo>
                  <a:pt x="3290316" y="0"/>
                </a:lnTo>
                <a:lnTo>
                  <a:pt x="3290316" y="6185532"/>
                </a:lnTo>
                <a:lnTo>
                  <a:pt x="1492453" y="6185532"/>
                </a:lnTo>
                <a:lnTo>
                  <a:pt x="1490472" y="6193766"/>
                </a:lnTo>
                <a:close/>
              </a:path>
            </a:pathLst>
          </a:custGeom>
          <a:solidFill>
            <a:schemeClr val="tx1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6EFDCA-0F37-B65D-EA97-DDFF7EC0B0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85900" y="2514600"/>
            <a:ext cx="8279202" cy="1367286"/>
          </a:xfrm>
        </p:spPr>
        <p:txBody>
          <a:bodyPr rIns="91440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Insert section header slide title</a:t>
            </a:r>
          </a:p>
        </p:txBody>
      </p:sp>
    </p:spTree>
    <p:extLst>
      <p:ext uri="{BB962C8B-B14F-4D97-AF65-F5344CB8AC3E}">
        <p14:creationId xmlns:p14="http://schemas.microsoft.com/office/powerpoint/2010/main" val="2375710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95300" y="457200"/>
            <a:ext cx="10668000" cy="1066800"/>
          </a:xfrm>
        </p:spPr>
        <p:txBody>
          <a:bodyPr>
            <a:normAutofit/>
          </a:bodyPr>
          <a:lstStyle>
            <a:lvl1pPr>
              <a:defRPr sz="3400" b="1" i="0"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1pPr>
          </a:lstStyle>
          <a:p>
            <a:r>
              <a:rPr lang="en-US" dirty="0"/>
              <a:t>Insert slide title in title or sentence case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361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40D614-EDF6-8AD1-02DA-1BBA71DA17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180753"/>
            <a:ext cx="10668000" cy="180753"/>
          </a:xfrm>
        </p:spPr>
        <p:txBody>
          <a:bodyPr>
            <a:normAutofit/>
          </a:bodyPr>
          <a:lstStyle>
            <a:lvl1pPr>
              <a:defRPr sz="1200" b="0" i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defRPr>
            </a:lvl1pPr>
          </a:lstStyle>
          <a:p>
            <a:r>
              <a:rPr lang="en-US" dirty="0"/>
              <a:t>Blank Slide</a:t>
            </a:r>
          </a:p>
        </p:txBody>
      </p:sp>
    </p:spTree>
    <p:extLst>
      <p:ext uri="{BB962C8B-B14F-4D97-AF65-F5344CB8AC3E}">
        <p14:creationId xmlns:p14="http://schemas.microsoft.com/office/powerpoint/2010/main" val="649504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-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05D359-7029-C74B-8048-D1347E3F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9939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UW–Madison logo in white text on a red background">
            <a:extLst>
              <a:ext uri="{FF2B5EF4-FFF2-40B4-BE49-F238E27FC236}">
                <a16:creationId xmlns:a16="http://schemas.microsoft.com/office/drawing/2014/main" id="{9442AFA6-CAED-D743-9BD0-FB7276EC21D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557092" y="2911281"/>
            <a:ext cx="3077817" cy="10354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878A76A-7D1D-3E85-0AC5-9B02E65F248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-180060"/>
            <a:ext cx="10668000" cy="170121"/>
          </a:xfrm>
        </p:spPr>
        <p:txBody>
          <a:bodyPr>
            <a:normAutofit/>
          </a:bodyPr>
          <a:lstStyle>
            <a:lvl1pPr>
              <a:defRPr sz="1200" b="0" i="0">
                <a:latin typeface="Red Hat Display" panose="02010303040201060303" pitchFamily="2" charset="0"/>
                <a:ea typeface="Red Hat Display" panose="02010303040201060303" pitchFamily="2" charset="0"/>
                <a:cs typeface="Red Hat Display" panose="02010303040201060303" pitchFamily="2" charset="0"/>
              </a:defRPr>
            </a:lvl1pPr>
          </a:lstStyle>
          <a:p>
            <a:r>
              <a:rPr lang="en-US" dirty="0"/>
              <a:t>Red Closing Slide</a:t>
            </a:r>
          </a:p>
        </p:txBody>
      </p:sp>
    </p:spTree>
    <p:extLst>
      <p:ext uri="{BB962C8B-B14F-4D97-AF65-F5344CB8AC3E}">
        <p14:creationId xmlns:p14="http://schemas.microsoft.com/office/powerpoint/2010/main" val="25831203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5300" y="457200"/>
            <a:ext cx="10668000" cy="1066800"/>
          </a:xfrm>
          <a:prstGeom prst="rect">
            <a:avLst/>
          </a:prstGeom>
        </p:spPr>
        <p:txBody>
          <a:bodyPr vert="horz" lIns="0" tIns="45720" rIns="0" bIns="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5900" y="1828799"/>
            <a:ext cx="9677400" cy="4457701"/>
          </a:xfrm>
          <a:prstGeom prst="rect">
            <a:avLst/>
          </a:prstGeom>
        </p:spPr>
        <p:txBody>
          <a:bodyPr vert="horz" lIns="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505057"/>
            <a:ext cx="1060586" cy="3447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64008" rIns="91440" bIns="64008" rtlCol="0" anchor="ctr">
            <a:spAutoFit/>
          </a:bodyPr>
          <a:lstStyle>
            <a:lvl1pPr algn="ctr">
              <a:defRPr sz="1400" b="0" i="0">
                <a:solidFill>
                  <a:schemeClr val="bg1"/>
                </a:solidFill>
                <a:latin typeface="Red Hat Text" panose="02010303040201060303" pitchFamily="2" charset="0"/>
                <a:ea typeface="Red Hat Text" panose="02010303040201060303" pitchFamily="2" charset="0"/>
                <a:cs typeface="Red Hat Text" panose="02010303040201060303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1B1986-83A7-3542-BAD9-60B6AA5AD8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507059" y="0"/>
            <a:ext cx="570641" cy="102440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UW–Madison red crest logo&#10;">
            <a:extLst>
              <a:ext uri="{FF2B5EF4-FFF2-40B4-BE49-F238E27FC236}">
                <a16:creationId xmlns:a16="http://schemas.microsoft.com/office/drawing/2014/main" id="{0E552B7F-AB27-DB49-8004-05CB28567967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11564318" y="222225"/>
            <a:ext cx="456122" cy="71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479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62" r:id="rId3"/>
    <p:sldLayoutId id="2147483674" r:id="rId4"/>
    <p:sldLayoutId id="2147483663" r:id="rId5"/>
    <p:sldLayoutId id="2147483673" r:id="rId6"/>
    <p:sldLayoutId id="2147483666" r:id="rId7"/>
    <p:sldLayoutId id="2147483667" r:id="rId8"/>
    <p:sldLayoutId id="2147483676" r:id="rId9"/>
    <p:sldLayoutId id="2147483677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>
          <a:solidFill>
            <a:schemeClr val="tx1"/>
          </a:solidFill>
          <a:latin typeface="Red Hat Display" panose="02010303040201060303" pitchFamily="2" charset="0"/>
          <a:ea typeface="Red Hat Display" panose="02010303040201060303" pitchFamily="2" charset="0"/>
          <a:cs typeface="Red Hat Display" panose="02010303040201060303" pitchFamily="2" charset="0"/>
        </a:defRPr>
      </a:lvl1pPr>
    </p:titleStyle>
    <p:bodyStyle>
      <a:lvl1pPr marL="176213" indent="-176213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90000"/>
        <a:buFont typeface="Arial" panose="020B0604020202020204" pitchFamily="34" charset="0"/>
        <a:buChar char="•"/>
        <a:tabLst/>
        <a:defRPr sz="2600" b="0" i="0" kern="1200">
          <a:solidFill>
            <a:schemeClr val="tx1"/>
          </a:solidFill>
          <a:latin typeface="Red Hat Text" panose="02010303040201060303" pitchFamily="2" charset="0"/>
          <a:ea typeface="Red Hat Text" panose="02010303040201060303" pitchFamily="2" charset="0"/>
          <a:cs typeface="Red Hat Text" panose="02010303040201060303" pitchFamily="2" charset="0"/>
        </a:defRPr>
      </a:lvl1pPr>
      <a:lvl2pPr marL="635000" indent="-1778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2100" b="0" i="0" kern="1200">
          <a:solidFill>
            <a:schemeClr val="tx1"/>
          </a:solidFill>
          <a:latin typeface="Red Hat Text" panose="02010303040201060303" pitchFamily="2" charset="0"/>
          <a:ea typeface="Red Hat Text" panose="02010303040201060303" pitchFamily="2" charset="0"/>
          <a:cs typeface="Red Hat Text" panose="02010303040201060303" pitchFamily="2" charset="0"/>
        </a:defRPr>
      </a:lvl2pPr>
      <a:lvl3pPr marL="1092200" indent="-1778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2000" b="0" i="0" kern="1200">
          <a:solidFill>
            <a:schemeClr val="tx1"/>
          </a:solidFill>
          <a:latin typeface="Red Hat Text" panose="02010303040201060303" pitchFamily="2" charset="0"/>
          <a:ea typeface="Red Hat Text" panose="02010303040201060303" pitchFamily="2" charset="0"/>
          <a:cs typeface="Red Hat Text" panose="02010303040201060303" pitchFamily="2" charset="0"/>
        </a:defRPr>
      </a:lvl3pPr>
      <a:lvl4pPr marL="15430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800" b="0" i="0" kern="1200">
          <a:solidFill>
            <a:schemeClr val="tx1"/>
          </a:solidFill>
          <a:latin typeface="Red Hat Text" panose="02010303040201060303" pitchFamily="2" charset="0"/>
          <a:ea typeface="Red Hat Text" panose="02010303040201060303" pitchFamily="2" charset="0"/>
          <a:cs typeface="Red Hat Text" panose="02010303040201060303" pitchFamily="2" charset="0"/>
        </a:defRPr>
      </a:lvl4pPr>
      <a:lvl5pPr marL="2001838" indent="-173038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tabLst/>
        <a:defRPr sz="1800" b="0" i="0" kern="1200">
          <a:solidFill>
            <a:schemeClr val="tx1"/>
          </a:solidFill>
          <a:latin typeface="Red Hat Text" panose="02010303040201060303" pitchFamily="2" charset="0"/>
          <a:ea typeface="Red Hat Text" panose="02010303040201060303" pitchFamily="2" charset="0"/>
          <a:cs typeface="Red Hat Text" panose="02010303040201060303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2" userDrawn="1">
          <p15:clr>
            <a:srgbClr val="F26B43"/>
          </p15:clr>
        </p15:guide>
        <p15:guide id="2" pos="72" userDrawn="1">
          <p15:clr>
            <a:srgbClr val="F26B43"/>
          </p15:clr>
        </p15:guide>
        <p15:guide id="3" pos="7608" userDrawn="1">
          <p15:clr>
            <a:srgbClr val="F26B43"/>
          </p15:clr>
        </p15:guide>
        <p15:guide id="4" pos="312" userDrawn="1">
          <p15:clr>
            <a:srgbClr val="F26B43"/>
          </p15:clr>
        </p15:guide>
        <p15:guide id="5" pos="7248" userDrawn="1">
          <p15:clr>
            <a:srgbClr val="F26B43"/>
          </p15:clr>
        </p15:guide>
        <p15:guide id="6" orient="horz" pos="4248" userDrawn="1">
          <p15:clr>
            <a:srgbClr val="F26B43"/>
          </p15:clr>
        </p15:guide>
        <p15:guide id="7" orient="horz" pos="288" userDrawn="1">
          <p15:clr>
            <a:srgbClr val="F26B43"/>
          </p15:clr>
        </p15:guide>
        <p15:guide id="8" orient="horz" pos="960" userDrawn="1">
          <p15:clr>
            <a:srgbClr val="F26B43"/>
          </p15:clr>
        </p15:guide>
        <p15:guide id="9" pos="7032" userDrawn="1">
          <p15:clr>
            <a:srgbClr val="F26B43"/>
          </p15:clr>
        </p15:guide>
        <p15:guide id="10" pos="936" userDrawn="1">
          <p15:clr>
            <a:srgbClr val="F26B43"/>
          </p15:clr>
        </p15:guide>
        <p15:guide id="11" orient="horz" pos="1152" userDrawn="1">
          <p15:clr>
            <a:srgbClr val="F26B43"/>
          </p15:clr>
        </p15:guide>
        <p15:guide id="12" orient="horz" pos="39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dl.acm.org/doi/full/10.1145/3705295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facctconference.org/" TargetMode="External"/><Relationship Id="rId2" Type="http://schemas.openxmlformats.org/officeDocument/2006/relationships/hyperlink" Target="https://arxiv.org/abs/1909.11869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Arrow%27s_impossibility_theorem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297C0B-4763-30D7-E66D-507188FF5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Inverse Optimization and Applications in Fairness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A512310-CD8C-22A8-3B35-C24D5EAE98E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Research Talk</a:t>
            </a:r>
          </a:p>
          <a:p>
            <a:r>
              <a:rPr lang="en-US" dirty="0"/>
              <a:t>Ari Smith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E0781E-1943-2597-D18E-0E33F14C56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772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FFFD7A-8CB9-5855-01FA-FB8F7C5865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C1C47BF-AD8F-110E-39C3-D44F6351F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1: Congressional Gerrymandering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FA3C00F-AAAE-1B45-FD24-7C07ED803E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972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167341-7BA9-9FD6-4AFB-AEF8F80DF3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entral Wisconsin's Central Role in Wisconsin's Redistricting Calculations">
            <a:extLst>
              <a:ext uri="{FF2B5EF4-FFF2-40B4-BE49-F238E27FC236}">
                <a16:creationId xmlns:a16="http://schemas.microsoft.com/office/drawing/2014/main" id="{C570FC0D-D612-37B1-2DB9-C45CF4D7CA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9624" y="1427540"/>
            <a:ext cx="4356568" cy="4356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30CEDF-22C2-8884-85CE-9AB081EC7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Congressional Redistricting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936B8-593E-2EBB-C9D2-7260E76FA6A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485900" y="1840447"/>
            <a:ext cx="6966984" cy="4446053"/>
          </a:xfrm>
        </p:spPr>
        <p:txBody>
          <a:bodyPr>
            <a:normAutofit/>
          </a:bodyPr>
          <a:lstStyle/>
          <a:p>
            <a:r>
              <a:rPr lang="en-US" dirty="0"/>
              <a:t>In the U.S. government, states are spatially partitioned into </a:t>
            </a:r>
            <a:r>
              <a:rPr lang="en-US" i="1" dirty="0"/>
              <a:t>districts</a:t>
            </a:r>
            <a:r>
              <a:rPr lang="en-US" dirty="0"/>
              <a:t>; each elects one legislative seat</a:t>
            </a:r>
          </a:p>
          <a:p>
            <a:endParaRPr lang="en-US" dirty="0"/>
          </a:p>
          <a:p>
            <a:r>
              <a:rPr lang="en-US" dirty="0"/>
              <a:t>Constitution requires that districts be </a:t>
            </a:r>
            <a:r>
              <a:rPr lang="en-US" i="1" dirty="0"/>
              <a:t>of equal population, contiguous, and compact</a:t>
            </a:r>
          </a:p>
          <a:p>
            <a:endParaRPr lang="en-US" dirty="0"/>
          </a:p>
          <a:p>
            <a:r>
              <a:rPr lang="en-US" dirty="0"/>
              <a:t>Every 10 years, districts are redrawn after the U.S. Census to ensure that shifting populations do not imbalance citizens’ voting power</a:t>
            </a:r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525EDD-48F2-51B5-0243-D026BA74656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6498902"/>
            <a:ext cx="3678571" cy="350865"/>
          </a:xfrm>
        </p:spPr>
        <p:txBody>
          <a:bodyPr/>
          <a:lstStyle/>
          <a:p>
            <a:r>
              <a:rPr lang="en-US" dirty="0"/>
              <a:t>Ari Smith: Inverse Optimization and Fairness</a:t>
            </a:r>
          </a:p>
        </p:txBody>
      </p:sp>
    </p:spTree>
    <p:extLst>
      <p:ext uri="{BB962C8B-B14F-4D97-AF65-F5344CB8AC3E}">
        <p14:creationId xmlns:p14="http://schemas.microsoft.com/office/powerpoint/2010/main" val="1160002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88F9FD-DB1A-13EF-4674-2CA87E51DE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EE5091A-1309-1CB3-5538-A875514F2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9599" y="1332821"/>
            <a:ext cx="5566457" cy="41748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3063DA6-9A75-312A-3369-242942A45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 of Gerrymandering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FA6F9-A00D-1700-76EA-013A13A8319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95301" y="1840447"/>
            <a:ext cx="7723666" cy="444605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Redistricting is intended to rebalance voting power equitably, but districts are often alleged of the opposite; they empower one group over others</a:t>
            </a:r>
          </a:p>
          <a:p>
            <a:endParaRPr lang="en-US" dirty="0"/>
          </a:p>
          <a:p>
            <a:r>
              <a:rPr lang="en-US" dirty="0"/>
              <a:t>This is referred to as </a:t>
            </a:r>
            <a:r>
              <a:rPr lang="en-US" i="1" dirty="0"/>
              <a:t>Gerrymandering</a:t>
            </a:r>
          </a:p>
          <a:p>
            <a:endParaRPr lang="en-US" dirty="0"/>
          </a:p>
          <a:p>
            <a:r>
              <a:rPr lang="en-US" i="1" dirty="0"/>
              <a:t>Partisan Gerrymandering</a:t>
            </a:r>
            <a:r>
              <a:rPr lang="en-US" dirty="0"/>
              <a:t> is when the imbalance is across political parties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Subject of court disputes, has been hard to prevent due to lack of quantitative criteria for defining it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FFAD25-9D3C-BF82-2529-1579ED39310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6498902"/>
            <a:ext cx="3678571" cy="350865"/>
          </a:xfrm>
        </p:spPr>
        <p:txBody>
          <a:bodyPr/>
          <a:lstStyle/>
          <a:p>
            <a:r>
              <a:rPr lang="en-US" dirty="0"/>
              <a:t>Ari Smith: Inverse Optimization and Fairness</a:t>
            </a:r>
          </a:p>
        </p:txBody>
      </p:sp>
    </p:spTree>
    <p:extLst>
      <p:ext uri="{BB962C8B-B14F-4D97-AF65-F5344CB8AC3E}">
        <p14:creationId xmlns:p14="http://schemas.microsoft.com/office/powerpoint/2010/main" val="2242523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27A4E0-1307-367E-D974-9943FE91F4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C9C31-C8A4-55F1-66BC-781C9E315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District Design with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FF6AA-7CD8-4ED7-B0B6-66953724D26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485900" y="1840447"/>
            <a:ext cx="6850026" cy="4446053"/>
          </a:xfrm>
        </p:spPr>
        <p:txBody>
          <a:bodyPr/>
          <a:lstStyle/>
          <a:p>
            <a:r>
              <a:rPr lang="en-US" dirty="0"/>
              <a:t>Swamy et al. (2022) provide an FP formulation that finds </a:t>
            </a:r>
            <a:r>
              <a:rPr lang="en-US" dirty="0" err="1"/>
              <a:t>districtings</a:t>
            </a:r>
            <a:r>
              <a:rPr lang="en-US" dirty="0"/>
              <a:t> which optimize a weighted combination of different desired properties</a:t>
            </a:r>
          </a:p>
          <a:p>
            <a:endParaRPr lang="en-US" dirty="0"/>
          </a:p>
          <a:p>
            <a:r>
              <a:rPr lang="en-US" dirty="0"/>
              <a:t>Based on forming districts by grouping together census blocks – graph partitioning problem</a:t>
            </a:r>
          </a:p>
          <a:p>
            <a:endParaRPr lang="en-US" dirty="0"/>
          </a:p>
          <a:p>
            <a:r>
              <a:rPr lang="en-US" dirty="0"/>
              <a:t>Formulation is a Mixed Integer Linear Program (MILP) which is </a:t>
            </a:r>
            <a:r>
              <a:rPr lang="en-US" i="1" dirty="0"/>
              <a:t>NP-Hard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8EC8AA-9689-C6B0-731C-653BC384D0D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6498902"/>
            <a:ext cx="3678571" cy="350865"/>
          </a:xfrm>
        </p:spPr>
        <p:txBody>
          <a:bodyPr/>
          <a:lstStyle/>
          <a:p>
            <a:r>
              <a:rPr lang="en-US" dirty="0"/>
              <a:t>Ari Smith: Inverse Optimization and Fairness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DE10CA-885A-F1B6-FED2-13B307D098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48" t="5328" r="5640" b="5843"/>
          <a:stretch/>
        </p:blipFill>
        <p:spPr>
          <a:xfrm>
            <a:off x="8487556" y="3836855"/>
            <a:ext cx="2912165" cy="284708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0880187-B9BD-BFBF-33BE-C2BF4A964D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25" t="4983" r="4910" b="5618"/>
          <a:stretch/>
        </p:blipFill>
        <p:spPr>
          <a:xfrm>
            <a:off x="8468620" y="416902"/>
            <a:ext cx="2931101" cy="284709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4D511ED-9457-FD18-3070-D34D082CFC48}"/>
              </a:ext>
            </a:extLst>
          </p:cNvPr>
          <p:cNvCxnSpPr>
            <a:stCxn id="6" idx="2"/>
            <a:endCxn id="5" idx="0"/>
          </p:cNvCxnSpPr>
          <p:nvPr/>
        </p:nvCxnSpPr>
        <p:spPr>
          <a:xfrm>
            <a:off x="9934171" y="3263992"/>
            <a:ext cx="9468" cy="57286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2969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7DF27C-1347-D1CF-0EAA-9AA0F3E4EB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4C6C6-7887-6524-821C-14DE31293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Inverse Optimization to Redistricting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229BE-F52A-613F-8317-6DCBA2618DE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485900" y="1840447"/>
            <a:ext cx="10135486" cy="444605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Using existing districts as observed solution, discover what weighted combination of metrics the districting is closest to optimizing</a:t>
            </a:r>
          </a:p>
          <a:p>
            <a:endParaRPr lang="en-US" dirty="0"/>
          </a:p>
          <a:p>
            <a:r>
              <a:rPr lang="en-US" dirty="0"/>
              <a:t>Examined metrics:</a:t>
            </a:r>
          </a:p>
          <a:p>
            <a:pPr lvl="1"/>
            <a:r>
              <a:rPr lang="en-US" b="1" dirty="0"/>
              <a:t>Population Imbalance</a:t>
            </a:r>
            <a:r>
              <a:rPr lang="en-US" dirty="0"/>
              <a:t>: maximum deviation from mean population</a:t>
            </a:r>
          </a:p>
          <a:p>
            <a:pPr lvl="1"/>
            <a:r>
              <a:rPr lang="en-US" b="1" dirty="0"/>
              <a:t>District Compactness</a:t>
            </a:r>
            <a:r>
              <a:rPr lang="en-US" dirty="0"/>
              <a:t>: quantified with p-median compactness</a:t>
            </a:r>
          </a:p>
          <a:p>
            <a:pPr lvl="1"/>
            <a:r>
              <a:rPr lang="en-US" b="1" dirty="0"/>
              <a:t>Efficiency Gap</a:t>
            </a:r>
            <a:r>
              <a:rPr lang="en-US" dirty="0"/>
              <a:t>: popular metric of partisan fairness, measures “wasted votes”</a:t>
            </a:r>
            <a:endParaRPr lang="en-US" b="1" dirty="0"/>
          </a:p>
          <a:p>
            <a:endParaRPr lang="en-US" dirty="0"/>
          </a:p>
          <a:p>
            <a:r>
              <a:rPr lang="en-US" dirty="0"/>
              <a:t>If the found objective shows an undemocratic value (maximizing efficiency gap) is </a:t>
            </a:r>
            <a:r>
              <a:rPr lang="en-US" i="1" dirty="0"/>
              <a:t>prioritized over </a:t>
            </a:r>
            <a:r>
              <a:rPr lang="en-US" dirty="0"/>
              <a:t>a required objective (compact districts), then the districts are gerrymandered and should be redrawn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2001EB-4A4D-4A61-2328-00AF332C18E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6498902"/>
            <a:ext cx="3678571" cy="350865"/>
          </a:xfrm>
        </p:spPr>
        <p:txBody>
          <a:bodyPr/>
          <a:lstStyle/>
          <a:p>
            <a:r>
              <a:rPr lang="en-US" dirty="0"/>
              <a:t>Ari Smith: Inverse Optimization and Fairness</a:t>
            </a:r>
          </a:p>
        </p:txBody>
      </p:sp>
    </p:spTree>
    <p:extLst>
      <p:ext uri="{BB962C8B-B14F-4D97-AF65-F5344CB8AC3E}">
        <p14:creationId xmlns:p14="http://schemas.microsoft.com/office/powerpoint/2010/main" val="354069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B131C8-E16B-A8EC-0836-6366714C05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403C1F6-8D23-94FF-6446-031AD39EB7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3857" y="1735793"/>
            <a:ext cx="4306241" cy="25514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8678BDF-62D2-5EDC-1858-E7DC27AD77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4401" y="2365551"/>
            <a:ext cx="1531096" cy="6263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29267BF-7DFE-FA97-81C7-07927E23C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Inverse Optimization Problem Setup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F4A4AD-FC2D-2B1B-9952-638DDA87330A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485900" y="1840447"/>
                <a:ext cx="5606016" cy="4804902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: </a:t>
                </a:r>
                <a:r>
                  <a:rPr lang="en-US" dirty="0">
                    <a:latin typeface="Red Hat Text" panose="02010303040201060303"/>
                  </a:rPr>
                  <a:t>vector of weights for each metric</a:t>
                </a:r>
                <a:endParaRPr lang="en-US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abs</m:t>
                        </m:r>
                      </m:sub>
                    </m:sSub>
                  </m:oMath>
                </a14:m>
                <a:r>
                  <a:rPr lang="en-US" dirty="0"/>
                  <a:t>: the optimality gap of observed solution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: matrix, each row calculates a different examined metric of a districting solution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en-US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𝒮</m:t>
                    </m:r>
                  </m:oMath>
                </a14:m>
                <a:r>
                  <a:rPr lang="en-US" dirty="0"/>
                  <a:t>: set of FP extreme points (</a:t>
                </a:r>
                <a:r>
                  <a:rPr lang="en-US" dirty="0" err="1"/>
                  <a:t>districtings</a:t>
                </a:r>
                <a:r>
                  <a:rPr lang="en-US" dirty="0"/>
                  <a:t> that are optimal for some objective)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Find weights</a:t>
                </a:r>
                <a:r>
                  <a:rPr lang="en-US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US" dirty="0"/>
                  <a:t> that minimize optimality gap</a:t>
                </a:r>
              </a:p>
              <a:p>
                <a:pPr marL="0" indent="0">
                  <a:buNone/>
                </a:pPr>
                <a:r>
                  <a:rPr lang="en-US" dirty="0"/>
                  <a:t>Weights must be non-negative and sum to 1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F4A4AD-FC2D-2B1B-9952-638DDA8733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485900" y="1840447"/>
                <a:ext cx="5606016" cy="4804902"/>
              </a:xfrm>
              <a:blipFill>
                <a:blip r:embed="rId4"/>
                <a:stretch>
                  <a:fillRect l="-3373" t="-2030" r="-1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A08209-9194-8FAC-E237-0FB0E18712B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6498902"/>
            <a:ext cx="3678571" cy="350865"/>
          </a:xfrm>
        </p:spPr>
        <p:txBody>
          <a:bodyPr/>
          <a:lstStyle/>
          <a:p>
            <a:r>
              <a:rPr lang="en-US" dirty="0"/>
              <a:t>Ari Smith: Inverse Optimization and Fairness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97390A7-BEF5-9084-AD97-9AF5DDBD052C}"/>
              </a:ext>
            </a:extLst>
          </p:cNvPr>
          <p:cNvSpPr/>
          <p:nvPr/>
        </p:nvSpPr>
        <p:spPr>
          <a:xfrm>
            <a:off x="1222744" y="4954772"/>
            <a:ext cx="5869172" cy="116958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9829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090092-4750-088C-E3A4-8C7AC4D409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2A82C-D6ED-44C3-ED0F-452FCA64A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Approaches for Inverse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175ED-BE4E-A3C1-0AF4-2F395F971F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485900" y="1840447"/>
            <a:ext cx="10209914" cy="4650223"/>
          </a:xfrm>
        </p:spPr>
        <p:txBody>
          <a:bodyPr>
            <a:normAutofit/>
          </a:bodyPr>
          <a:lstStyle/>
          <a:p>
            <a:r>
              <a:rPr lang="en-US" dirty="0"/>
              <a:t>Existing methods for solving inverse optimization for MILPs utilize </a:t>
            </a:r>
            <a:r>
              <a:rPr lang="en-US" i="1" dirty="0"/>
              <a:t>cutting plane methods</a:t>
            </a:r>
            <a:r>
              <a:rPr lang="en-US" dirty="0"/>
              <a:t> (Wang 2009, </a:t>
            </a:r>
            <a:r>
              <a:rPr lang="en-US" dirty="0" err="1"/>
              <a:t>Moghaddass</a:t>
            </a:r>
            <a:r>
              <a:rPr lang="en-US" dirty="0"/>
              <a:t> and Terekhov 2020)</a:t>
            </a:r>
          </a:p>
          <a:p>
            <a:endParaRPr lang="en-US" dirty="0"/>
          </a:p>
          <a:p>
            <a:r>
              <a:rPr lang="en-US" dirty="0"/>
              <a:t>We show how to calculate the </a:t>
            </a:r>
            <a:r>
              <a:rPr lang="en-US" i="1" dirty="0" err="1"/>
              <a:t>subgradient</a:t>
            </a:r>
            <a:r>
              <a:rPr lang="en-US" dirty="0"/>
              <a:t> of the optimality gap, and apply descent-based methods</a:t>
            </a:r>
          </a:p>
          <a:p>
            <a:pPr lvl="1"/>
            <a:r>
              <a:rPr lang="en-US" dirty="0"/>
              <a:t>Projected Gradient Descent,</a:t>
            </a:r>
          </a:p>
          <a:p>
            <a:pPr marL="457200" lvl="1" indent="0">
              <a:buNone/>
            </a:pPr>
            <a:r>
              <a:rPr lang="en-US" dirty="0"/>
              <a:t>   Polyak Acceleration, Frank-Wolfe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516F80-B482-2180-FD83-895CBE4892F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6498902"/>
            <a:ext cx="3678571" cy="350865"/>
          </a:xfrm>
        </p:spPr>
        <p:txBody>
          <a:bodyPr/>
          <a:lstStyle/>
          <a:p>
            <a:r>
              <a:rPr lang="en-US" dirty="0"/>
              <a:t>Ari Smith: Inverse Optimization and Fairness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767233-A03C-C466-535A-1221D2C315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1561" y="3742660"/>
            <a:ext cx="6390440" cy="3115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953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728F84-EC8E-3232-068E-C7C1934256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8CE7A36-FB81-65CD-A472-08F962E986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1247" y="3555070"/>
            <a:ext cx="3494567" cy="330293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B6C73D2-155F-FBED-9AFB-A3D318100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Approaches for Inverse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6EF50B-E318-A96C-D17D-336580EB0A0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485900" y="1840447"/>
            <a:ext cx="10209914" cy="4650223"/>
          </a:xfrm>
        </p:spPr>
        <p:txBody>
          <a:bodyPr>
            <a:normAutofit/>
          </a:bodyPr>
          <a:lstStyle/>
          <a:p>
            <a:r>
              <a:rPr lang="en-US" dirty="0"/>
              <a:t>Existing methods for solving inverse optimization for MILPs utilize </a:t>
            </a:r>
            <a:r>
              <a:rPr lang="en-US" i="1" dirty="0"/>
              <a:t>cutting plane methods</a:t>
            </a:r>
            <a:r>
              <a:rPr lang="en-US" dirty="0"/>
              <a:t> (Wang 2009, </a:t>
            </a:r>
            <a:r>
              <a:rPr lang="en-US" dirty="0" err="1"/>
              <a:t>Moghaddass</a:t>
            </a:r>
            <a:r>
              <a:rPr lang="en-US" dirty="0"/>
              <a:t> and Terekhov 2020)</a:t>
            </a:r>
          </a:p>
          <a:p>
            <a:endParaRPr lang="en-US" dirty="0"/>
          </a:p>
          <a:p>
            <a:r>
              <a:rPr lang="en-US" dirty="0"/>
              <a:t>We show how to calculate the </a:t>
            </a:r>
            <a:r>
              <a:rPr lang="en-US" i="1" dirty="0" err="1"/>
              <a:t>subgradient</a:t>
            </a:r>
            <a:r>
              <a:rPr lang="en-US" dirty="0"/>
              <a:t> of the optimality gap, and apply descent-based methods</a:t>
            </a:r>
          </a:p>
          <a:p>
            <a:pPr lvl="1"/>
            <a:r>
              <a:rPr lang="en-US" dirty="0"/>
              <a:t>Projected Gradient Descent,</a:t>
            </a:r>
          </a:p>
          <a:p>
            <a:pPr marL="457200" lvl="1" indent="0">
              <a:buNone/>
            </a:pPr>
            <a:r>
              <a:rPr lang="en-US" dirty="0"/>
              <a:t>   Polyak Acceleration, Frank-Wolfe</a:t>
            </a:r>
          </a:p>
          <a:p>
            <a:r>
              <a:rPr lang="en-US" dirty="0"/>
              <a:t>Compare methods on bank of MILP problems</a:t>
            </a:r>
          </a:p>
          <a:p>
            <a:pPr lvl="1"/>
            <a:r>
              <a:rPr lang="en-US" dirty="0"/>
              <a:t>Projected gradient descent with acceleration</a:t>
            </a:r>
          </a:p>
          <a:p>
            <a:pPr marL="457200" lvl="1" indent="0">
              <a:buNone/>
            </a:pPr>
            <a:r>
              <a:rPr lang="en-US" dirty="0"/>
              <a:t>   outperforms cutting planes in most test cases</a:t>
            </a:r>
          </a:p>
          <a:p>
            <a:pPr marL="457200" lvl="1" indent="0">
              <a:buNone/>
            </a:pPr>
            <a:r>
              <a:rPr lang="en-US" dirty="0"/>
              <a:t>   (90% time reduction for instances with 128 variables)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AEC6AC-7D51-19A4-822D-BB872B951AF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6498902"/>
            <a:ext cx="3678571" cy="350865"/>
          </a:xfrm>
        </p:spPr>
        <p:txBody>
          <a:bodyPr/>
          <a:lstStyle/>
          <a:p>
            <a:r>
              <a:rPr lang="en-US" dirty="0"/>
              <a:t>Ari Smith: Inverse Optimization and Fairness</a:t>
            </a:r>
          </a:p>
        </p:txBody>
      </p:sp>
    </p:spTree>
    <p:extLst>
      <p:ext uri="{BB962C8B-B14F-4D97-AF65-F5344CB8AC3E}">
        <p14:creationId xmlns:p14="http://schemas.microsoft.com/office/powerpoint/2010/main" val="2816221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D65613-23B8-BDDE-7FBD-19F9DB63CD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03A2FC8-975B-E985-221C-1E2F72C3A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1060" y="3058315"/>
            <a:ext cx="3889880" cy="2134418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D04AC-5583-7335-2264-1424584F897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485900" y="1840447"/>
            <a:ext cx="9975998" cy="4446053"/>
          </a:xfrm>
        </p:spPr>
        <p:txBody>
          <a:bodyPr/>
          <a:lstStyle/>
          <a:p>
            <a:r>
              <a:rPr lang="en-US" dirty="0"/>
              <a:t>Methods still involve solving FP multiple times, which is costly</a:t>
            </a:r>
          </a:p>
          <a:p>
            <a:r>
              <a:rPr lang="en-US" dirty="0"/>
              <a:t>Coarsening the underlying graph of the state allows for quick approximations of FP solution by shrinking set of possible </a:t>
            </a:r>
            <a:r>
              <a:rPr lang="en-US" dirty="0" err="1"/>
              <a:t>districtings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Creating </a:t>
            </a:r>
            <a:r>
              <a:rPr lang="en-US" i="1" dirty="0"/>
              <a:t>ensembles</a:t>
            </a:r>
            <a:r>
              <a:rPr lang="en-US" dirty="0"/>
              <a:t> of different random </a:t>
            </a:r>
            <a:r>
              <a:rPr lang="en-US" dirty="0" err="1"/>
              <a:t>coarsenings</a:t>
            </a:r>
            <a:r>
              <a:rPr lang="en-US" dirty="0"/>
              <a:t> of the same graph allows us to recover more possible </a:t>
            </a:r>
            <a:r>
              <a:rPr lang="en-US" dirty="0" err="1"/>
              <a:t>districtings</a:t>
            </a:r>
            <a:r>
              <a:rPr lang="en-US" dirty="0"/>
              <a:t>, for closer approximations, while still reducing computation time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BB392B-01AF-0AFE-6A82-5E47ECCB3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 Approaches for Districting Application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C0D541-CA30-09BD-BBB3-B71890514C1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6498902"/>
            <a:ext cx="3678571" cy="350865"/>
          </a:xfrm>
        </p:spPr>
        <p:txBody>
          <a:bodyPr/>
          <a:lstStyle/>
          <a:p>
            <a:r>
              <a:rPr lang="en-US" dirty="0"/>
              <a:t>Ari Smith: Inverse Optimization and Fairness</a:t>
            </a:r>
          </a:p>
        </p:txBody>
      </p:sp>
    </p:spTree>
    <p:extLst>
      <p:ext uri="{BB962C8B-B14F-4D97-AF65-F5344CB8AC3E}">
        <p14:creationId xmlns:p14="http://schemas.microsoft.com/office/powerpoint/2010/main" val="3399035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D98AA8-14CD-9845-AAE0-1FF412EA8E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600C8-907C-4FF2-54C4-1977FA92C77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Iowa districts drawn by independent commission</a:t>
            </a:r>
          </a:p>
          <a:p>
            <a:r>
              <a:rPr lang="en-US" dirty="0"/>
              <a:t>In 2021, legislature rejected one district plan, then accepted another</a:t>
            </a:r>
          </a:p>
          <a:p>
            <a:r>
              <a:rPr lang="en-US" dirty="0"/>
              <a:t>Rejection claimed a need to prioritize population balance more</a:t>
            </a:r>
          </a:p>
          <a:p>
            <a:pPr lvl="1"/>
            <a:r>
              <a:rPr lang="en-US" dirty="0"/>
              <a:t>Accepted districts also gave one more Republican seat than rejected</a:t>
            </a:r>
          </a:p>
          <a:p>
            <a:r>
              <a:rPr lang="en-US" dirty="0"/>
              <a:t>Claim backed up by inverse analysis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A406691-7F20-1DC9-2305-FC74C36860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7191" y="3569874"/>
            <a:ext cx="2779206" cy="18818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238D84-8B2A-EB7C-22D7-A354C1B8D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2021 Iowa Districts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2C2A25-99B6-8723-540F-BD28BA64867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6498902"/>
            <a:ext cx="3678571" cy="350865"/>
          </a:xfrm>
        </p:spPr>
        <p:txBody>
          <a:bodyPr/>
          <a:lstStyle/>
          <a:p>
            <a:r>
              <a:rPr lang="en-US" dirty="0"/>
              <a:t>Ari Smith: Inverse Optimization and Fairness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97735A7-BC0C-8A7C-F107-6069176637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7453" y="3569874"/>
            <a:ext cx="2779206" cy="1881885"/>
          </a:xfrm>
          <a:prstGeom prst="rect">
            <a:avLst/>
          </a:prstGeo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AB11695-CEDB-7F3B-CEA3-50602E6B41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7436360"/>
              </p:ext>
            </p:extLst>
          </p:nvPr>
        </p:nvGraphicFramePr>
        <p:xfrm>
          <a:off x="3895373" y="5366407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23283710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74993573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3329307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Rejected District Weights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Accepted District Weights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059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Population Imbalance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32354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Compactness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3346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Efficiency Gap (minimize)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69269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6223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F1CC9-5C31-C31A-035E-96DFFF885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8BCA5-6A31-AFA4-CD79-89E9C601854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Context of Fairness in Data Science</a:t>
            </a:r>
          </a:p>
          <a:p>
            <a:endParaRPr lang="en-US" dirty="0"/>
          </a:p>
          <a:p>
            <a:r>
              <a:rPr lang="en-US" dirty="0"/>
              <a:t>Inverse Optimization as an Analytical Tool</a:t>
            </a:r>
          </a:p>
          <a:p>
            <a:endParaRPr lang="en-US" dirty="0"/>
          </a:p>
          <a:p>
            <a:r>
              <a:rPr lang="en-US" dirty="0"/>
              <a:t>Application 1: Assessing Congressional Gerrymandering</a:t>
            </a:r>
          </a:p>
          <a:p>
            <a:endParaRPr lang="en-US" dirty="0"/>
          </a:p>
          <a:p>
            <a:r>
              <a:rPr lang="en-US" dirty="0"/>
              <a:t>Application 2: Detecting Biased Training Sets in Machine Learning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C5DC9C-2598-0D3C-5913-247F6A37C1A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6498902"/>
            <a:ext cx="3678571" cy="350865"/>
          </a:xfrm>
        </p:spPr>
        <p:txBody>
          <a:bodyPr/>
          <a:lstStyle/>
          <a:p>
            <a:r>
              <a:rPr lang="en-US" dirty="0"/>
              <a:t>Ari Smith: Inverse Optimization and Fairness</a:t>
            </a:r>
          </a:p>
        </p:txBody>
      </p:sp>
    </p:spTree>
    <p:extLst>
      <p:ext uri="{BB962C8B-B14F-4D97-AF65-F5344CB8AC3E}">
        <p14:creationId xmlns:p14="http://schemas.microsoft.com/office/powerpoint/2010/main" val="30340026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00DE12-6A9E-A687-B9F9-0E6519D6A5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F1569-5AF4-E111-D574-03D474C5C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Work Opportunities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9650B-ED24-73CF-F0C8-DBCB2376291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Utilize </a:t>
            </a:r>
            <a:r>
              <a:rPr lang="en-US" i="1" dirty="0"/>
              <a:t>partial linear relaxations</a:t>
            </a:r>
            <a:r>
              <a:rPr lang="en-US" dirty="0"/>
              <a:t> of FP to get </a:t>
            </a:r>
            <a:r>
              <a:rPr lang="en-US" i="1" dirty="0"/>
              <a:t>lower approximation </a:t>
            </a:r>
            <a:r>
              <a:rPr lang="en-US" dirty="0"/>
              <a:t>of optimality gap </a:t>
            </a:r>
          </a:p>
          <a:p>
            <a:pPr lvl="1"/>
            <a:r>
              <a:rPr lang="en-US" dirty="0"/>
              <a:t>Apply ensembles of different relaxations similar to coarsening approach</a:t>
            </a:r>
          </a:p>
          <a:p>
            <a:endParaRPr lang="en-US" dirty="0"/>
          </a:p>
          <a:p>
            <a:r>
              <a:rPr lang="en-US" dirty="0"/>
              <a:t>Combine upper bounds with lower bounds from coarsening to get firm bounds on inverse-optimal solution </a:t>
            </a:r>
          </a:p>
          <a:p>
            <a:endParaRPr lang="en-US" dirty="0"/>
          </a:p>
          <a:p>
            <a:r>
              <a:rPr lang="en-US" dirty="0"/>
              <a:t>Using Frank-Wolfe algorithm allows possible ways of solving IO with </a:t>
            </a:r>
            <a:r>
              <a:rPr lang="en-US" dirty="0" err="1"/>
              <a:t>subgradient</a:t>
            </a:r>
            <a:r>
              <a:rPr lang="en-US" dirty="0"/>
              <a:t> method </a:t>
            </a:r>
            <a:r>
              <a:rPr lang="en-US" i="1" dirty="0"/>
              <a:t>without</a:t>
            </a:r>
            <a:r>
              <a:rPr lang="en-US" dirty="0"/>
              <a:t> having to fully solve FP at every step</a:t>
            </a:r>
          </a:p>
          <a:p>
            <a:pPr lvl="1"/>
            <a:r>
              <a:rPr lang="en-US" dirty="0"/>
              <a:t>Could potentially cut down solution time significantly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D3CD0E-D3D2-7B71-7614-237399AFA96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6498902"/>
            <a:ext cx="3678571" cy="350865"/>
          </a:xfrm>
        </p:spPr>
        <p:txBody>
          <a:bodyPr/>
          <a:lstStyle/>
          <a:p>
            <a:r>
              <a:rPr lang="en-US" dirty="0"/>
              <a:t>Ari Smith: Inverse Optimization and Fairness</a:t>
            </a:r>
          </a:p>
        </p:txBody>
      </p:sp>
    </p:spTree>
    <p:extLst>
      <p:ext uri="{BB962C8B-B14F-4D97-AF65-F5344CB8AC3E}">
        <p14:creationId xmlns:p14="http://schemas.microsoft.com/office/powerpoint/2010/main" val="25387460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CB1E35-95A4-B9E2-8C6F-F1D9F88144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1D7F720-94A4-0DB4-35B4-4434E88E1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2: Biased Training Sets in Machine Learning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6219F2A-BBC5-5DEA-822F-22EFA9C69E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4867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62EAC9-014B-AE1B-B539-52A9F2BADE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542C1-8557-5247-4601-95FCE2D77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with Training Data in Machine Learning (ML)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2715C-AA15-398F-DC0C-9D0F4BB4BBA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Imbalances in representation of certain groups in datasets that train machine learning models can lead to inequitable performance of models across groups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Ex: </a:t>
            </a:r>
            <a:r>
              <a:rPr lang="en-US" dirty="0">
                <a:hlinkClick r:id="rId2"/>
              </a:rPr>
              <a:t>racial bias issues in facial recognition models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One difficulty in addressing this is that many proprietary ML models in use keep their datasets private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54E415-9881-2910-3164-9DB2F4BE418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6498902"/>
            <a:ext cx="3678571" cy="350865"/>
          </a:xfrm>
        </p:spPr>
        <p:txBody>
          <a:bodyPr/>
          <a:lstStyle/>
          <a:p>
            <a:r>
              <a:rPr lang="en-US" dirty="0"/>
              <a:t>Ari Smith: Inverse Optimization and Fairness</a:t>
            </a:r>
          </a:p>
        </p:txBody>
      </p:sp>
    </p:spTree>
    <p:extLst>
      <p:ext uri="{BB962C8B-B14F-4D97-AF65-F5344CB8AC3E}">
        <p14:creationId xmlns:p14="http://schemas.microsoft.com/office/powerpoint/2010/main" val="13979676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Everything You Need To Know About Linear Regression | by Sushant Patrikar |  Towards Data Science">
            <a:extLst>
              <a:ext uri="{FF2B5EF4-FFF2-40B4-BE49-F238E27FC236}">
                <a16:creationId xmlns:a16="http://schemas.microsoft.com/office/drawing/2014/main" id="{1AE34449-9E44-D591-D4D3-800AEE83E4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489" y="1360539"/>
            <a:ext cx="4472763" cy="3354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2F2049-D865-0EDC-E867-79B5E6B61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Models as Optimization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3E5237-AA8B-674C-AE2B-77BA9ECF2A27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584791" y="1840447"/>
                <a:ext cx="5383657" cy="4446053"/>
              </a:xfrm>
            </p:spPr>
            <p:txBody>
              <a:bodyPr>
                <a:normAutofit/>
              </a:bodyPr>
              <a:lstStyle/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minimize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</m:e>
                            <m:lim>
                              <m:r>
                                <a:rPr lang="en-US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𝜷</m:t>
                              </m:r>
                              <m:r>
                                <m:rPr>
                                  <m:nor/>
                                </m:rPr>
                                <a:rPr lang="en-US" dirty="0"/>
                                <m:t> 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p>
                                    <m:sSup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𝜷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3E5237-AA8B-674C-AE2B-77BA9ECF2A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584791" y="1840447"/>
                <a:ext cx="5383657" cy="4446053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8259D-1D7D-803C-9E2D-2EAF6DF290C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6498902"/>
            <a:ext cx="3678571" cy="350865"/>
          </a:xfrm>
        </p:spPr>
        <p:txBody>
          <a:bodyPr/>
          <a:lstStyle/>
          <a:p>
            <a:r>
              <a:rPr lang="en-US" dirty="0"/>
              <a:t>Ari Smith: Inverse Optimization and Fairness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0FC389D-137F-DDC4-4F86-94F91938A7AB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E95262-F56C-107E-FB21-1D3D9C06EB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8447" y="4834727"/>
            <a:ext cx="6147566" cy="1566073"/>
          </a:xfrm>
          <a:prstGeom prst="rect">
            <a:avLst/>
          </a:prstGeom>
        </p:spPr>
      </p:pic>
      <p:pic>
        <p:nvPicPr>
          <p:cNvPr id="1032" name="Picture 8" descr="Support Vector Machines — Soft Margin Formulation and Kernel Trick | by  Rishabh Misra | Towards Data Science | Medium">
            <a:extLst>
              <a:ext uri="{FF2B5EF4-FFF2-40B4-BE49-F238E27FC236}">
                <a16:creationId xmlns:a16="http://schemas.microsoft.com/office/drawing/2014/main" id="{B9B742E9-04C3-F192-630E-CEAFB31A6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1293" y="1468151"/>
            <a:ext cx="4044268" cy="3331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80620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A37EAD-555E-19B8-09AA-95DD8399F8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938A1-A575-B5C8-AB7A-8C5DCD772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Models as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43D9A-B6C9-ED63-64ED-23606120FC4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Many ML models that are trained with optimization are fit to minimize some function of prediction error over their training data</a:t>
            </a:r>
          </a:p>
          <a:p>
            <a:pPr lvl="1"/>
            <a:r>
              <a:rPr lang="en-US" dirty="0"/>
              <a:t>Ridge Regression (Hoerl and Kennard 1970), Soft Margin SVM (Cortes and </a:t>
            </a:r>
            <a:r>
              <a:rPr lang="en-US" dirty="0" err="1"/>
              <a:t>Vapnik</a:t>
            </a:r>
            <a:r>
              <a:rPr lang="en-US" dirty="0"/>
              <a:t> 1995), Optimal Decision Trees (Bertsimas and Dunn 2017)</a:t>
            </a:r>
          </a:p>
          <a:p>
            <a:endParaRPr lang="en-US" dirty="0"/>
          </a:p>
          <a:p>
            <a:r>
              <a:rPr lang="en-US" dirty="0"/>
              <a:t>Error function is often summed uniformly across training observations, but it is also common to put different amount of weight on different observations</a:t>
            </a:r>
          </a:p>
          <a:p>
            <a:pPr lvl="1"/>
            <a:r>
              <a:rPr lang="en-US" dirty="0"/>
              <a:t>Often reweighted when a certain group is vastly underrepresented to fix inequity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Observation weights are adjustable parameters of objective function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93189E-3AC2-05E7-C715-FEEAFCC4791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6498902"/>
            <a:ext cx="3678571" cy="350865"/>
          </a:xfrm>
        </p:spPr>
        <p:txBody>
          <a:bodyPr/>
          <a:lstStyle/>
          <a:p>
            <a:r>
              <a:rPr lang="en-US" dirty="0"/>
              <a:t>Ari Smith: Inverse Optimization and Fairness</a:t>
            </a:r>
          </a:p>
        </p:txBody>
      </p:sp>
    </p:spTree>
    <p:extLst>
      <p:ext uri="{BB962C8B-B14F-4D97-AF65-F5344CB8AC3E}">
        <p14:creationId xmlns:p14="http://schemas.microsoft.com/office/powerpoint/2010/main" val="16913463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E2A2F8-8835-7439-AB0D-6E6792ECEE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D4424-234D-8568-D218-073EB05B3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of Inverse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CDADE-0323-F100-5D4D-5C0D1517124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Suppose we have an ML model with a secret training dataset, that we can use for prediction as a black box</a:t>
            </a:r>
          </a:p>
          <a:p>
            <a:endParaRPr lang="en-US" dirty="0"/>
          </a:p>
          <a:p>
            <a:r>
              <a:rPr lang="en-US" dirty="0"/>
              <a:t>Make predictions on a known dataset, then utilize inverse optimization to infer what distribution of observation weights on known dataset would result in the predictions made by model</a:t>
            </a:r>
          </a:p>
          <a:p>
            <a:endParaRPr lang="en-US" dirty="0"/>
          </a:p>
          <a:p>
            <a:r>
              <a:rPr lang="en-US" dirty="0"/>
              <a:t>Finding low weights across a class of observations could indicate they are underrepresented in the secret training set compared to known dataset</a:t>
            </a:r>
          </a:p>
          <a:p>
            <a:endParaRPr lang="en-US" dirty="0"/>
          </a:p>
          <a:p>
            <a:r>
              <a:rPr lang="en-US" dirty="0"/>
              <a:t>Not only indicates evidence of bias in model, but also extent of root issue and how it can be fixed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29E547-21A9-722A-A9C6-130F9F2E5A8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6498902"/>
            <a:ext cx="3678571" cy="350865"/>
          </a:xfrm>
        </p:spPr>
        <p:txBody>
          <a:bodyPr/>
          <a:lstStyle/>
          <a:p>
            <a:r>
              <a:rPr lang="en-US" dirty="0"/>
              <a:t>Ari Smith: Inverse Optimization and Fairness</a:t>
            </a:r>
          </a:p>
        </p:txBody>
      </p:sp>
    </p:spTree>
    <p:extLst>
      <p:ext uri="{BB962C8B-B14F-4D97-AF65-F5344CB8AC3E}">
        <p14:creationId xmlns:p14="http://schemas.microsoft.com/office/powerpoint/2010/main" val="13155717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4BAE62-97D8-DE53-C1B6-8EBF56AFC4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B2B5-5B36-8D5B-D150-AE23061D2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Formally Testing Imbalance Along Certain Classes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71957A-31EF-920E-F8A8-904F8CEB2E6D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485899" y="1840447"/>
                <a:ext cx="9890937" cy="4446053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Suppose the 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 </m:t>
                    </m:r>
                  </m:oMath>
                </a14:m>
                <a:r>
                  <a:rPr lang="en-US" dirty="0"/>
                  <a:t>describe the membership of observations to a class vulnerable to underrepresentation</a:t>
                </a:r>
              </a:p>
              <a:p>
                <a:endParaRPr lang="en-US" dirty="0"/>
              </a:p>
              <a:p>
                <a:r>
                  <a:rPr lang="en-US" dirty="0"/>
                  <a:t>Constrain IO problem such that observation weights must be expressed as    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𝟙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Structure of an explanatory linear regression</a:t>
                </a:r>
              </a:p>
              <a:p>
                <a:endParaRPr lang="en-US" dirty="0"/>
              </a:p>
              <a:p>
                <a:r>
                  <a:rPr lang="en-US" dirty="0"/>
                  <a:t>Then coefficient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measures the degree of over/under-representation of class 1 in secret dataset compared to known dataset</a:t>
                </a:r>
              </a:p>
              <a:p>
                <a:endParaRPr lang="en-US" dirty="0"/>
              </a:p>
              <a:p>
                <a:r>
                  <a:rPr lang="en-US" dirty="0"/>
                  <a:t>Allows for non-parametric significance tests of coefficient’s difference from 0</a:t>
                </a:r>
              </a:p>
              <a:p>
                <a:pPr lvl="1"/>
                <a:r>
                  <a:rPr lang="en-US" dirty="0"/>
                  <a:t>Permutation test: permute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re-solve IO, find proportion of trials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 as large, etc.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71957A-31EF-920E-F8A8-904F8CEB2E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485899" y="1840447"/>
                <a:ext cx="9890937" cy="4446053"/>
              </a:xfrm>
              <a:blipFill>
                <a:blip r:embed="rId2"/>
                <a:stretch>
                  <a:fillRect l="-1603" t="-2606" r="-678" b="-8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4F5D70-3C4C-E864-2AE2-3CE5662A88C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6498902"/>
            <a:ext cx="3678571" cy="350865"/>
          </a:xfrm>
        </p:spPr>
        <p:txBody>
          <a:bodyPr/>
          <a:lstStyle/>
          <a:p>
            <a:r>
              <a:rPr lang="en-US" dirty="0"/>
              <a:t>Ari Smith: Inverse Optimization and Fairness</a:t>
            </a:r>
          </a:p>
        </p:txBody>
      </p:sp>
    </p:spTree>
    <p:extLst>
      <p:ext uri="{BB962C8B-B14F-4D97-AF65-F5344CB8AC3E}">
        <p14:creationId xmlns:p14="http://schemas.microsoft.com/office/powerpoint/2010/main" val="21559087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0597A6-D685-5B13-3EFB-430482AC1B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374E5-414F-726F-FE8B-C650D34CB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Tests of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99F3D-CFB9-0F5F-99C9-EA790402468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485899" y="1840447"/>
            <a:ext cx="6511223" cy="4446053"/>
          </a:xfrm>
        </p:spPr>
        <p:txBody>
          <a:bodyPr>
            <a:normAutofit/>
          </a:bodyPr>
          <a:lstStyle/>
          <a:p>
            <a:r>
              <a:rPr lang="en-US" dirty="0"/>
              <a:t>Train models on Communities and Crime Dataset, intentionally undersampling communities with &gt; 20% black population for some models</a:t>
            </a:r>
          </a:p>
          <a:p>
            <a:r>
              <a:rPr lang="en-US" dirty="0"/>
              <a:t>Apply inverse optimization analysis with significance tests to detect biased vs. unbiased models</a:t>
            </a:r>
          </a:p>
          <a:p>
            <a:r>
              <a:rPr lang="en-US" dirty="0"/>
              <a:t>Inverse analysis outperforms baseline method of detecting unfair models by comparing prediction error across groups with explanatory regression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6D8038-6C0C-F24C-96C5-14B9C3F01A1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6498902"/>
            <a:ext cx="3678571" cy="350865"/>
          </a:xfrm>
        </p:spPr>
        <p:txBody>
          <a:bodyPr/>
          <a:lstStyle/>
          <a:p>
            <a:r>
              <a:rPr lang="en-US" dirty="0"/>
              <a:t>Ari Smith: Inverse Optimization and Fairness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3B92B55-B064-D05C-B533-1FB4880F01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7123" y="1840447"/>
            <a:ext cx="4194877" cy="4020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67803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69AB96-34C9-D742-D1B4-F92E21E186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E3F7E-11BC-37C7-761F-192BB56A5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7A1EF-2B80-BD69-8754-50C66379D4D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485900" y="1840447"/>
            <a:ext cx="9677400" cy="4658455"/>
          </a:xfrm>
        </p:spPr>
        <p:txBody>
          <a:bodyPr>
            <a:normAutofit/>
          </a:bodyPr>
          <a:lstStyle/>
          <a:p>
            <a:r>
              <a:rPr lang="en-US" dirty="0"/>
              <a:t>Develop improved inverse optimization solution methods for the ML domain</a:t>
            </a:r>
          </a:p>
          <a:p>
            <a:endParaRPr lang="en-US" dirty="0"/>
          </a:p>
          <a:p>
            <a:r>
              <a:rPr lang="en-US" dirty="0"/>
              <a:t>Explore different operationalizations of optimality gap for inverse optimization problem, see which leads to best results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Apply to a case study on a real model with private dataset that is alleged to have bias issues</a:t>
            </a:r>
          </a:p>
          <a:p>
            <a:pPr lvl="1"/>
            <a:r>
              <a:rPr lang="en-US" dirty="0"/>
              <a:t>e.g. Northpointe COMPAS, FICO scoring models, etc.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9043B9-8377-54F0-4BEE-E7F7016DB02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6498902"/>
            <a:ext cx="3678571" cy="350865"/>
          </a:xfrm>
        </p:spPr>
        <p:txBody>
          <a:bodyPr/>
          <a:lstStyle/>
          <a:p>
            <a:r>
              <a:rPr lang="en-US" dirty="0"/>
              <a:t>Ari Smith: Inverse Optimization and Fairness</a:t>
            </a:r>
          </a:p>
        </p:txBody>
      </p:sp>
    </p:spTree>
    <p:extLst>
      <p:ext uri="{BB962C8B-B14F-4D97-AF65-F5344CB8AC3E}">
        <p14:creationId xmlns:p14="http://schemas.microsoft.com/office/powerpoint/2010/main" val="26697213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EC834A-26AA-2671-17B9-1590AEC3CF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D4D22AF-A14E-4379-1632-D30340ED0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5539E58-F07C-D4DE-9325-E4FB3CF2E6D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914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569C2FB-56A0-6975-E7B4-2E7A95603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Fairness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1BBFC73-C3E0-D9F1-4122-2FFB6C6FE4E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9756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D392E-9272-0DA1-8DE7-52E02FE4C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7311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049B35-74EE-A73D-41E0-901598059D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147321C-E42A-3990-AA74-12760F167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Slides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3959962-D96B-B067-8C5E-75391B738A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8102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1764F3-B0E5-85DD-D1FB-6D0B3B49E6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4FAF728-D974-7872-10BE-DC0B6CE4EC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363" y="2129056"/>
            <a:ext cx="7335274" cy="16004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7AF9A10-6AA8-55BF-4152-D5D85EDB3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Iowa Case Study Specifics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6E876-841D-8C09-136C-3578706B26D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Metrics of rejected and accepted </a:t>
            </a:r>
            <a:r>
              <a:rPr lang="en-US" dirty="0" err="1"/>
              <a:t>districtings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Compactness defined using district perimeter, specified by Iowa constitution</a:t>
            </a:r>
          </a:p>
          <a:p>
            <a:endParaRPr lang="en-US" dirty="0"/>
          </a:p>
          <a:p>
            <a:r>
              <a:rPr lang="en-US" dirty="0"/>
              <a:t>Inverse analysis approximated using ensemble of 64 graph </a:t>
            </a:r>
            <a:r>
              <a:rPr lang="en-US" dirty="0" err="1"/>
              <a:t>coarsenings</a:t>
            </a:r>
            <a:r>
              <a:rPr lang="en-US" dirty="0"/>
              <a:t> down to 20 vertices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7E3D12-8DFC-F4E1-D667-807EC4325BE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6498902"/>
            <a:ext cx="3678571" cy="350865"/>
          </a:xfrm>
        </p:spPr>
        <p:txBody>
          <a:bodyPr/>
          <a:lstStyle/>
          <a:p>
            <a:r>
              <a:rPr lang="en-US" dirty="0"/>
              <a:t>Ari Smith: Inverse Optimization and Fairness</a:t>
            </a:r>
          </a:p>
        </p:txBody>
      </p:sp>
    </p:spTree>
    <p:extLst>
      <p:ext uri="{BB962C8B-B14F-4D97-AF65-F5344CB8AC3E}">
        <p14:creationId xmlns:p14="http://schemas.microsoft.com/office/powerpoint/2010/main" val="40092875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8FB875-37A0-BB4B-6DA6-98B32B016E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1BA5-F276-9694-F2C0-704E28F06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Setup: ML Training Set Imbalance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C8766-C6E6-D8D5-B50D-23C8D07CE5A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485900" y="1840447"/>
            <a:ext cx="9677400" cy="4657846"/>
          </a:xfrm>
        </p:spPr>
        <p:txBody>
          <a:bodyPr>
            <a:normAutofit fontScale="92500"/>
          </a:bodyPr>
          <a:lstStyle/>
          <a:p>
            <a:r>
              <a:rPr lang="en-US" dirty="0"/>
              <a:t>Split a dataset into a secret dataset and a known dataset</a:t>
            </a:r>
          </a:p>
          <a:p>
            <a:endParaRPr lang="en-US" dirty="0"/>
          </a:p>
          <a:p>
            <a:r>
              <a:rPr lang="en-US" dirty="0"/>
              <a:t>Inject bias into secret dataset by undersampling a class of observations</a:t>
            </a:r>
          </a:p>
          <a:p>
            <a:endParaRPr lang="en-US" dirty="0"/>
          </a:p>
          <a:p>
            <a:r>
              <a:rPr lang="en-US" dirty="0"/>
              <a:t>Train 3 types of optimization-based ML models on secret datasets</a:t>
            </a:r>
          </a:p>
          <a:p>
            <a:pPr lvl="1"/>
            <a:r>
              <a:rPr lang="en-US" dirty="0"/>
              <a:t>Linear Regression with Ridge Regularization (</a:t>
            </a:r>
            <a:r>
              <a:rPr lang="en-US" dirty="0" err="1"/>
              <a:t>Hoerl</a:t>
            </a:r>
            <a:r>
              <a:rPr lang="en-US" dirty="0"/>
              <a:t> and Kennard, 1970)</a:t>
            </a:r>
          </a:p>
          <a:p>
            <a:pPr lvl="1"/>
            <a:r>
              <a:rPr lang="en-US" dirty="0"/>
              <a:t>Soft-Margin Support Vector Machines (Cortes and </a:t>
            </a:r>
            <a:r>
              <a:rPr lang="en-US" dirty="0" err="1"/>
              <a:t>Vapnik</a:t>
            </a:r>
            <a:r>
              <a:rPr lang="en-US" dirty="0"/>
              <a:t>, 1995)</a:t>
            </a:r>
          </a:p>
          <a:p>
            <a:pPr lvl="1"/>
            <a:r>
              <a:rPr lang="en-US" dirty="0"/>
              <a:t>Optimal Decision Trees (Bertsimas and Dunn, 2017)</a:t>
            </a:r>
          </a:p>
          <a:p>
            <a:endParaRPr lang="en-US" dirty="0"/>
          </a:p>
          <a:p>
            <a:r>
              <a:rPr lang="en-US" dirty="0"/>
              <a:t>Solve constrained inverse problem on trained models with known dataset and evaluate degree of found bias and statistical significance of coefficient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239B09-5DF8-2962-9BDF-5E1DC41894A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6498902"/>
            <a:ext cx="3678571" cy="350865"/>
          </a:xfrm>
        </p:spPr>
        <p:txBody>
          <a:bodyPr/>
          <a:lstStyle/>
          <a:p>
            <a:r>
              <a:rPr lang="en-US" dirty="0"/>
              <a:t>Ari Smith: Inverse Optimization and Fairness</a:t>
            </a:r>
          </a:p>
        </p:txBody>
      </p:sp>
    </p:spTree>
    <p:extLst>
      <p:ext uri="{BB962C8B-B14F-4D97-AF65-F5344CB8AC3E}">
        <p14:creationId xmlns:p14="http://schemas.microsoft.com/office/powerpoint/2010/main" val="3676640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1D9F59-03A4-33C2-B802-0B5469E93E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C2DBE-C16E-C8A2-C6A8-678E2A7D9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Quantifying Fairness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CFACB-3730-4AD9-D1EB-A940633DE2D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i="1" dirty="0"/>
              <a:t>Fairness</a:t>
            </a:r>
            <a:r>
              <a:rPr lang="en-US" dirty="0"/>
              <a:t> in sociotechnical systems can have a </a:t>
            </a:r>
            <a:r>
              <a:rPr lang="en-US" dirty="0">
                <a:hlinkClick r:id="rId2"/>
              </a:rPr>
              <a:t>variety of meanings </a:t>
            </a:r>
            <a:r>
              <a:rPr lang="en-US" dirty="0"/>
              <a:t>across different contexts</a:t>
            </a:r>
          </a:p>
          <a:p>
            <a:endParaRPr lang="en-US" dirty="0"/>
          </a:p>
          <a:p>
            <a:r>
              <a:rPr lang="en-US" dirty="0"/>
              <a:t>Many systems still operate on “know it when you see it” definitions of fairness</a:t>
            </a:r>
          </a:p>
          <a:p>
            <a:endParaRPr lang="en-US" dirty="0"/>
          </a:p>
          <a:p>
            <a:r>
              <a:rPr lang="en-US" dirty="0"/>
              <a:t>Improving fairness in systems can be challenging without a quantitative way to assess it</a:t>
            </a:r>
          </a:p>
          <a:p>
            <a:endParaRPr lang="en-US" dirty="0"/>
          </a:p>
          <a:p>
            <a:r>
              <a:rPr lang="en-US" dirty="0">
                <a:hlinkClick r:id="rId3"/>
              </a:rPr>
              <a:t>Fairness, Accountability, and Transparency</a:t>
            </a:r>
            <a:r>
              <a:rPr lang="en-US" dirty="0"/>
              <a:t> is a rapidly growing interdisciplinary field in computer science/data science research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06DBAF-3B20-1430-6EDF-78C17D4566A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6498902"/>
            <a:ext cx="3678571" cy="350865"/>
          </a:xfrm>
        </p:spPr>
        <p:txBody>
          <a:bodyPr/>
          <a:lstStyle/>
          <a:p>
            <a:r>
              <a:rPr lang="en-US" dirty="0"/>
              <a:t>Ari Smith: Inverse Optimization and Fairness</a:t>
            </a:r>
          </a:p>
        </p:txBody>
      </p:sp>
    </p:spTree>
    <p:extLst>
      <p:ext uri="{BB962C8B-B14F-4D97-AF65-F5344CB8AC3E}">
        <p14:creationId xmlns:p14="http://schemas.microsoft.com/office/powerpoint/2010/main" val="1389869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851835-A288-B06C-3594-00675E501A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D9DC3-D988-89B8-2807-76E477687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Quantifying Fairness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E5F32-465F-1A14-E933-2EB54A6A3A1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Many quantitative methods in fairness involve producing new metrics that correspond to some set of values about fairness, and working towards optimizing metrics or meeting cutoffs</a:t>
            </a:r>
          </a:p>
          <a:p>
            <a:endParaRPr lang="en-US" dirty="0"/>
          </a:p>
          <a:p>
            <a:r>
              <a:rPr lang="en-US" dirty="0"/>
              <a:t>When stakeholders hold differing conceptions/values about fairness, applying these methods can lead to difficulties, and sometimes satisfying multiple definitions of fair is </a:t>
            </a:r>
            <a:r>
              <a:rPr lang="en-US" dirty="0">
                <a:hlinkClick r:id="rId2"/>
              </a:rPr>
              <a:t>not possible</a:t>
            </a:r>
            <a:endParaRPr lang="en-US" dirty="0"/>
          </a:p>
          <a:p>
            <a:endParaRPr lang="en-US" dirty="0"/>
          </a:p>
          <a:p>
            <a:r>
              <a:rPr lang="en-US" dirty="0"/>
              <a:t>We introduce a methodology to reveal how certain metrics/values are prioritized over each other in design decisions, to bring more nuance into investigation of what constitutes fairness in systems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E2261-4343-BF73-5306-22C6F4850B5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6498902"/>
            <a:ext cx="3678571" cy="350865"/>
          </a:xfrm>
        </p:spPr>
        <p:txBody>
          <a:bodyPr/>
          <a:lstStyle/>
          <a:p>
            <a:r>
              <a:rPr lang="en-US" dirty="0"/>
              <a:t>Ari Smith: Inverse Optimization and Fairness</a:t>
            </a:r>
          </a:p>
        </p:txBody>
      </p:sp>
    </p:spTree>
    <p:extLst>
      <p:ext uri="{BB962C8B-B14F-4D97-AF65-F5344CB8AC3E}">
        <p14:creationId xmlns:p14="http://schemas.microsoft.com/office/powerpoint/2010/main" val="555003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7B4413-0418-CEDE-57DF-0F7CA3239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521D8F5-5D32-8790-07C0-D223E3101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Inverse Optimization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D38288F-7A6D-047E-BD55-3C75618E27E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460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3454B0-451E-CE0B-421F-4AF601B62A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C16DB-92AB-5720-FD62-B90AD9EE6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Optimization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7FF90-4E01-4A41-883F-4F07DA1096A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485900" y="1840447"/>
            <a:ext cx="9677400" cy="46578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Optimization problems can be thought of as having three components: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3"/>
                </a:solidFill>
              </a:rPr>
              <a:t>Decision Space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Objective Function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0479A8"/>
                </a:solidFill>
              </a:rPr>
              <a:t>Optimal Solution</a:t>
            </a:r>
          </a:p>
          <a:p>
            <a:pPr marL="514350" indent="-514350">
              <a:buFont typeface="+mj-lt"/>
              <a:buAutoNum type="arabicPeriod"/>
            </a:pPr>
            <a:endParaRPr lang="en-US" b="1" dirty="0">
              <a:solidFill>
                <a:srgbClr val="0479A8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Find optimal solution </a:t>
            </a:r>
            <a:r>
              <a:rPr lang="en-US" dirty="0">
                <a:solidFill>
                  <a:schemeClr val="tx1"/>
                </a:solidFill>
              </a:rPr>
              <a:t>given decision space and objective function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Refer to this as the </a:t>
            </a:r>
            <a:r>
              <a:rPr lang="en-US" i="1" dirty="0">
                <a:solidFill>
                  <a:schemeClr val="tx1"/>
                </a:solidFill>
              </a:rPr>
              <a:t>Forward Problem (FP)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20F5EC-0B78-5D52-6D64-CAD834C30FF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6498902"/>
            <a:ext cx="3678571" cy="350865"/>
          </a:xfrm>
        </p:spPr>
        <p:txBody>
          <a:bodyPr/>
          <a:lstStyle/>
          <a:p>
            <a:r>
              <a:rPr lang="en-US" dirty="0"/>
              <a:t>Ari Smith: Inverse Optimization and Fairness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E7DB331-C3A8-E86B-6741-2994265389E2}"/>
                  </a:ext>
                </a:extLst>
              </p:cNvPr>
              <p:cNvSpPr txBox="1"/>
              <p:nvPr/>
            </p:nvSpPr>
            <p:spPr>
              <a:xfrm>
                <a:off x="6324600" y="3256517"/>
                <a:ext cx="4987835" cy="15092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limLow>
                      <m:limLowPr>
                        <m:ctrlPr>
                          <a:rPr lang="en-US" sz="280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inimize</m:t>
                        </m:r>
                        <m:r>
                          <a:rPr lang="en-US" sz="280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</m:e>
                      <m:lim>
                        <m:r>
                          <a:rPr lang="en-US" sz="28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m:rPr>
                            <m:nor/>
                          </m:rPr>
                          <a:rPr lang="en-US" sz="28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rPr>
                          <m:t> </m:t>
                        </m:r>
                      </m:lim>
                    </m:limLow>
                  </m:oMath>
                </a14:m>
                <a:r>
                  <a:rPr lang="en-US" sz="2600" dirty="0">
                    <a:solidFill>
                      <a:schemeClr val="accent5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𝒄</m:t>
                        </m:r>
                      </m:e>
                      <m:sup>
                        <m:r>
                          <a:rPr lang="en-US" sz="26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600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</m:oMath>
                </a14:m>
                <a:endParaRPr lang="en-US" sz="2600" dirty="0">
                  <a:solidFill>
                    <a:schemeClr val="accent5">
                      <a:lumMod val="7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					  </a:t>
                </a:r>
                <a:r>
                  <a:rPr lang="en-US" sz="2600" dirty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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i="1" smtClean="0">
                            <a:solidFill>
                              <a:srgbClr val="0479A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2600" b="1" i="1" smtClean="0">
                            <a:solidFill>
                              <a:srgbClr val="0479A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𝒙</m:t>
                        </m:r>
                      </m:e>
                      <m:sup>
                        <m:r>
                          <a:rPr lang="en-US" sz="2600" b="0" i="1" smtClean="0">
                            <a:solidFill>
                              <a:srgbClr val="0479A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600" dirty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:endParaRPr lang="en-US" sz="2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600" dirty="0">
                    <a:solidFill>
                      <a:schemeClr val="accent3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Subject to	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600" b="1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sz="26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≤</m:t>
                    </m:r>
                    <m:r>
                      <a:rPr lang="en-US" sz="2600" b="1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</m:t>
                    </m:r>
                  </m:oMath>
                </a14:m>
                <a:endParaRPr lang="en-US" sz="2600" dirty="0">
                  <a:solidFill>
                    <a:schemeClr val="accent3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E7DB331-C3A8-E86B-6741-2994265389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0" y="3256517"/>
                <a:ext cx="4987835" cy="1509259"/>
              </a:xfrm>
              <a:prstGeom prst="rect">
                <a:avLst/>
              </a:prstGeom>
              <a:blipFill>
                <a:blip r:embed="rId2"/>
                <a:stretch>
                  <a:fillRect l="-2200" b="-56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5215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41FBD8-60B2-0BF4-B328-1CC353C9FA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24F7B-3673-6D94-6AA2-27BF2F60D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Inverse Optimization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A3149-A5BA-438B-D25A-B4C35533EF1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485900" y="1840447"/>
            <a:ext cx="9677400" cy="48049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 Inverse Optimization, the set of known and unknown components is different</a:t>
            </a:r>
          </a:p>
          <a:p>
            <a:pPr marL="0" indent="0">
              <a:buNone/>
            </a:pPr>
            <a:endParaRPr lang="en-US" sz="3600" dirty="0"/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3"/>
                </a:solidFill>
              </a:rPr>
              <a:t>Decision Space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Objective Function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0479A8"/>
                </a:solidFill>
              </a:rPr>
              <a:t>Optimal Solution</a:t>
            </a:r>
          </a:p>
          <a:p>
            <a:pPr marL="0" indent="0">
              <a:buNone/>
            </a:pPr>
            <a:endParaRPr lang="en-US" b="1" dirty="0">
              <a:solidFill>
                <a:srgbClr val="0479A8"/>
              </a:solidFill>
            </a:endParaRPr>
          </a:p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/>
              <a:t>optimal solution is known</a:t>
            </a:r>
            <a:r>
              <a:rPr lang="en-US" dirty="0"/>
              <a:t>, and we seek model parameters of FP for which it is optimal (most often, </a:t>
            </a:r>
            <a:r>
              <a:rPr lang="en-US" b="1" dirty="0"/>
              <a:t>find the objective function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Often applied in decision analysis/calibration contexts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9625A1-33BE-A8F9-7A16-E27ED05F209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6498902"/>
            <a:ext cx="3678571" cy="350865"/>
          </a:xfrm>
        </p:spPr>
        <p:txBody>
          <a:bodyPr/>
          <a:lstStyle/>
          <a:p>
            <a:r>
              <a:rPr lang="en-US" dirty="0"/>
              <a:t>Ari Smith: Inverse Optimization and Fairness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030B312-B8CC-FFD6-1C92-6A57B5D0C571}"/>
                  </a:ext>
                </a:extLst>
              </p:cNvPr>
              <p:cNvSpPr txBox="1"/>
              <p:nvPr/>
            </p:nvSpPr>
            <p:spPr>
              <a:xfrm>
                <a:off x="6324600" y="3256517"/>
                <a:ext cx="4987835" cy="15092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limLow>
                      <m:limLowPr>
                        <m:ctrlPr>
                          <a:rPr lang="en-US" sz="280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inimize</m:t>
                        </m:r>
                        <m:r>
                          <a:rPr lang="en-US" sz="280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</m:e>
                      <m:lim>
                        <m:r>
                          <a:rPr lang="en-US" sz="28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r>
                          <m:rPr>
                            <m:nor/>
                          </m:rPr>
                          <a:rPr lang="en-US" sz="2800" dirty="0">
                            <a:solidFill>
                              <a:schemeClr val="accent5">
                                <a:lumMod val="75000"/>
                              </a:schemeClr>
                            </a:solidFill>
                          </a:rPr>
                          <m:t> </m:t>
                        </m:r>
                      </m:lim>
                    </m:limLow>
                  </m:oMath>
                </a14:m>
                <a:r>
                  <a:rPr lang="en-US" sz="2600" dirty="0">
                    <a:solidFill>
                      <a:schemeClr val="accent5">
                        <a:lumMod val="75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𝒄</m:t>
                        </m:r>
                      </m:e>
                      <m:sup>
                        <m:r>
                          <a:rPr lang="en-US" sz="26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600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</m:oMath>
                </a14:m>
                <a:endParaRPr lang="en-US" sz="2600" dirty="0">
                  <a:solidFill>
                    <a:schemeClr val="accent5">
                      <a:lumMod val="75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					  </a:t>
                </a:r>
                <a:r>
                  <a:rPr lang="en-US" sz="2600" dirty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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i="1" smtClean="0">
                            <a:solidFill>
                              <a:srgbClr val="0479A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2600" b="1" i="1" smtClean="0">
                            <a:solidFill>
                              <a:srgbClr val="0479A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𝒙</m:t>
                        </m:r>
                      </m:e>
                      <m:sup>
                        <m:r>
                          <a:rPr lang="en-US" sz="2600" b="0" i="1" smtClean="0">
                            <a:solidFill>
                              <a:srgbClr val="0479A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600" dirty="0">
                    <a:latin typeface="Cambria Math" panose="02040503050406030204" pitchFamily="18" charset="0"/>
                    <a:ea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:endParaRPr lang="en-US" sz="2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en-US" sz="2600" dirty="0">
                    <a:solidFill>
                      <a:schemeClr val="accent3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Subject to	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sz="2600" b="1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en-US" sz="26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≤</m:t>
                    </m:r>
                    <m:r>
                      <a:rPr lang="en-US" sz="2600" b="1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𝒃</m:t>
                    </m:r>
                  </m:oMath>
                </a14:m>
                <a:endParaRPr lang="en-US" sz="2600" dirty="0">
                  <a:solidFill>
                    <a:schemeClr val="accent3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030B312-B8CC-FFD6-1C92-6A57B5D0C5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600" y="3256517"/>
                <a:ext cx="4987835" cy="1509259"/>
              </a:xfrm>
              <a:prstGeom prst="rect">
                <a:avLst/>
              </a:prstGeom>
              <a:blipFill>
                <a:blip r:embed="rId2"/>
                <a:stretch>
                  <a:fillRect l="-2200" b="-56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8890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EE6EBB-AE29-E9A0-7D5B-49D6BF47C2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854C8-C633-EA56-5596-6C36B4525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Inverse Optimization Problems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79C9B7-40BD-8B9B-CE52-1562335E6671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>
              <a:xfrm>
                <a:off x="1485899" y="1840447"/>
                <a:ext cx="10465095" cy="4446053"/>
              </a:xfrm>
            </p:spPr>
            <p:txBody>
              <a:bodyPr/>
              <a:lstStyle/>
              <a:p>
                <a:r>
                  <a:rPr lang="en-US" i="1" dirty="0"/>
                  <a:t>Classical Inverse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2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𝒙</m:t>
                        </m:r>
                      </m:e>
                      <m:sup>
                        <m: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is exactly optimal for at least one objective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dirty="0"/>
                  <a:t>. Find such an objective which optimizes some property of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dirty="0"/>
                  <a:t>. (Ahuja and Orlin 2002)</a:t>
                </a:r>
              </a:p>
              <a:p>
                <a:endParaRPr lang="en-US" dirty="0"/>
              </a:p>
              <a:p>
                <a:r>
                  <a:rPr lang="en-US" i="1" dirty="0"/>
                  <a:t>Generalized (Data Driven) Inverse</a:t>
                </a:r>
                <a:r>
                  <a:rPr lang="en-US" dirty="0"/>
                  <a:t>: find an objective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sz="26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𝒙</m:t>
                        </m:r>
                      </m:e>
                      <m:sup>
                        <m:r>
                          <a:rPr lang="en-US" sz="2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Wingdings" panose="05000000000000000000" pitchFamily="2" charset="2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is as close to optimal as possible – minimize an </a:t>
                </a:r>
                <a:r>
                  <a:rPr lang="en-US" i="1" dirty="0"/>
                  <a:t>optimality gap </a:t>
                </a:r>
                <a:r>
                  <a:rPr lang="en-US" dirty="0"/>
                  <a:t>(Chan et al.</a:t>
                </a:r>
                <a:r>
                  <a:rPr lang="en-US" i="1" dirty="0"/>
                  <a:t> </a:t>
                </a:r>
                <a:r>
                  <a:rPr lang="en-US" dirty="0"/>
                  <a:t>2015)</a:t>
                </a:r>
              </a:p>
              <a:p>
                <a:endParaRPr lang="en-US" i="1" dirty="0"/>
              </a:p>
              <a:p>
                <a:r>
                  <a:rPr lang="en-US" dirty="0"/>
                  <a:t>Methods of solving inverse optimization problem depend on the structure of the forward problem</a:t>
                </a:r>
              </a:p>
              <a:p>
                <a:pPr lvl="1"/>
                <a:r>
                  <a:rPr lang="en-US" dirty="0"/>
                  <a:t>Inverse LP can be solved with an LP; integer programming is much harder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79C9B7-40BD-8B9B-CE52-1562335E66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xfrm>
                <a:off x="1485899" y="1840447"/>
                <a:ext cx="10465095" cy="4446053"/>
              </a:xfrm>
              <a:blipFill>
                <a:blip r:embed="rId2"/>
                <a:stretch>
                  <a:fillRect l="-1632" t="-2058" r="-13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4491F3-2886-2F4E-8238-E6C47630332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0" y="6498902"/>
            <a:ext cx="3678571" cy="350865"/>
          </a:xfrm>
        </p:spPr>
        <p:txBody>
          <a:bodyPr/>
          <a:lstStyle/>
          <a:p>
            <a:r>
              <a:rPr lang="en-US" dirty="0"/>
              <a:t>Ari Smith: Inverse Optimization and Fairness</a:t>
            </a:r>
          </a:p>
        </p:txBody>
      </p:sp>
    </p:spTree>
    <p:extLst>
      <p:ext uri="{BB962C8B-B14F-4D97-AF65-F5344CB8AC3E}">
        <p14:creationId xmlns:p14="http://schemas.microsoft.com/office/powerpoint/2010/main" val="1992243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UW-Madison theme1">
      <a:dk1>
        <a:srgbClr val="202020"/>
      </a:dk1>
      <a:lt1>
        <a:srgbClr val="FFFFFF"/>
      </a:lt1>
      <a:dk2>
        <a:srgbClr val="101010"/>
      </a:dk2>
      <a:lt2>
        <a:srgbClr val="DADFE1"/>
      </a:lt2>
      <a:accent1>
        <a:srgbClr val="C5050C"/>
      </a:accent1>
      <a:accent2>
        <a:srgbClr val="C5050C"/>
      </a:accent2>
      <a:accent3>
        <a:srgbClr val="9B0000"/>
      </a:accent3>
      <a:accent4>
        <a:srgbClr val="FCCB51"/>
      </a:accent4>
      <a:accent5>
        <a:srgbClr val="80B3AE"/>
      </a:accent5>
      <a:accent6>
        <a:srgbClr val="ADADAD"/>
      </a:accent6>
      <a:hlink>
        <a:srgbClr val="0479A8"/>
      </a:hlink>
      <a:folHlink>
        <a:srgbClr val="0479A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2E53D820-A13D-4CCD-A508-AD60312AC79E}" vid="{F6F87360-C93F-4961-8658-6313B35921A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InterPro Template</Template>
  <TotalTime>10751</TotalTime>
  <Words>1896</Words>
  <Application>Microsoft Office PowerPoint</Application>
  <PresentationFormat>Widescreen</PresentationFormat>
  <Paragraphs>264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Cambria Math</vt:lpstr>
      <vt:lpstr>Red Hat Display</vt:lpstr>
      <vt:lpstr>Red Hat Text</vt:lpstr>
      <vt:lpstr>Office Theme</vt:lpstr>
      <vt:lpstr>Inverse Optimization and Applications in Fairness</vt:lpstr>
      <vt:lpstr>Overview</vt:lpstr>
      <vt:lpstr>Fairness</vt:lpstr>
      <vt:lpstr>Quantifying Fairness</vt:lpstr>
      <vt:lpstr>Quantifying Fairness</vt:lpstr>
      <vt:lpstr>Inverse Optimization</vt:lpstr>
      <vt:lpstr>Structure of Optimization Problems</vt:lpstr>
      <vt:lpstr>Structure of Inverse Optimization Problems</vt:lpstr>
      <vt:lpstr>Types of Inverse Optimization Problems</vt:lpstr>
      <vt:lpstr>Application 1: Congressional Gerrymandering</vt:lpstr>
      <vt:lpstr>Congressional Redistricting</vt:lpstr>
      <vt:lpstr>Issue of Gerrymandering</vt:lpstr>
      <vt:lpstr>Modeling District Design with Optimization</vt:lpstr>
      <vt:lpstr>Applying Inverse Optimization to Redistricting</vt:lpstr>
      <vt:lpstr>Inverse Optimization Problem Setup</vt:lpstr>
      <vt:lpstr>Solution Approaches for Inverse Problem</vt:lpstr>
      <vt:lpstr>Solution Approaches for Inverse Problem</vt:lpstr>
      <vt:lpstr>Heuristic Approaches for Districting Application</vt:lpstr>
      <vt:lpstr>Case Study: 2021 Iowa Districts</vt:lpstr>
      <vt:lpstr>Future Work Opportunities</vt:lpstr>
      <vt:lpstr>Application 2: Biased Training Sets in Machine Learning</vt:lpstr>
      <vt:lpstr>Issues with Training Data in Machine Learning (ML)</vt:lpstr>
      <vt:lpstr>ML Models as Optimization</vt:lpstr>
      <vt:lpstr>ML Models as Optimization</vt:lpstr>
      <vt:lpstr>Application of Inverse Optimization</vt:lpstr>
      <vt:lpstr>Formally Testing Imbalance Along Certain Classes </vt:lpstr>
      <vt:lpstr>Preliminary Tests of Methods</vt:lpstr>
      <vt:lpstr>Continued work</vt:lpstr>
      <vt:lpstr>References</vt:lpstr>
      <vt:lpstr>PowerPoint Presentation</vt:lpstr>
      <vt:lpstr>Extra Slides</vt:lpstr>
      <vt:lpstr>Iowa Case Study Specifics</vt:lpstr>
      <vt:lpstr>Experimental Setup: ML Training Set Imbalance Detection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ARI J SMITH</dc:creator>
  <cp:lastModifiedBy>ARI J SMITH</cp:lastModifiedBy>
  <cp:revision>31</cp:revision>
  <dcterms:created xsi:type="dcterms:W3CDTF">2025-02-05T20:13:26Z</dcterms:created>
  <dcterms:modified xsi:type="dcterms:W3CDTF">2025-04-18T04:00:26Z</dcterms:modified>
</cp:coreProperties>
</file>