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70" r:id="rId3"/>
    <p:sldId id="257" r:id="rId4"/>
    <p:sldId id="269" r:id="rId5"/>
    <p:sldId id="259" r:id="rId6"/>
    <p:sldId id="260" r:id="rId7"/>
    <p:sldId id="262" r:id="rId8"/>
    <p:sldId id="263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C6401-4072-4260-9F48-3B2786A6D336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6FE1-92F8-4119-9691-AF5A538B8D5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66FE1-92F8-4119-9691-AF5A538B8D5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66FE1-92F8-4119-9691-AF5A538B8D5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FA298C-D2E7-4DBC-85E6-C13B67BAF9E7}" type="datetimeFigureOut">
              <a:rPr lang="ru-RU" smtClean="0"/>
              <a:pPr/>
              <a:t>24.06.2018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40A1C6-0921-400F-B106-E0E6448F21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8640960" cy="544522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2400" b="1" dirty="0" smtClean="0">
                <a:cs typeface="Arial" panose="020B0604020202020204" pitchFamily="34" charset="0"/>
              </a:rPr>
              <a:t>ВЫПУСКНАЯ </a:t>
            </a:r>
            <a:r>
              <a:rPr lang="ru-RU" sz="2400" b="1" dirty="0">
                <a:cs typeface="Arial" panose="020B0604020202020204" pitchFamily="34" charset="0"/>
              </a:rPr>
              <a:t>КВАЛИФИКАЦИОННАЯ РАБОТА НА ТЕМУ:</a:t>
            </a:r>
            <a:endParaRPr lang="ru-RU" sz="2400" dirty="0"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cs typeface="Arial" panose="020B0604020202020204" pitchFamily="34" charset="0"/>
              </a:rPr>
              <a:t>«РАЗРАБОТКА АВТОМАТИЗИРОВАННОЙ ИНФОРМАЦИОННОЙ СИСТЕМЫ ДЛЯ ООО ИЦ «СТАНКОСЕРВИС</a:t>
            </a:r>
            <a:r>
              <a:rPr lang="ru-RU" sz="2400" b="1" dirty="0" smtClean="0">
                <a:cs typeface="Arial" panose="020B0604020202020204" pitchFamily="34" charset="0"/>
              </a:rPr>
              <a:t>»</a:t>
            </a:r>
            <a:endParaRPr lang="en-US" sz="2400" b="1" dirty="0" smtClean="0">
              <a:cs typeface="Arial" panose="020B0604020202020204" pitchFamily="34" charset="0"/>
            </a:endParaRP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/>
              <a:t>Выполнил студент </a:t>
            </a:r>
          </a:p>
          <a:p>
            <a:r>
              <a:rPr lang="ru-RU" sz="2000" dirty="0" smtClean="0"/>
              <a:t>группы </a:t>
            </a:r>
            <a:r>
              <a:rPr lang="ru-RU" sz="2000" dirty="0"/>
              <a:t>315-пр</a:t>
            </a:r>
          </a:p>
          <a:p>
            <a:r>
              <a:rPr lang="ru-RU" sz="2000" dirty="0" smtClean="0"/>
              <a:t>Сергеев В.В.</a:t>
            </a:r>
            <a:endParaRPr lang="ru-RU" sz="2000" dirty="0"/>
          </a:p>
          <a:p>
            <a:endParaRPr lang="ru-RU" dirty="0" smtClean="0"/>
          </a:p>
          <a:p>
            <a:endParaRPr lang="ru-RU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/>
          </a:p>
          <a:p>
            <a:pPr algn="ctr"/>
            <a:r>
              <a:rPr lang="ru-RU" sz="1700" dirty="0" smtClean="0"/>
              <a:t>Смоленск</a:t>
            </a:r>
          </a:p>
          <a:p>
            <a:pPr algn="ctr"/>
            <a:r>
              <a:rPr lang="ru-RU" sz="1700" dirty="0" smtClean="0"/>
              <a:t>2018</a:t>
            </a:r>
            <a:endParaRPr lang="ru-RU" sz="17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-612576" y="260648"/>
            <a:ext cx="7344816" cy="5544616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08520" y="836712"/>
            <a:ext cx="7776864" cy="5688632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7544" y="116632"/>
            <a:ext cx="8424936" cy="1224136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R="64008" lvl="0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dirty="0" smtClean="0">
                <a:cs typeface="Arial" panose="020B0604020202020204" pitchFamily="34" charset="0"/>
              </a:rPr>
              <a:t>ОБЛАСТНОЕ ГОСУДАРСТВЕННОЕ БЮДЖЕТНОЕ</a:t>
            </a:r>
            <a:br>
              <a:rPr lang="ru-RU" dirty="0" smtClean="0">
                <a:cs typeface="Arial" panose="020B0604020202020204" pitchFamily="34" charset="0"/>
              </a:rPr>
            </a:br>
            <a:r>
              <a:rPr lang="ru-RU" dirty="0" smtClean="0">
                <a:cs typeface="Arial" panose="020B0604020202020204" pitchFamily="34" charset="0"/>
              </a:rPr>
              <a:t>ПРОФЕССИОНАЛЬНОЕ ОБРАЗОВАТЕЛЬНОЕ УЧРЕЖДЕНИЕ</a:t>
            </a:r>
            <a:br>
              <a:rPr lang="ru-RU" dirty="0" smtClean="0">
                <a:cs typeface="Arial" panose="020B0604020202020204" pitchFamily="34" charset="0"/>
              </a:rPr>
            </a:br>
            <a:r>
              <a:rPr lang="ru-RU" dirty="0" smtClean="0">
                <a:cs typeface="Arial" panose="020B0604020202020204" pitchFamily="34" charset="0"/>
              </a:rPr>
              <a:t>«СМОЛЕНСКАЯ АКАДЕМИЯ ПРОФЕССИОНАЛЬНОГО ОБРАЗОВАНИЯ»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x-none" sz="2400" dirty="0" smtClean="0">
                <a:cs typeface="Times New Roman" pitchFamily="18" charset="0"/>
              </a:rPr>
              <a:t>Чистые затраты на разработку программного продукта составили – 33464 рублей. </a:t>
            </a:r>
            <a:endParaRPr lang="ru-RU" sz="2400" dirty="0" smtClean="0">
              <a:cs typeface="Times New Roman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x-none" sz="2400" dirty="0" smtClean="0">
                <a:cs typeface="Times New Roman" pitchFamily="18" charset="0"/>
              </a:rPr>
              <a:t>Срок окупаемости определен в течение 10 месяцев 24 дней. </a:t>
            </a:r>
            <a:endParaRPr lang="ru-RU" sz="2400" dirty="0" smtClean="0">
              <a:cs typeface="Times New Roman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x-none" sz="2400" dirty="0" smtClean="0">
                <a:cs typeface="Times New Roman" pitchFamily="18" charset="0"/>
              </a:rPr>
              <a:t>Определенный индекс доходности равен 2,98.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Экономика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выбрана тема дипломного проектирования;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изучена предметная область;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разработана структура базы данных;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создан интерфейс приложения;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разработка структуры </a:t>
            </a:r>
            <a:r>
              <a:rPr lang="ru-RU" sz="2400" dirty="0" smtClean="0"/>
              <a:t>приложения;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реализованы все алгоритмы приложения;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проведено тестирование;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создана сопроводительная документация </a:t>
            </a:r>
            <a:r>
              <a:rPr lang="ru-RU" sz="2400" dirty="0"/>
              <a:t>для разработанного проекта.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b="1" dirty="0"/>
              <a:t>Целью</a:t>
            </a:r>
            <a:r>
              <a:rPr lang="ru-RU" dirty="0"/>
              <a:t> выпускной квалификационной работы является разработка автоматизированной информационной системы для ООО ИЦ «Станкосервис», для этого необходимо выполнить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0" lvl="0" indent="450000" algn="just">
              <a:lnSpc>
                <a:spcPct val="170000"/>
              </a:lnSpc>
            </a:pPr>
            <a:r>
              <a:rPr lang="x-none" dirty="0"/>
              <a:t>собрать необходимую информацию о деятельности организации;</a:t>
            </a:r>
            <a:endParaRPr lang="ru-RU" dirty="0"/>
          </a:p>
          <a:p>
            <a:pPr marL="0" lvl="0" indent="450000" algn="just">
              <a:lnSpc>
                <a:spcPct val="170000"/>
              </a:lnSpc>
            </a:pPr>
            <a:r>
              <a:rPr lang="x-none" dirty="0"/>
              <a:t>разработать алгоритм решения поставленной цели, правильно указав последовательность выполнения соответствующих команд для получения необходимых результатов;</a:t>
            </a:r>
            <a:endParaRPr lang="ru-RU" dirty="0"/>
          </a:p>
          <a:p>
            <a:pPr marL="0" lvl="0" indent="450000" algn="just">
              <a:lnSpc>
                <a:spcPct val="170000"/>
              </a:lnSpc>
            </a:pPr>
            <a:r>
              <a:rPr lang="ru-RU" dirty="0" smtClean="0"/>
              <a:t>выбрать </a:t>
            </a:r>
            <a:r>
              <a:rPr lang="ru-RU" dirty="0" smtClean="0"/>
              <a:t>необходимые средства разработки для решения поставленных целей</a:t>
            </a:r>
            <a:r>
              <a:rPr lang="x-none" dirty="0" smtClean="0"/>
              <a:t>;</a:t>
            </a:r>
            <a:endParaRPr lang="ru-RU" dirty="0"/>
          </a:p>
          <a:p>
            <a:pPr marL="0" lvl="0" indent="450000" algn="just">
              <a:lnSpc>
                <a:spcPct val="170000"/>
              </a:lnSpc>
            </a:pPr>
            <a:r>
              <a:rPr lang="x-none" dirty="0"/>
              <a:t>реализовать алгоритм решения в объектно-ориентированной среде</a:t>
            </a:r>
            <a:r>
              <a:rPr lang="x-none" dirty="0" smtClean="0"/>
              <a:t>;</a:t>
            </a:r>
            <a:endParaRPr lang="ru-RU" dirty="0" smtClean="0"/>
          </a:p>
          <a:p>
            <a:pPr marL="0" lvl="0" indent="450000" algn="just">
              <a:lnSpc>
                <a:spcPct val="170000"/>
              </a:lnSpc>
            </a:pPr>
            <a:r>
              <a:rPr lang="ru-RU" dirty="0" smtClean="0"/>
              <a:t>протестировать разработанное приложение;</a:t>
            </a:r>
            <a:endParaRPr lang="ru-RU" dirty="0" smtClean="0"/>
          </a:p>
          <a:p>
            <a:pPr marL="0" lvl="0" indent="450000" algn="just">
              <a:lnSpc>
                <a:spcPct val="170000"/>
              </a:lnSpc>
            </a:pPr>
            <a:r>
              <a:rPr lang="ru-RU" dirty="0" smtClean="0"/>
              <a:t>разработать сопроводительные документы.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и задачи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п</a:t>
            </a:r>
            <a:r>
              <a:rPr lang="x-none" sz="2400" dirty="0" smtClean="0"/>
              <a:t>овысить </a:t>
            </a:r>
            <a:r>
              <a:rPr lang="x-none" sz="2400" dirty="0"/>
              <a:t>эффективность сотрудников в проектной </a:t>
            </a:r>
            <a:r>
              <a:rPr lang="x-none" sz="2400" dirty="0" smtClean="0"/>
              <a:t>работе</a:t>
            </a:r>
            <a:r>
              <a:rPr lang="ru-RU" sz="2400" dirty="0"/>
              <a:t>;</a:t>
            </a:r>
            <a:endParaRPr lang="ru-RU" sz="24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п</a:t>
            </a:r>
            <a:r>
              <a:rPr lang="x-none" sz="2400" dirty="0" smtClean="0"/>
              <a:t>овысить </a:t>
            </a:r>
            <a:r>
              <a:rPr lang="x-none" sz="2400" dirty="0"/>
              <a:t>качество проектного менеджмента руководителями </a:t>
            </a:r>
            <a:r>
              <a:rPr lang="x-none" sz="2400" dirty="0" smtClean="0"/>
              <a:t>проектов</a:t>
            </a:r>
            <a:r>
              <a:rPr lang="ru-RU" sz="2400" dirty="0"/>
              <a:t>;</a:t>
            </a:r>
            <a:endParaRPr lang="ru-RU" sz="24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/>
              <a:t>п</a:t>
            </a:r>
            <a:r>
              <a:rPr lang="x-none" sz="2400" dirty="0" smtClean="0"/>
              <a:t>овысить </a:t>
            </a:r>
            <a:r>
              <a:rPr lang="x-none" sz="2400" dirty="0"/>
              <a:t>эффективность управления общим проектным портфелем </a:t>
            </a:r>
            <a:r>
              <a:rPr lang="x-none" sz="2400" dirty="0" smtClean="0"/>
              <a:t>организации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Назначение проекта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450000" algn="just">
              <a:lnSpc>
                <a:spcPct val="170000"/>
              </a:lnSpc>
              <a:spcBef>
                <a:spcPts val="0"/>
              </a:spcBef>
            </a:pPr>
            <a:r>
              <a:rPr lang="ru-RU" sz="5600" dirty="0"/>
              <a:t>О</a:t>
            </a:r>
            <a:r>
              <a:rPr lang="ru-RU" sz="5600" dirty="0" smtClean="0"/>
              <a:t>беспечение </a:t>
            </a:r>
            <a:r>
              <a:rPr lang="ru-RU" sz="5600" dirty="0"/>
              <a:t>проект-менеджера необходимыми инструментами планирования и контроля процесса реализации проекта;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</a:pPr>
            <a:r>
              <a:rPr lang="ru-RU" sz="5600" dirty="0"/>
              <a:t>П</a:t>
            </a:r>
            <a:r>
              <a:rPr lang="ru-RU" sz="5600" dirty="0" smtClean="0"/>
              <a:t>редоставление </a:t>
            </a:r>
            <a:r>
              <a:rPr lang="ru-RU" sz="5600" dirty="0"/>
              <a:t>участникам </a:t>
            </a:r>
            <a:r>
              <a:rPr lang="ru-RU" sz="5600" dirty="0" smtClean="0"/>
              <a:t>проекта инструментов </a:t>
            </a:r>
            <a:r>
              <a:rPr lang="ru-RU" sz="5600" dirty="0"/>
              <a:t>для решения задач и доступа к </a:t>
            </a:r>
            <a:r>
              <a:rPr lang="ru-RU" sz="5600" dirty="0" smtClean="0"/>
              <a:t>необходимой </a:t>
            </a:r>
            <a:r>
              <a:rPr lang="ru-RU" sz="5600" dirty="0"/>
              <a:t>информации;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</a:pPr>
            <a:r>
              <a:rPr lang="ru-RU" sz="5600" dirty="0"/>
              <a:t>П</a:t>
            </a:r>
            <a:r>
              <a:rPr lang="ru-RU" sz="5600" dirty="0" smtClean="0"/>
              <a:t>редоставление руководителям контроля </a:t>
            </a:r>
            <a:r>
              <a:rPr lang="ru-RU" sz="5600" dirty="0"/>
              <a:t>загрузки исполнителей проектных и непроектных задач и информации для принятия решений о назначении сотрудников на новые проекты и перераспределении нагрузки;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</a:pPr>
            <a:r>
              <a:rPr lang="ru-RU" sz="5600" dirty="0"/>
              <a:t>С</a:t>
            </a:r>
            <a:r>
              <a:rPr lang="ru-RU" sz="5600" dirty="0" smtClean="0"/>
              <a:t>набжение </a:t>
            </a:r>
            <a:r>
              <a:rPr lang="ru-RU" sz="5600" dirty="0"/>
              <a:t>директора проектного офиса удобными инструментами, позволяющими автоматизировать рутинные операции и устанавливать контроль состояния всего портфеля проектов и качества работы руководителей каждого проекта;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</a:pPr>
            <a:r>
              <a:rPr lang="ru-RU" sz="5600" dirty="0"/>
              <a:t>О</a:t>
            </a:r>
            <a:r>
              <a:rPr lang="ru-RU" sz="5600" dirty="0" smtClean="0"/>
              <a:t>беспечение </a:t>
            </a:r>
            <a:r>
              <a:rPr lang="ru-RU" sz="5600" dirty="0"/>
              <a:t>руководителя проекта целостной моделью мониторинга портфеля проектов и анализа принимаемых решений и сопутствующих отклонений.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Выполняемые функции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6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23628" y="2929769"/>
            <a:ext cx="3240360" cy="282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268760"/>
            <a:ext cx="4320480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5" name="Рисунок 4" descr="Visu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2288" y="1538416"/>
            <a:ext cx="1166947" cy="1084019"/>
          </a:xfrm>
          <a:prstGeom prst="rect">
            <a:avLst/>
          </a:prstGeom>
        </p:spPr>
      </p:pic>
      <p:pic>
        <p:nvPicPr>
          <p:cNvPr id="6" name="Рисунок 5" descr="wcf.jpg"/>
          <p:cNvPicPr>
            <a:picLocks noChangeAspect="1"/>
          </p:cNvPicPr>
          <p:nvPr/>
        </p:nvPicPr>
        <p:blipFill rotWithShape="1">
          <a:blip r:embed="rId3" cstate="print"/>
          <a:srcRect l="5884" t="6666" r="3764" b="5158"/>
          <a:stretch/>
        </p:blipFill>
        <p:spPr>
          <a:xfrm>
            <a:off x="6352079" y="3525501"/>
            <a:ext cx="1476549" cy="981454"/>
          </a:xfrm>
          <a:prstGeom prst="rect">
            <a:avLst/>
          </a:prstGeom>
        </p:spPr>
      </p:pic>
      <p:pic>
        <p:nvPicPr>
          <p:cNvPr id="7" name="Рисунок 6" descr="wpf.jpg"/>
          <p:cNvPicPr>
            <a:picLocks noChangeAspect="1"/>
          </p:cNvPicPr>
          <p:nvPr/>
        </p:nvPicPr>
        <p:blipFill rotWithShape="1">
          <a:blip r:embed="rId4" cstate="print"/>
          <a:srcRect t="11765" b="12983"/>
          <a:stretch/>
        </p:blipFill>
        <p:spPr>
          <a:xfrm>
            <a:off x="1907704" y="3064905"/>
            <a:ext cx="1705599" cy="921192"/>
          </a:xfrm>
          <a:prstGeom prst="rect">
            <a:avLst/>
          </a:prstGeom>
        </p:spPr>
      </p:pic>
      <p:pic>
        <p:nvPicPr>
          <p:cNvPr id="8" name="Рисунок 7" descr="DevExpress-Universal-17.2-Free-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4063" y="5024209"/>
            <a:ext cx="1208920" cy="1208920"/>
          </a:xfrm>
          <a:prstGeom prst="rect">
            <a:avLst/>
          </a:prstGeom>
        </p:spPr>
      </p:pic>
      <p:pic>
        <p:nvPicPr>
          <p:cNvPr id="12" name="Рисунок 11" descr="learn_c_sharp_mac_osx_thumb800.jpg"/>
          <p:cNvPicPr>
            <a:picLocks noChangeAspect="1"/>
          </p:cNvPicPr>
          <p:nvPr/>
        </p:nvPicPr>
        <p:blipFill rotWithShape="1">
          <a:blip r:embed="rId6" cstate="print"/>
          <a:srcRect l="30069" t="9461" r="30007" b="10726"/>
          <a:stretch/>
        </p:blipFill>
        <p:spPr>
          <a:xfrm>
            <a:off x="1635762" y="4437112"/>
            <a:ext cx="829559" cy="963355"/>
          </a:xfrm>
          <a:prstGeom prst="rect">
            <a:avLst/>
          </a:prstGeom>
        </p:spPr>
      </p:pic>
      <p:pic>
        <p:nvPicPr>
          <p:cNvPr id="16" name="Рисунок 15" descr="xaml.png"/>
          <p:cNvPicPr>
            <a:picLocks noChangeAspect="1"/>
          </p:cNvPicPr>
          <p:nvPr/>
        </p:nvPicPr>
        <p:blipFill rotWithShape="1">
          <a:blip r:embed="rId7" cstate="print"/>
          <a:srcRect l="5434" t="16526" r="2760" b="15292"/>
          <a:stretch/>
        </p:blipFill>
        <p:spPr>
          <a:xfrm>
            <a:off x="2597897" y="4344140"/>
            <a:ext cx="1454363" cy="10801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21470" y="1657513"/>
            <a:ext cx="263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Среда разработки</a:t>
            </a:r>
          </a:p>
          <a:p>
            <a:r>
              <a:rPr lang="en-US" dirty="0" smtClean="0"/>
              <a:t>Visual Studio 2017 Community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1152119"/>
            <a:ext cx="23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48" idx="3"/>
          </p:cNvCxnSpPr>
          <p:nvPr/>
        </p:nvCxnSpPr>
        <p:spPr>
          <a:xfrm flipH="1">
            <a:off x="7996524" y="2025991"/>
            <a:ext cx="67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6" idx="3"/>
          </p:cNvCxnSpPr>
          <p:nvPr/>
        </p:nvCxnSpPr>
        <p:spPr>
          <a:xfrm flipH="1">
            <a:off x="7828628" y="4016228"/>
            <a:ext cx="848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t="8486" r="8597" b="12717"/>
          <a:stretch/>
        </p:blipFill>
        <p:spPr>
          <a:xfrm>
            <a:off x="6300525" y="1526090"/>
            <a:ext cx="1695999" cy="999802"/>
          </a:xfrm>
          <a:prstGeom prst="rect">
            <a:avLst/>
          </a:prstGeom>
        </p:spPr>
      </p:pic>
      <p:cxnSp>
        <p:nvCxnSpPr>
          <p:cNvPr id="64" name="Прямая соединительная линия 63"/>
          <p:cNvCxnSpPr/>
          <p:nvPr/>
        </p:nvCxnSpPr>
        <p:spPr>
          <a:xfrm>
            <a:off x="8667755" y="2025991"/>
            <a:ext cx="19045" cy="1990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46056" y="3073908"/>
            <a:ext cx="24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Обработка данных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" idx="1"/>
          </p:cNvCxnSpPr>
          <p:nvPr/>
        </p:nvCxnSpPr>
        <p:spPr>
          <a:xfrm>
            <a:off x="5004048" y="4016228"/>
            <a:ext cx="1348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8" idx="1"/>
          </p:cNvCxnSpPr>
          <p:nvPr/>
        </p:nvCxnSpPr>
        <p:spPr>
          <a:xfrm>
            <a:off x="5004048" y="5628669"/>
            <a:ext cx="1540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30416" y="4654877"/>
            <a:ext cx="391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Дополнительные инструменты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/>
          <a:srcRect l="11072" t="12425" r="8026" b="12425"/>
          <a:stretch>
            <a:fillRect/>
          </a:stretch>
        </p:blipFill>
        <p:spPr bwMode="auto">
          <a:xfrm>
            <a:off x="1482149" y="1124744"/>
            <a:ext cx="6906275" cy="50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Логическая структура приложения</a:t>
            </a:r>
            <a:endParaRPr lang="ru-RU" dirty="0"/>
          </a:p>
        </p:txBody>
      </p:sp>
      <p:pic>
        <p:nvPicPr>
          <p:cNvPr id="1026" name="Рисунок 4" descr="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352" y="1500174"/>
            <a:ext cx="7672194" cy="452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787" t="18203" r="38527" b="31116"/>
          <a:stretch>
            <a:fillRect/>
          </a:stretch>
        </p:blipFill>
        <p:spPr bwMode="auto">
          <a:xfrm>
            <a:off x="1043608" y="1844824"/>
            <a:ext cx="7514490" cy="414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алгоритма «Загрузки файла»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формы управления сотрудниками</a:t>
            </a:r>
            <a:endParaRPr lang="ru-RU" dirty="0"/>
          </a:p>
        </p:txBody>
      </p:sp>
      <p:pic>
        <p:nvPicPr>
          <p:cNvPr id="3074" name="Рисунок 35"/>
          <p:cNvPicPr>
            <a:picLocks noChangeAspect="1" noChangeArrowheads="1"/>
          </p:cNvPicPr>
          <p:nvPr/>
        </p:nvPicPr>
        <p:blipFill>
          <a:blip r:embed="rId3" cstate="print"/>
          <a:srcRect l="7697" t="9422" r="6993" b="16010"/>
          <a:stretch>
            <a:fillRect/>
          </a:stretch>
        </p:blipFill>
        <p:spPr bwMode="auto">
          <a:xfrm>
            <a:off x="899592" y="1628800"/>
            <a:ext cx="7286676" cy="509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320</Words>
  <Application>Microsoft Office PowerPoint</Application>
  <PresentationFormat>Экран (4:3)</PresentationFormat>
  <Paragraphs>69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Цель и задачи проектирования</vt:lpstr>
      <vt:lpstr>Назначение проекта</vt:lpstr>
      <vt:lpstr>Выполняемые функции проекта</vt:lpstr>
      <vt:lpstr>Средства разработки</vt:lpstr>
      <vt:lpstr>Структура базы данных</vt:lpstr>
      <vt:lpstr>Логическая структура приложения</vt:lpstr>
      <vt:lpstr>Описание алгоритма «Загрузки файла»</vt:lpstr>
      <vt:lpstr>Интерфейс формы управления сотрудниками</vt:lpstr>
      <vt:lpstr>Экономика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Class</dc:creator>
  <cp:lastModifiedBy>Julia</cp:lastModifiedBy>
  <cp:revision>24</cp:revision>
  <dcterms:created xsi:type="dcterms:W3CDTF">2018-06-21T11:11:39Z</dcterms:created>
  <dcterms:modified xsi:type="dcterms:W3CDTF">2018-06-24T16:59:15Z</dcterms:modified>
</cp:coreProperties>
</file>