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85453" y="322504"/>
            <a:ext cx="7197726" cy="2421464"/>
          </a:xfrm>
        </p:spPr>
        <p:txBody>
          <a:bodyPr/>
          <a:lstStyle/>
          <a:p>
            <a:r>
              <a:rPr lang="es-GT" dirty="0" smtClean="0"/>
              <a:t>Git y bitbucket</a:t>
            </a:r>
            <a:endParaRPr lang="es-GT" dirty="0"/>
          </a:p>
        </p:txBody>
      </p:sp>
      <p:sp>
        <p:nvSpPr>
          <p:cNvPr id="3" name="Subtítulo 2"/>
          <p:cNvSpPr>
            <a:spLocks noGrp="1"/>
          </p:cNvSpPr>
          <p:nvPr>
            <p:ph type="subTitle" idx="1"/>
          </p:nvPr>
        </p:nvSpPr>
        <p:spPr>
          <a:xfrm>
            <a:off x="2112817" y="3180386"/>
            <a:ext cx="7197726" cy="1405467"/>
          </a:xfrm>
        </p:spPr>
        <p:txBody>
          <a:bodyPr/>
          <a:lstStyle/>
          <a:p>
            <a:r>
              <a:rPr lang="es-GT" dirty="0" smtClean="0"/>
              <a:t>Ramas secundarias, forks, pul request, clones </a:t>
            </a:r>
            <a:r>
              <a:rPr lang="es-GT" dirty="0" err="1" smtClean="0"/>
              <a:t>etc</a:t>
            </a:r>
            <a:endParaRPr lang="es-GT" dirty="0"/>
          </a:p>
        </p:txBody>
      </p:sp>
    </p:spTree>
    <p:extLst>
      <p:ext uri="{BB962C8B-B14F-4D97-AF65-F5344CB8AC3E}">
        <p14:creationId xmlns:p14="http://schemas.microsoft.com/office/powerpoint/2010/main" val="38987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p:txBody>
          <a:bodyPr/>
          <a:lstStyle/>
          <a:p>
            <a:endParaRPr lang="es-GT"/>
          </a:p>
        </p:txBody>
      </p:sp>
    </p:spTree>
    <p:extLst>
      <p:ext uri="{BB962C8B-B14F-4D97-AF65-F5344CB8AC3E}">
        <p14:creationId xmlns:p14="http://schemas.microsoft.com/office/powerpoint/2010/main" val="2074989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Inicializando (Puntos </a:t>
            </a:r>
            <a:r>
              <a:rPr lang="es-GT" dirty="0" err="1" smtClean="0"/>
              <a:t>basicos</a:t>
            </a:r>
            <a:r>
              <a:rPr lang="es-GT" dirty="0" smtClean="0"/>
              <a:t>)	</a:t>
            </a:r>
            <a:endParaRPr lang="es-GT" dirty="0"/>
          </a:p>
        </p:txBody>
      </p:sp>
      <p:pic>
        <p:nvPicPr>
          <p:cNvPr id="5" name="Imagen 4"/>
          <p:cNvPicPr>
            <a:picLocks noChangeAspect="1"/>
          </p:cNvPicPr>
          <p:nvPr/>
        </p:nvPicPr>
        <p:blipFill>
          <a:blip r:embed="rId2"/>
          <a:stretch>
            <a:fillRect/>
          </a:stretch>
        </p:blipFill>
        <p:spPr>
          <a:xfrm>
            <a:off x="1038498" y="2142066"/>
            <a:ext cx="6705600" cy="409575"/>
          </a:xfrm>
          <a:prstGeom prst="rect">
            <a:avLst/>
          </a:prstGeom>
        </p:spPr>
      </p:pic>
      <p:sp>
        <p:nvSpPr>
          <p:cNvPr id="6" name="Marcador de contenido 2"/>
          <p:cNvSpPr txBox="1">
            <a:spLocks/>
          </p:cNvSpPr>
          <p:nvPr/>
        </p:nvSpPr>
        <p:spPr>
          <a:xfrm>
            <a:off x="685801" y="1510695"/>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init </a:t>
            </a:r>
            <a:r>
              <a:rPr lang="es-GT" dirty="0" smtClean="0"/>
              <a:t>“Inicializa un nuevo repositorio en el directorio”</a:t>
            </a:r>
            <a:endParaRPr lang="es-GT" dirty="0"/>
          </a:p>
        </p:txBody>
      </p:sp>
      <p:sp>
        <p:nvSpPr>
          <p:cNvPr id="9" name="Marcador de contenido 2"/>
          <p:cNvSpPr txBox="1">
            <a:spLocks/>
          </p:cNvSpPr>
          <p:nvPr/>
        </p:nvSpPr>
        <p:spPr>
          <a:xfrm>
            <a:off x="718459" y="2627841"/>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status </a:t>
            </a:r>
            <a:r>
              <a:rPr lang="es-GT" dirty="0" smtClean="0"/>
              <a:t>“indica el estado de cambios de archivos editados o creados”</a:t>
            </a:r>
            <a:endParaRPr lang="es-GT" dirty="0"/>
          </a:p>
        </p:txBody>
      </p:sp>
      <p:pic>
        <p:nvPicPr>
          <p:cNvPr id="10" name="Imagen 9"/>
          <p:cNvPicPr>
            <a:picLocks noChangeAspect="1"/>
          </p:cNvPicPr>
          <p:nvPr/>
        </p:nvPicPr>
        <p:blipFill>
          <a:blip r:embed="rId3"/>
          <a:stretch>
            <a:fillRect/>
          </a:stretch>
        </p:blipFill>
        <p:spPr>
          <a:xfrm>
            <a:off x="1038498" y="3259212"/>
            <a:ext cx="6019800" cy="2028825"/>
          </a:xfrm>
          <a:prstGeom prst="rect">
            <a:avLst/>
          </a:prstGeom>
        </p:spPr>
      </p:pic>
      <p:sp>
        <p:nvSpPr>
          <p:cNvPr id="11" name="Marcador de contenido 2"/>
          <p:cNvSpPr txBox="1">
            <a:spLocks/>
          </p:cNvSpPr>
          <p:nvPr/>
        </p:nvSpPr>
        <p:spPr>
          <a:xfrm>
            <a:off x="718459" y="5445064"/>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add . </a:t>
            </a:r>
            <a:r>
              <a:rPr lang="es-GT" dirty="0" smtClean="0"/>
              <a:t>“Añade todos los archivos creados o modificados   (Recomendación:  </a:t>
            </a:r>
            <a:r>
              <a:rPr lang="es-GT" dirty="0" smtClean="0">
                <a:solidFill>
                  <a:schemeClr val="accent6"/>
                </a:solidFill>
              </a:rPr>
              <a:t>git </a:t>
            </a:r>
            <a:r>
              <a:rPr lang="es-GT" dirty="0">
                <a:solidFill>
                  <a:schemeClr val="accent6"/>
                </a:solidFill>
              </a:rPr>
              <a:t>status</a:t>
            </a:r>
            <a:r>
              <a:rPr lang="es-GT" dirty="0" smtClean="0"/>
              <a:t>  para ver cambios aplicados)  </a:t>
            </a:r>
            <a:endParaRPr lang="es-GT" dirty="0"/>
          </a:p>
        </p:txBody>
      </p:sp>
      <p:pic>
        <p:nvPicPr>
          <p:cNvPr id="12" name="Imagen 11"/>
          <p:cNvPicPr>
            <a:picLocks noChangeAspect="1"/>
          </p:cNvPicPr>
          <p:nvPr/>
        </p:nvPicPr>
        <p:blipFill>
          <a:blip r:embed="rId4"/>
          <a:stretch>
            <a:fillRect/>
          </a:stretch>
        </p:blipFill>
        <p:spPr>
          <a:xfrm>
            <a:off x="1038498" y="6142974"/>
            <a:ext cx="3924300" cy="180975"/>
          </a:xfrm>
          <a:prstGeom prst="rect">
            <a:avLst/>
          </a:prstGeom>
        </p:spPr>
      </p:pic>
    </p:spTree>
    <p:extLst>
      <p:ext uri="{BB962C8B-B14F-4D97-AF65-F5344CB8AC3E}">
        <p14:creationId xmlns:p14="http://schemas.microsoft.com/office/powerpoint/2010/main" val="939042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535579" y="520367"/>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commit –m “mi-commit”. </a:t>
            </a:r>
            <a:r>
              <a:rPr lang="es-GT" dirty="0" smtClean="0"/>
              <a:t>“Crea una copia  del proyecto en el estado actual lista para subir ”</a:t>
            </a:r>
            <a:endParaRPr lang="es-GT" dirty="0"/>
          </a:p>
        </p:txBody>
      </p:sp>
      <p:pic>
        <p:nvPicPr>
          <p:cNvPr id="5" name="Imagen 4"/>
          <p:cNvPicPr>
            <a:picLocks noChangeAspect="1"/>
          </p:cNvPicPr>
          <p:nvPr/>
        </p:nvPicPr>
        <p:blipFill>
          <a:blip r:embed="rId2"/>
          <a:stretch>
            <a:fillRect/>
          </a:stretch>
        </p:blipFill>
        <p:spPr>
          <a:xfrm>
            <a:off x="535577" y="1286419"/>
            <a:ext cx="5676900" cy="209550"/>
          </a:xfrm>
          <a:prstGeom prst="rect">
            <a:avLst/>
          </a:prstGeom>
        </p:spPr>
      </p:pic>
      <p:sp>
        <p:nvSpPr>
          <p:cNvPr id="6" name="Marcador de contenido 2"/>
          <p:cNvSpPr txBox="1">
            <a:spLocks/>
          </p:cNvSpPr>
          <p:nvPr/>
        </p:nvSpPr>
        <p:spPr>
          <a:xfrm>
            <a:off x="535578" y="1630650"/>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remote add origin &lt;URL_DEL_ORIGEN&gt; </a:t>
            </a:r>
            <a:r>
              <a:rPr lang="es-GT" dirty="0" smtClean="0"/>
              <a:t>“Especifica la dirección a donde se debe de subir esta debe terminar con .git</a:t>
            </a:r>
            <a:r>
              <a:rPr lang="es-GT" dirty="0" smtClean="0">
                <a:solidFill>
                  <a:schemeClr val="accent6"/>
                </a:solidFill>
              </a:rPr>
              <a:t> </a:t>
            </a:r>
            <a:endParaRPr lang="es-GT" dirty="0" smtClean="0"/>
          </a:p>
        </p:txBody>
      </p:sp>
      <p:sp>
        <p:nvSpPr>
          <p:cNvPr id="8" name="Marcador de contenido 2"/>
          <p:cNvSpPr txBox="1">
            <a:spLocks/>
          </p:cNvSpPr>
          <p:nvPr/>
        </p:nvSpPr>
        <p:spPr>
          <a:xfrm>
            <a:off x="535577" y="2314030"/>
            <a:ext cx="6937557" cy="9255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push</a:t>
            </a:r>
            <a:r>
              <a:rPr lang="es-GT" dirty="0">
                <a:solidFill>
                  <a:schemeClr val="accent6"/>
                </a:solidFill>
              </a:rPr>
              <a:t> </a:t>
            </a:r>
            <a:r>
              <a:rPr lang="es-GT" dirty="0" smtClean="0">
                <a:solidFill>
                  <a:schemeClr val="accent6"/>
                </a:solidFill>
              </a:rPr>
              <a:t>–u origin master”. </a:t>
            </a:r>
            <a:r>
              <a:rPr lang="es-GT" dirty="0"/>
              <a:t> </a:t>
            </a:r>
            <a:r>
              <a:rPr lang="es-GT" dirty="0" smtClean="0"/>
              <a:t>“El –u especifica el valor global, a definir, después solo será necesario un </a:t>
            </a:r>
            <a:r>
              <a:rPr lang="es-GT" dirty="0">
                <a:solidFill>
                  <a:schemeClr val="accent6"/>
                </a:solidFill>
              </a:rPr>
              <a:t>git </a:t>
            </a:r>
            <a:r>
              <a:rPr lang="es-GT" dirty="0" smtClean="0">
                <a:solidFill>
                  <a:schemeClr val="accent6"/>
                </a:solidFill>
              </a:rPr>
              <a:t>push origin &lt;nombre rama&gt; </a:t>
            </a:r>
            <a:r>
              <a:rPr lang="es-GT" dirty="0" smtClean="0"/>
              <a:t>La cual por defecto es master pero podrían  ser una Branch” </a:t>
            </a:r>
            <a:endParaRPr lang="es-GT" dirty="0"/>
          </a:p>
        </p:txBody>
      </p:sp>
    </p:spTree>
    <p:extLst>
      <p:ext uri="{BB962C8B-B14F-4D97-AF65-F5344CB8AC3E}">
        <p14:creationId xmlns:p14="http://schemas.microsoft.com/office/powerpoint/2010/main" val="3222629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612" y="394062"/>
            <a:ext cx="10131425" cy="1456267"/>
          </a:xfrm>
        </p:spPr>
        <p:txBody>
          <a:bodyPr/>
          <a:lstStyle/>
          <a:p>
            <a:r>
              <a:rPr lang="es-GT" dirty="0" smtClean="0"/>
              <a:t>EN PRODUCCION</a:t>
            </a:r>
            <a:endParaRPr lang="es-GT" dirty="0"/>
          </a:p>
        </p:txBody>
      </p:sp>
      <p:sp>
        <p:nvSpPr>
          <p:cNvPr id="4" name="Marcador de contenido 2"/>
          <p:cNvSpPr txBox="1">
            <a:spLocks/>
          </p:cNvSpPr>
          <p:nvPr/>
        </p:nvSpPr>
        <p:spPr>
          <a:xfrm>
            <a:off x="555172" y="1628260"/>
            <a:ext cx="7844245" cy="153295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s-GT" dirty="0" smtClean="0"/>
              <a:t>Una vez creado el repositorio este por defecto contendrá una rama master  y se deberán crear ramas alternativas las cuales contengan cambios que pueden o no unirse al final en la master.</a:t>
            </a:r>
            <a:endParaRPr lang="es-GT" dirty="0"/>
          </a:p>
        </p:txBody>
      </p:sp>
      <p:sp>
        <p:nvSpPr>
          <p:cNvPr id="5" name="Título 1"/>
          <p:cNvSpPr txBox="1">
            <a:spLocks/>
          </p:cNvSpPr>
          <p:nvPr/>
        </p:nvSpPr>
        <p:spPr>
          <a:xfrm>
            <a:off x="555172" y="3084527"/>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GT" dirty="0" smtClean="0"/>
              <a:t>Proceso colaborativo</a:t>
            </a:r>
            <a:endParaRPr lang="es-GT" dirty="0"/>
          </a:p>
        </p:txBody>
      </p:sp>
      <p:sp>
        <p:nvSpPr>
          <p:cNvPr id="6" name="Marcador de contenido 2"/>
          <p:cNvSpPr txBox="1">
            <a:spLocks/>
          </p:cNvSpPr>
          <p:nvPr/>
        </p:nvSpPr>
        <p:spPr>
          <a:xfrm>
            <a:off x="555171" y="4226075"/>
            <a:ext cx="7844245" cy="153295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s-GT" dirty="0" smtClean="0"/>
              <a:t>Cada persona podrá realizar una copia del proyecto hacia su computadora y trabajarlo en una rama o branch pues hacer un cambio incorrecto en la master podría costar demasiado en ese punto aun así es posible recuperar el estado de ese tiempo por medio de los commits realizados.</a:t>
            </a:r>
            <a:endParaRPr lang="es-GT" dirty="0"/>
          </a:p>
        </p:txBody>
      </p:sp>
    </p:spTree>
    <p:extLst>
      <p:ext uri="{BB962C8B-B14F-4D97-AF65-F5344CB8AC3E}">
        <p14:creationId xmlns:p14="http://schemas.microsoft.com/office/powerpoint/2010/main" val="27213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83772" y="1318964"/>
            <a:ext cx="9363075" cy="3648075"/>
          </a:xfrm>
          <a:prstGeom prst="rect">
            <a:avLst/>
          </a:prstGeom>
        </p:spPr>
      </p:pic>
      <p:sp>
        <p:nvSpPr>
          <p:cNvPr id="3" name="Marcador de contenido 2"/>
          <p:cNvSpPr txBox="1">
            <a:spLocks/>
          </p:cNvSpPr>
          <p:nvPr/>
        </p:nvSpPr>
        <p:spPr>
          <a:xfrm>
            <a:off x="783772" y="512154"/>
            <a:ext cx="7844245" cy="9535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s-GT" dirty="0" smtClean="0"/>
              <a:t>Una vez tengamos esta url podemos copiarla y luego</a:t>
            </a:r>
            <a:endParaRPr lang="es-GT" dirty="0"/>
          </a:p>
        </p:txBody>
      </p:sp>
      <p:pic>
        <p:nvPicPr>
          <p:cNvPr id="4" name="Imagen 3"/>
          <p:cNvPicPr>
            <a:picLocks noChangeAspect="1"/>
          </p:cNvPicPr>
          <p:nvPr/>
        </p:nvPicPr>
        <p:blipFill>
          <a:blip r:embed="rId3"/>
          <a:stretch>
            <a:fillRect/>
          </a:stretch>
        </p:blipFill>
        <p:spPr>
          <a:xfrm>
            <a:off x="783772" y="5949288"/>
            <a:ext cx="8677275" cy="228600"/>
          </a:xfrm>
          <a:prstGeom prst="rect">
            <a:avLst/>
          </a:prstGeom>
        </p:spPr>
      </p:pic>
      <p:sp>
        <p:nvSpPr>
          <p:cNvPr id="5" name="Marcador de contenido 2"/>
          <p:cNvSpPr txBox="1">
            <a:spLocks/>
          </p:cNvSpPr>
          <p:nvPr/>
        </p:nvSpPr>
        <p:spPr>
          <a:xfrm>
            <a:off x="783772" y="5142478"/>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clone &lt;direccionURLDELREPOSITORIO </a:t>
            </a:r>
            <a:r>
              <a:rPr lang="es-GT" dirty="0" smtClean="0"/>
              <a:t>“Especifica la url  del repositorio” </a:t>
            </a:r>
          </a:p>
        </p:txBody>
      </p:sp>
    </p:spTree>
    <p:extLst>
      <p:ext uri="{BB962C8B-B14F-4D97-AF65-F5344CB8AC3E}">
        <p14:creationId xmlns:p14="http://schemas.microsoft.com/office/powerpoint/2010/main" val="899951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Creando una o varias ramas </a:t>
            </a:r>
            <a:endParaRPr lang="es-GT" dirty="0"/>
          </a:p>
        </p:txBody>
      </p:sp>
      <p:sp>
        <p:nvSpPr>
          <p:cNvPr id="4" name="Marcador de contenido 2"/>
          <p:cNvSpPr txBox="1">
            <a:spLocks/>
          </p:cNvSpPr>
          <p:nvPr/>
        </p:nvSpPr>
        <p:spPr>
          <a:xfrm>
            <a:off x="685801" y="1750181"/>
            <a:ext cx="6937557" cy="145021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brach &lt;nombre_rama&gt;” o  “git checkout –b &lt;nombre_rama &gt;. </a:t>
            </a:r>
            <a:r>
              <a:rPr lang="es-GT" dirty="0" smtClean="0"/>
              <a:t>“Los dos comandos crean una rama pero el checkout nos mueve hacia ella inmediatamente mientras el branch normal no”</a:t>
            </a:r>
          </a:p>
          <a:p>
            <a:endParaRPr lang="es-GT" dirty="0"/>
          </a:p>
        </p:txBody>
      </p:sp>
      <p:sp>
        <p:nvSpPr>
          <p:cNvPr id="5" name="Marcador de contenido 2"/>
          <p:cNvSpPr txBox="1">
            <a:spLocks/>
          </p:cNvSpPr>
          <p:nvPr/>
        </p:nvSpPr>
        <p:spPr>
          <a:xfrm>
            <a:off x="817967" y="3392318"/>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a:t>
            </a:r>
            <a:r>
              <a:rPr lang="es-GT" dirty="0">
                <a:solidFill>
                  <a:schemeClr val="accent6"/>
                </a:solidFill>
              </a:rPr>
              <a:t> </a:t>
            </a:r>
            <a:r>
              <a:rPr lang="es-GT" dirty="0" smtClean="0">
                <a:solidFill>
                  <a:schemeClr val="accent6"/>
                </a:solidFill>
              </a:rPr>
              <a:t>branch”. </a:t>
            </a:r>
            <a:r>
              <a:rPr lang="es-GT" dirty="0" smtClean="0"/>
              <a:t>“Nos devuelve una lista de las ramas así como en cual nos encontramos ”</a:t>
            </a:r>
            <a:endParaRPr lang="es-GT" dirty="0"/>
          </a:p>
        </p:txBody>
      </p:sp>
      <p:pic>
        <p:nvPicPr>
          <p:cNvPr id="6" name="Imagen 5"/>
          <p:cNvPicPr>
            <a:picLocks noChangeAspect="1"/>
          </p:cNvPicPr>
          <p:nvPr/>
        </p:nvPicPr>
        <p:blipFill>
          <a:blip r:embed="rId2"/>
          <a:stretch>
            <a:fillRect/>
          </a:stretch>
        </p:blipFill>
        <p:spPr>
          <a:xfrm>
            <a:off x="1027112" y="4215607"/>
            <a:ext cx="4953000" cy="676275"/>
          </a:xfrm>
          <a:prstGeom prst="rect">
            <a:avLst/>
          </a:prstGeom>
        </p:spPr>
      </p:pic>
      <p:pic>
        <p:nvPicPr>
          <p:cNvPr id="7" name="Imagen 6"/>
          <p:cNvPicPr>
            <a:picLocks noChangeAspect="1"/>
          </p:cNvPicPr>
          <p:nvPr/>
        </p:nvPicPr>
        <p:blipFill>
          <a:blip r:embed="rId3"/>
          <a:stretch>
            <a:fillRect/>
          </a:stretch>
        </p:blipFill>
        <p:spPr>
          <a:xfrm>
            <a:off x="1000218" y="2806513"/>
            <a:ext cx="6848475" cy="438150"/>
          </a:xfrm>
          <a:prstGeom prst="rect">
            <a:avLst/>
          </a:prstGeom>
        </p:spPr>
      </p:pic>
      <p:sp>
        <p:nvSpPr>
          <p:cNvPr id="8" name="Marcador de contenido 2"/>
          <p:cNvSpPr txBox="1">
            <a:spLocks/>
          </p:cNvSpPr>
          <p:nvPr/>
        </p:nvSpPr>
        <p:spPr>
          <a:xfrm>
            <a:off x="685800" y="5083800"/>
            <a:ext cx="6937557" cy="631371"/>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a:t>
            </a:r>
            <a:r>
              <a:rPr lang="es-GT" dirty="0">
                <a:solidFill>
                  <a:schemeClr val="accent6"/>
                </a:solidFill>
              </a:rPr>
              <a:t> </a:t>
            </a:r>
            <a:r>
              <a:rPr lang="es-GT" dirty="0" smtClean="0">
                <a:solidFill>
                  <a:schemeClr val="accent6"/>
                </a:solidFill>
              </a:rPr>
              <a:t>checkout &lt;nombre_rama&gt;”. </a:t>
            </a:r>
            <a:r>
              <a:rPr lang="es-GT" dirty="0" smtClean="0"/>
              <a:t>“Para cambiar de rama, recomendable un git branch para ver en cual estamos si es que no sabemos”</a:t>
            </a:r>
            <a:endParaRPr lang="es-GT" dirty="0"/>
          </a:p>
        </p:txBody>
      </p:sp>
      <p:pic>
        <p:nvPicPr>
          <p:cNvPr id="9" name="Imagen 8"/>
          <p:cNvPicPr>
            <a:picLocks noChangeAspect="1"/>
          </p:cNvPicPr>
          <p:nvPr/>
        </p:nvPicPr>
        <p:blipFill>
          <a:blip r:embed="rId4"/>
          <a:stretch>
            <a:fillRect/>
          </a:stretch>
        </p:blipFill>
        <p:spPr>
          <a:xfrm>
            <a:off x="1000218" y="5951993"/>
            <a:ext cx="5705475" cy="361950"/>
          </a:xfrm>
          <a:prstGeom prst="rect">
            <a:avLst/>
          </a:prstGeom>
        </p:spPr>
      </p:pic>
    </p:spTree>
    <p:extLst>
      <p:ext uri="{BB962C8B-B14F-4D97-AF65-F5344CB8AC3E}">
        <p14:creationId xmlns:p14="http://schemas.microsoft.com/office/powerpoint/2010/main" val="218459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837560" y="713860"/>
            <a:ext cx="7844245" cy="14107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s-GT" dirty="0" smtClean="0"/>
              <a:t>RECOMENDACIONES: una vez creada la rama y dentro de ella, todos los git status, git add . , git push  y en especial los commits serán desde ella.</a:t>
            </a:r>
            <a:endParaRPr lang="es-GT" dirty="0"/>
          </a:p>
        </p:txBody>
      </p:sp>
      <p:sp>
        <p:nvSpPr>
          <p:cNvPr id="6" name="Marcador de contenido 2"/>
          <p:cNvSpPr txBox="1">
            <a:spLocks/>
          </p:cNvSpPr>
          <p:nvPr/>
        </p:nvSpPr>
        <p:spPr>
          <a:xfrm>
            <a:off x="837559" y="1659636"/>
            <a:ext cx="7844245" cy="141077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s-GT" dirty="0" smtClean="0"/>
              <a:t>RECOMENDACIONES 2: Una vez alguien allá hecho un commit</a:t>
            </a:r>
            <a:r>
              <a:rPr lang="es-GT" dirty="0"/>
              <a:t> </a:t>
            </a:r>
            <a:r>
              <a:rPr lang="es-GT" dirty="0" smtClean="0"/>
              <a:t>el estado de la master cambiara y denegara los git push, </a:t>
            </a:r>
          </a:p>
          <a:p>
            <a:pPr algn="just"/>
            <a:r>
              <a:rPr lang="es-GT" dirty="0" smtClean="0"/>
              <a:t>Por lo que  de deberá solicitar una sincronización del estado actual de la master al estado propio (nuestra rama , proyecto que estamos trabajando):</a:t>
            </a:r>
            <a:endParaRPr lang="es-GT" dirty="0"/>
          </a:p>
        </p:txBody>
      </p:sp>
    </p:spTree>
    <p:extLst>
      <p:ext uri="{BB962C8B-B14F-4D97-AF65-F5344CB8AC3E}">
        <p14:creationId xmlns:p14="http://schemas.microsoft.com/office/powerpoint/2010/main" val="3790693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Sincronización de repositorios</a:t>
            </a:r>
            <a:endParaRPr lang="es-GT" dirty="0"/>
          </a:p>
        </p:txBody>
      </p:sp>
      <p:sp>
        <p:nvSpPr>
          <p:cNvPr id="5" name="Marcador de contenido 2"/>
          <p:cNvSpPr txBox="1">
            <a:spLocks/>
          </p:cNvSpPr>
          <p:nvPr/>
        </p:nvSpPr>
        <p:spPr>
          <a:xfrm>
            <a:off x="838200" y="2533952"/>
            <a:ext cx="6937557" cy="1162837"/>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a:solidFill>
                  <a:schemeClr val="accent6"/>
                </a:solidFill>
              </a:rPr>
              <a:t>g</a:t>
            </a:r>
            <a:r>
              <a:rPr lang="es-GT" dirty="0" smtClean="0">
                <a:solidFill>
                  <a:schemeClr val="accent6"/>
                </a:solidFill>
              </a:rPr>
              <a:t>it pull</a:t>
            </a:r>
            <a:r>
              <a:rPr lang="es-GT" dirty="0" smtClean="0">
                <a:solidFill>
                  <a:schemeClr val="accent6"/>
                </a:solidFill>
              </a:rPr>
              <a:t>”. </a:t>
            </a:r>
            <a:r>
              <a:rPr lang="es-GT" dirty="0" smtClean="0"/>
              <a:t>“Luego de que estén sincronizados los repositorios este bajara el nuevo cambio si es que es lo que buscamos de lo contrario solo podremos hacer el fetch pues este como tal no hace el merge directamente Ejemplo ”</a:t>
            </a:r>
            <a:endParaRPr lang="es-GT" dirty="0"/>
          </a:p>
        </p:txBody>
      </p:sp>
      <p:sp>
        <p:nvSpPr>
          <p:cNvPr id="6" name="Marcador de contenido 2"/>
          <p:cNvSpPr txBox="1">
            <a:spLocks/>
          </p:cNvSpPr>
          <p:nvPr/>
        </p:nvSpPr>
        <p:spPr>
          <a:xfrm>
            <a:off x="838201" y="1902581"/>
            <a:ext cx="6937557" cy="63137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a:solidFill>
                  <a:schemeClr val="accent6"/>
                </a:solidFill>
              </a:rPr>
              <a:t>g</a:t>
            </a:r>
            <a:r>
              <a:rPr lang="es-GT" dirty="0" smtClean="0">
                <a:solidFill>
                  <a:schemeClr val="accent6"/>
                </a:solidFill>
              </a:rPr>
              <a:t>it fetch</a:t>
            </a:r>
            <a:r>
              <a:rPr lang="es-GT" dirty="0" smtClean="0">
                <a:solidFill>
                  <a:schemeClr val="accent6"/>
                </a:solidFill>
              </a:rPr>
              <a:t>”. </a:t>
            </a:r>
            <a:r>
              <a:rPr lang="es-GT" dirty="0" smtClean="0"/>
              <a:t>“Si los cambios en otro repositorio fueron realizados, este no dejara hacer un git push</a:t>
            </a:r>
            <a:r>
              <a:rPr lang="es-GT" dirty="0" smtClean="0"/>
              <a:t>, pues no sabe que ha cambiado  el </a:t>
            </a:r>
            <a:r>
              <a:rPr lang="es-GT" dirty="0" smtClean="0"/>
              <a:t>”</a:t>
            </a:r>
            <a:endParaRPr lang="es-GT" dirty="0"/>
          </a:p>
        </p:txBody>
      </p:sp>
      <p:pic>
        <p:nvPicPr>
          <p:cNvPr id="7" name="Imagen 6"/>
          <p:cNvPicPr>
            <a:picLocks noChangeAspect="1"/>
          </p:cNvPicPr>
          <p:nvPr/>
        </p:nvPicPr>
        <p:blipFill>
          <a:blip r:embed="rId2"/>
          <a:stretch>
            <a:fillRect/>
          </a:stretch>
        </p:blipFill>
        <p:spPr>
          <a:xfrm>
            <a:off x="1185183" y="3826933"/>
            <a:ext cx="8515350" cy="1524000"/>
          </a:xfrm>
          <a:prstGeom prst="rect">
            <a:avLst/>
          </a:prstGeom>
        </p:spPr>
      </p:pic>
      <p:sp>
        <p:nvSpPr>
          <p:cNvPr id="8" name="Marcador de contenido 2"/>
          <p:cNvSpPr txBox="1">
            <a:spLocks/>
          </p:cNvSpPr>
          <p:nvPr/>
        </p:nvSpPr>
        <p:spPr>
          <a:xfrm>
            <a:off x="838199" y="5446728"/>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SOLUCIÓN. </a:t>
            </a:r>
            <a:endParaRPr lang="es-GT" dirty="0"/>
          </a:p>
        </p:txBody>
      </p:sp>
    </p:spTree>
    <p:extLst>
      <p:ext uri="{BB962C8B-B14F-4D97-AF65-F5344CB8AC3E}">
        <p14:creationId xmlns:p14="http://schemas.microsoft.com/office/powerpoint/2010/main" val="2095755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Desde la consola de git</a:t>
            </a:r>
            <a:endParaRPr lang="es-GT" dirty="0"/>
          </a:p>
        </p:txBody>
      </p:sp>
      <p:sp>
        <p:nvSpPr>
          <p:cNvPr id="4" name="Marcador de contenido 2"/>
          <p:cNvSpPr txBox="1">
            <a:spLocks/>
          </p:cNvSpPr>
          <p:nvPr/>
        </p:nvSpPr>
        <p:spPr>
          <a:xfrm>
            <a:off x="838201" y="1902581"/>
            <a:ext cx="6937557" cy="112800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solidFill>
                  <a:schemeClr val="accent6"/>
                </a:solidFill>
              </a:rPr>
              <a:t>git merge &lt;nombre de la rama&gt;”. </a:t>
            </a:r>
            <a:r>
              <a:rPr lang="es-GT" dirty="0" smtClean="0"/>
              <a:t>“debemos de estar en la master para fusionar cualquier rama, para eso podemos usar </a:t>
            </a:r>
            <a:r>
              <a:rPr lang="es-GT" dirty="0" smtClean="0">
                <a:solidFill>
                  <a:schemeClr val="accent6"/>
                </a:solidFill>
              </a:rPr>
              <a:t>git branch</a:t>
            </a:r>
            <a:r>
              <a:rPr lang="es-GT" dirty="0"/>
              <a:t>” </a:t>
            </a:r>
            <a:r>
              <a:rPr lang="es-GT" dirty="0" smtClean="0"/>
              <a:t>para ver las ramas </a:t>
            </a:r>
            <a:r>
              <a:rPr lang="es-GT" dirty="0" err="1" smtClean="0"/>
              <a:t>asi</a:t>
            </a:r>
            <a:r>
              <a:rPr lang="es-GT" dirty="0" smtClean="0"/>
              <a:t> mismo para ver que estemos en la master</a:t>
            </a:r>
            <a:endParaRPr lang="es-GT" dirty="0"/>
          </a:p>
        </p:txBody>
      </p:sp>
      <p:pic>
        <p:nvPicPr>
          <p:cNvPr id="5" name="Imagen 4"/>
          <p:cNvPicPr>
            <a:picLocks noChangeAspect="1"/>
          </p:cNvPicPr>
          <p:nvPr/>
        </p:nvPicPr>
        <p:blipFill>
          <a:blip r:embed="rId2"/>
          <a:stretch>
            <a:fillRect/>
          </a:stretch>
        </p:blipFill>
        <p:spPr>
          <a:xfrm>
            <a:off x="838201" y="3262736"/>
            <a:ext cx="5524500" cy="561975"/>
          </a:xfrm>
          <a:prstGeom prst="rect">
            <a:avLst/>
          </a:prstGeom>
        </p:spPr>
      </p:pic>
      <p:pic>
        <p:nvPicPr>
          <p:cNvPr id="6" name="Imagen 5"/>
          <p:cNvPicPr>
            <a:picLocks noChangeAspect="1"/>
          </p:cNvPicPr>
          <p:nvPr/>
        </p:nvPicPr>
        <p:blipFill>
          <a:blip r:embed="rId3"/>
          <a:stretch>
            <a:fillRect/>
          </a:stretch>
        </p:blipFill>
        <p:spPr>
          <a:xfrm>
            <a:off x="838201" y="4658783"/>
            <a:ext cx="8020050" cy="266700"/>
          </a:xfrm>
          <a:prstGeom prst="rect">
            <a:avLst/>
          </a:prstGeom>
        </p:spPr>
      </p:pic>
      <p:pic>
        <p:nvPicPr>
          <p:cNvPr id="8" name="Imagen 7"/>
          <p:cNvPicPr>
            <a:picLocks noChangeAspect="1"/>
          </p:cNvPicPr>
          <p:nvPr/>
        </p:nvPicPr>
        <p:blipFill>
          <a:blip r:embed="rId4"/>
          <a:stretch>
            <a:fillRect/>
          </a:stretch>
        </p:blipFill>
        <p:spPr>
          <a:xfrm>
            <a:off x="838201" y="4056864"/>
            <a:ext cx="5762625" cy="257175"/>
          </a:xfrm>
          <a:prstGeom prst="rect">
            <a:avLst/>
          </a:prstGeom>
        </p:spPr>
      </p:pic>
      <p:sp>
        <p:nvSpPr>
          <p:cNvPr id="9" name="Marcador de contenido 2"/>
          <p:cNvSpPr txBox="1">
            <a:spLocks/>
          </p:cNvSpPr>
          <p:nvPr/>
        </p:nvSpPr>
        <p:spPr>
          <a:xfrm>
            <a:off x="7943851" y="5136136"/>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t>“Listo pues ahora  ya esta todo listo” </a:t>
            </a:r>
            <a:endParaRPr lang="es-GT" dirty="0" smtClean="0"/>
          </a:p>
        </p:txBody>
      </p:sp>
      <p:sp>
        <p:nvSpPr>
          <p:cNvPr id="10" name="Marcador de contenido 2"/>
          <p:cNvSpPr txBox="1">
            <a:spLocks/>
          </p:cNvSpPr>
          <p:nvPr/>
        </p:nvSpPr>
        <p:spPr>
          <a:xfrm>
            <a:off x="6701246" y="3816758"/>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t>“Agregar todo por si no lo ha hecho después del merge” </a:t>
            </a:r>
            <a:endParaRPr lang="es-GT" dirty="0" smtClean="0"/>
          </a:p>
        </p:txBody>
      </p:sp>
      <p:sp>
        <p:nvSpPr>
          <p:cNvPr id="11" name="Marcador de contenido 2"/>
          <p:cNvSpPr txBox="1">
            <a:spLocks/>
          </p:cNvSpPr>
          <p:nvPr/>
        </p:nvSpPr>
        <p:spPr>
          <a:xfrm>
            <a:off x="9022081" y="4476447"/>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t>“Un </a:t>
            </a:r>
            <a:r>
              <a:rPr lang="es-GT" dirty="0" err="1" smtClean="0"/>
              <a:t>commit</a:t>
            </a:r>
            <a:r>
              <a:rPr lang="es-GT" dirty="0" smtClean="0"/>
              <a:t>” </a:t>
            </a:r>
            <a:endParaRPr lang="es-GT" dirty="0" smtClean="0"/>
          </a:p>
        </p:txBody>
      </p:sp>
      <p:pic>
        <p:nvPicPr>
          <p:cNvPr id="12" name="Imagen 11"/>
          <p:cNvPicPr>
            <a:picLocks noChangeAspect="1"/>
          </p:cNvPicPr>
          <p:nvPr/>
        </p:nvPicPr>
        <p:blipFill>
          <a:blip r:embed="rId5"/>
          <a:stretch>
            <a:fillRect/>
          </a:stretch>
        </p:blipFill>
        <p:spPr>
          <a:xfrm>
            <a:off x="754154" y="5124555"/>
            <a:ext cx="7105650" cy="1323975"/>
          </a:xfrm>
          <a:prstGeom prst="rect">
            <a:avLst/>
          </a:prstGeom>
        </p:spPr>
      </p:pic>
      <p:sp>
        <p:nvSpPr>
          <p:cNvPr id="13" name="Marcador de contenido 2"/>
          <p:cNvSpPr txBox="1">
            <a:spLocks/>
          </p:cNvSpPr>
          <p:nvPr/>
        </p:nvSpPr>
        <p:spPr>
          <a:xfrm>
            <a:off x="6853646" y="3365711"/>
            <a:ext cx="6937557" cy="63137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GT" dirty="0" smtClean="0"/>
              <a:t>“VER QUE ESTAMOS EN LA MASTER” </a:t>
            </a:r>
            <a:endParaRPr lang="es-GT" dirty="0" smtClean="0"/>
          </a:p>
        </p:txBody>
      </p:sp>
    </p:spTree>
    <p:extLst>
      <p:ext uri="{BB962C8B-B14F-4D97-AF65-F5344CB8AC3E}">
        <p14:creationId xmlns:p14="http://schemas.microsoft.com/office/powerpoint/2010/main" val="3502596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2176</TotalTime>
  <Words>577</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Celestial</vt:lpstr>
      <vt:lpstr>Git y bitbucket</vt:lpstr>
      <vt:lpstr>Inicializando (Puntos basicos) </vt:lpstr>
      <vt:lpstr>Presentación de PowerPoint</vt:lpstr>
      <vt:lpstr>EN PRODUCCION</vt:lpstr>
      <vt:lpstr>Presentación de PowerPoint</vt:lpstr>
      <vt:lpstr>Creando una o varias ramas </vt:lpstr>
      <vt:lpstr>Presentación de PowerPoint</vt:lpstr>
      <vt:lpstr>Sincronización de repositorios</vt:lpstr>
      <vt:lpstr>Desde la consola de git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y bitbucket</dc:title>
  <dc:creator>Victoria Madrid</dc:creator>
  <cp:lastModifiedBy>Victoria Madrid</cp:lastModifiedBy>
  <cp:revision>27</cp:revision>
  <dcterms:created xsi:type="dcterms:W3CDTF">2018-06-19T16:02:20Z</dcterms:created>
  <dcterms:modified xsi:type="dcterms:W3CDTF">2018-06-21T22:00:00Z</dcterms:modified>
</cp:coreProperties>
</file>