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9753600" cx="13004800"/>
  <p:notesSz cx="6858000" cy="9144000"/>
  <p:embeddedFontLst>
    <p:embeddedFont>
      <p:font typeface="Arial Narrow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UtTea8GyhsIj3FZEnPI33Ts5D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ArialNarrow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rialNarrow-bold.fntdata"/><Relationship Id="rId18" Type="http://schemas.openxmlformats.org/officeDocument/2006/relationships/font" Target="fonts/Arial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00a29afd_2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00a29afd_2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a46c643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a46c643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688b68c5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688b68c5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688b68c5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688b68c5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0688b68c5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60688b68c5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00a29afd_2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00a29afd_2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showMasterSp="0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1270000" y="6362700"/>
            <a:ext cx="10464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2" type="body"/>
          </p:nvPr>
        </p:nvSpPr>
        <p:spPr>
          <a:xfrm>
            <a:off x="1270000" y="4267200"/>
            <a:ext cx="10464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721732" y="4470400"/>
            <a:ext cx="11561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al"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12504885" y="9013049"/>
            <a:ext cx="382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159" y="8881139"/>
            <a:ext cx="432906" cy="74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7Zs8iOxZZ4EmeAckzEA9Hh3DN_qt6F5E/view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/>
          <p:nvPr/>
        </p:nvSpPr>
        <p:spPr>
          <a:xfrm>
            <a:off x="246097" y="4373694"/>
            <a:ext cx="125127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b="1" lang="en-US" sz="6500">
                <a:latin typeface="Arial Narrow"/>
                <a:ea typeface="Arial Narrow"/>
                <a:cs typeface="Arial Narrow"/>
                <a:sym typeface="Arial Narrow"/>
              </a:rPr>
              <a:t>Árvore 2-3-4</a:t>
            </a:r>
            <a:endParaRPr sz="6500"/>
          </a:p>
        </p:txBody>
      </p:sp>
      <p:sp>
        <p:nvSpPr>
          <p:cNvPr id="33" name="Google Shape;33;p1"/>
          <p:cNvSpPr/>
          <p:nvPr/>
        </p:nvSpPr>
        <p:spPr>
          <a:xfrm>
            <a:off x="121900" y="5974025"/>
            <a:ext cx="12761100" cy="3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3300">
                <a:latin typeface="Arial Narrow"/>
                <a:ea typeface="Arial Narrow"/>
                <a:cs typeface="Arial Narrow"/>
                <a:sym typeface="Arial Narrow"/>
              </a:rPr>
              <a:t>Adrian Vieira</a:t>
            </a:r>
            <a:endParaRPr b="1" sz="33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Narrow"/>
              <a:buNone/>
            </a:pPr>
            <a:r>
              <a:rPr b="1" lang="en-US" sz="3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Allan Douglas</a:t>
            </a:r>
            <a:endParaRPr b="1" sz="3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Narrow"/>
              <a:buNone/>
            </a:pPr>
            <a:r>
              <a:rPr b="1" lang="en-US" sz="3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Aristoteles Peixoto</a:t>
            </a:r>
            <a:endParaRPr b="1" sz="3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Narrow"/>
              <a:buNone/>
            </a:pPr>
            <a:r>
              <a:rPr b="1" lang="en-US" sz="3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João da Silva Muniz </a:t>
            </a:r>
            <a:endParaRPr b="1" sz="3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Narrow"/>
              <a:buNone/>
            </a:pPr>
            <a:r>
              <a:rPr b="1" lang="en-US" sz="3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Mateus Monteiro</a:t>
            </a:r>
            <a:endParaRPr b="1" sz="3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lang="en-US" sz="3400">
                <a:latin typeface="Arial Narrow"/>
                <a:ea typeface="Arial Narrow"/>
                <a:cs typeface="Arial Narrow"/>
                <a:sym typeface="Arial Narrow"/>
              </a:rPr>
              <a:t>https://github.com/AriBarros/ProjetoP2</a:t>
            </a:r>
            <a:endParaRPr sz="3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t/>
            </a:r>
            <a:endParaRPr b="1" sz="34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Animação para o entendi</a:t>
            </a:r>
            <a:r>
              <a:rPr lang="en-US"/>
              <a:t>mento do código </a:t>
            </a:r>
            <a:endParaRPr/>
          </a:p>
        </p:txBody>
      </p:sp>
      <p:pic>
        <p:nvPicPr>
          <p:cNvPr id="96" name="Google Shape;96;p6" title="e022652fbf04c170600796993025c0574fecc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348" y="1650888"/>
            <a:ext cx="9895450" cy="74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"/>
          <p:cNvSpPr txBox="1"/>
          <p:nvPr/>
        </p:nvSpPr>
        <p:spPr>
          <a:xfrm>
            <a:off x="407875" y="9203850"/>
            <a:ext cx="102501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https://prezi.com/zcqwwn6msjq9/arvore-2-3-4/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00a29afd_2_11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Vantagens x Desvantagens</a:t>
            </a:r>
            <a:endParaRPr/>
          </a:p>
        </p:txBody>
      </p:sp>
      <p:sp>
        <p:nvSpPr>
          <p:cNvPr id="103" name="Google Shape;103;g3400a29afd_2_11"/>
          <p:cNvSpPr txBox="1"/>
          <p:nvPr>
            <p:ph idx="1" type="body"/>
          </p:nvPr>
        </p:nvSpPr>
        <p:spPr>
          <a:xfrm>
            <a:off x="390150" y="1803150"/>
            <a:ext cx="11685000" cy="7486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just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Os tempos de busca são proporcionais a altura h dessa árvore;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>
                <a:solidFill>
                  <a:schemeClr val="dk1"/>
                </a:solidFill>
              </a:rPr>
              <a:t>A</a:t>
            </a:r>
            <a:r>
              <a:rPr lang="en-US">
                <a:solidFill>
                  <a:schemeClr val="dk1"/>
                </a:solidFill>
              </a:rPr>
              <a:t>lta facilidade de buscar, inserir e excluir elementos de uma árvore;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just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Ela </a:t>
            </a:r>
            <a:r>
              <a:rPr lang="en-US"/>
              <a:t>desperdiça</a:t>
            </a:r>
            <a:r>
              <a:rPr lang="en-US"/>
              <a:t> muito espaço de memória alocado, já que alguns nós usam nem </a:t>
            </a:r>
            <a:r>
              <a:rPr lang="en-US"/>
              <a:t>metade</a:t>
            </a:r>
            <a:r>
              <a:rPr lang="en-US"/>
              <a:t> do que está disponível.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volta à Motivação…</a:t>
            </a:r>
            <a:endParaRPr/>
          </a:p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Podemos perceber que essa estrutura tem uma alta facilidade de buscar, inserir e excluir elementos de uma árvore. Mesmo tendo a desvantagem de ocupar </a:t>
            </a:r>
            <a:r>
              <a:rPr lang="en-US"/>
              <a:t>memória</a:t>
            </a:r>
            <a:r>
              <a:rPr lang="en-US"/>
              <a:t> desnecessária em alguns casos, no nosso exemplo do dicionário, ela deixa a busca por uma palavra muito rápida e simples por estar balanceada e por “quebrar” em vários casos menores, agilizando assim a busca.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1a46c643c_0_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Referências </a:t>
            </a:r>
            <a:endParaRPr/>
          </a:p>
        </p:txBody>
      </p:sp>
      <p:sp>
        <p:nvSpPr>
          <p:cNvPr id="115" name="Google Shape;115;g41a46c643c_0_0"/>
          <p:cNvSpPr txBox="1"/>
          <p:nvPr>
            <p:ph idx="1" type="body"/>
          </p:nvPr>
        </p:nvSpPr>
        <p:spPr>
          <a:xfrm>
            <a:off x="735791" y="133748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https://algorithmtutor.com/Data-Structures/Tree/2-3-4-Trees/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https://www.educative.io/page/5689413791121408/80001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https://prezi.com/zcqwwn6msjq9/arvore-2-3-4/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https://github.com/YGAO008/2-3-4--Tree/blob/master/2-3-4%20Tree.c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 https://homepages.dcc.ufmg.br/~rprates/aedsII/TranspArvore234.pdf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/>
          </a:p>
        </p:txBody>
      </p:sp>
      <p:sp>
        <p:nvSpPr>
          <p:cNvPr id="41" name="Google Shape;41;p2"/>
          <p:cNvSpPr txBox="1"/>
          <p:nvPr>
            <p:ph idx="1" type="body"/>
          </p:nvPr>
        </p:nvSpPr>
        <p:spPr>
          <a:xfrm>
            <a:off x="560725" y="3739050"/>
            <a:ext cx="11505000" cy="3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0005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•"/>
            </a:pPr>
            <a:r>
              <a:rPr b="1" lang="en-US">
                <a:solidFill>
                  <a:schemeClr val="dk1"/>
                </a:solidFill>
              </a:rPr>
              <a:t>Motivação</a:t>
            </a:r>
            <a:r>
              <a:rPr b="1" lang="en-US" sz="3200">
                <a:solidFill>
                  <a:schemeClr val="dk1"/>
                </a:solidFill>
              </a:rPr>
              <a:t>: </a:t>
            </a:r>
            <a:r>
              <a:rPr lang="en-US"/>
              <a:t>Buscar em algum dicionário determinada palavra de forma mais rápida e </a:t>
            </a:r>
            <a:r>
              <a:rPr lang="en-US"/>
              <a:t>eficiente? Ou uma forma de auto completar a palavra?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5775" lvl="0" marL="342900" rtl="0" algn="l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b="1" lang="en-US">
                <a:solidFill>
                  <a:schemeClr val="dk1"/>
                </a:solidFill>
              </a:rPr>
              <a:t>Estrutura:</a:t>
            </a:r>
            <a:r>
              <a:rPr lang="en-US">
                <a:solidFill>
                  <a:schemeClr val="dk1"/>
                </a:solidFill>
              </a:rPr>
              <a:t> Árvore 2-3-4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Introdução a árvore 2-3-4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159901" y="1439049"/>
            <a:ext cx="12284100" cy="7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Está estrutura trata-se de uma árvore balanceada e ordenada, apresentando cada nó máximo de 4 filhos. Como na árvore 2-3, ela se mantém com altura invariante (“balanço perfeito”).</a:t>
            </a:r>
            <a:endParaRPr/>
          </a:p>
        </p:txBody>
      </p:sp>
      <p:pic>
        <p:nvPicPr>
          <p:cNvPr id="48" name="Google Shape;4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725" y="4032900"/>
            <a:ext cx="10215526" cy="52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/>
        </p:nvSpPr>
        <p:spPr>
          <a:xfrm>
            <a:off x="673875" y="8902400"/>
            <a:ext cx="94698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https://homepages.dcc.ufmg.br/~rprates/aedsII/TranspArvore234.pdf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type="title"/>
          </p:nvPr>
        </p:nvSpPr>
        <p:spPr>
          <a:xfrm>
            <a:off x="560715" y="4977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Introdução a árvore 2-3-4</a:t>
            </a:r>
            <a:endParaRPr/>
          </a:p>
        </p:txBody>
      </p:sp>
      <p:sp>
        <p:nvSpPr>
          <p:cNvPr id="55" name="Google Shape;55;p4"/>
          <p:cNvSpPr txBox="1"/>
          <p:nvPr/>
        </p:nvSpPr>
        <p:spPr>
          <a:xfrm>
            <a:off x="560725" y="1572600"/>
            <a:ext cx="11651100" cy="7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Uma árvore 2-3-4 é uma estrutura de busca balanceada com três tipos de nós: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2-nó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possui uma chave e dois nós filhos (assim como o nó da árvore de busca binária);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3-nó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tem duas chaves e três nós filhos;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4-nó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tem três chaves e quatro nós filhos.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0688b68c5_0_19"/>
          <p:cNvSpPr txBox="1"/>
          <p:nvPr>
            <p:ph idx="1" type="body"/>
          </p:nvPr>
        </p:nvSpPr>
        <p:spPr>
          <a:xfrm>
            <a:off x="110350" y="1838625"/>
            <a:ext cx="125481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 um nó tiver mais de uma chave (3 e 4 nós), as chaves deverão estar ordenadas. Isso garante que a travessia em ordem sempre produza as chaves ordenadas.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60688b68c5_0_19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Introdução a árvore 2-3-4</a:t>
            </a:r>
            <a:endParaRPr/>
          </a:p>
        </p:txBody>
      </p:sp>
      <p:pic>
        <p:nvPicPr>
          <p:cNvPr id="62" name="Google Shape;62;g60688b68c5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363" y="3950175"/>
            <a:ext cx="11130275" cy="45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60688b68c5_0_19"/>
          <p:cNvSpPr txBox="1"/>
          <p:nvPr/>
        </p:nvSpPr>
        <p:spPr>
          <a:xfrm>
            <a:off x="608700" y="9049375"/>
            <a:ext cx="80805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https://algorithmtutor.com/Data-Structures/Tree/2-3-4-Trees/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0688b68c5_0_3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Definição</a:t>
            </a:r>
            <a:r>
              <a:rPr lang="en-US">
                <a:solidFill>
                  <a:schemeClr val="dk1"/>
                </a:solidFill>
              </a:rPr>
              <a:t> de árvore 2-3-4</a:t>
            </a:r>
            <a:endParaRPr/>
          </a:p>
        </p:txBody>
      </p:sp>
      <p:sp>
        <p:nvSpPr>
          <p:cNvPr id="69" name="Google Shape;69;g60688b68c5_0_30"/>
          <p:cNvSpPr txBox="1"/>
          <p:nvPr>
            <p:ph idx="1" type="body"/>
          </p:nvPr>
        </p:nvSpPr>
        <p:spPr>
          <a:xfrm>
            <a:off x="317300" y="3984300"/>
            <a:ext cx="12370200" cy="1785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4800"/>
              <a:t>Árvore </a:t>
            </a:r>
            <a:r>
              <a:rPr i="1" lang="en-US" sz="4800"/>
              <a:t>2-3-4 é um tipo de árvore de pesquisa múltipla. É uma árvore auto-equilibrada e está sempre perfeitamente balanceada.</a:t>
            </a:r>
            <a:endParaRPr i="1" sz="4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0688b68c5_0_5"/>
          <p:cNvSpPr txBox="1"/>
          <p:nvPr>
            <p:ph type="title"/>
          </p:nvPr>
        </p:nvSpPr>
        <p:spPr>
          <a:xfrm>
            <a:off x="560715" y="4977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E</a:t>
            </a: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fici</a:t>
            </a:r>
            <a:r>
              <a:rPr lang="en-US"/>
              <a:t>ência da árvore 2-3-4</a:t>
            </a:r>
            <a:endParaRPr/>
          </a:p>
        </p:txBody>
      </p:sp>
      <p:sp>
        <p:nvSpPr>
          <p:cNvPr id="75" name="Google Shape;75;g60688b68c5_0_5"/>
          <p:cNvSpPr txBox="1"/>
          <p:nvPr/>
        </p:nvSpPr>
        <p:spPr>
          <a:xfrm>
            <a:off x="560725" y="1572600"/>
            <a:ext cx="11651100" cy="7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busca de uma </a:t>
            </a:r>
            <a:r>
              <a:rPr b="1" i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árvore 2-3-4</a:t>
            </a:r>
            <a:r>
              <a:rPr i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b="1" i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O(log(n))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tanto para seu melhor quanto para seu pior caso</a:t>
            </a:r>
            <a:r>
              <a:rPr i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 distância entre a raiz e as folhas é a mesma sempre.</a:t>
            </a:r>
            <a:endParaRPr i="1"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560740" y="462275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Estrutura da árvore 2-3-4 em C</a:t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73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48"/>
          </a:p>
        </p:txBody>
      </p:sp>
      <p:pic>
        <p:nvPicPr>
          <p:cNvPr id="82" name="Google Shape;8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50" y="1838625"/>
            <a:ext cx="12298900" cy="48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329025" y="8837000"/>
            <a:ext cx="11257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Fonte: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https://github.com/YGAO008/2-3-4--Tree/blob/master/2-3-4%20Tree.c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00a29afd_2_1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Função: Inserir </a:t>
            </a:r>
            <a:endParaRPr/>
          </a:p>
        </p:txBody>
      </p:sp>
      <p:pic>
        <p:nvPicPr>
          <p:cNvPr id="89" name="Google Shape;89;g3400a29afd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50" y="1300249"/>
            <a:ext cx="8151150" cy="75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3400a29afd_2_1"/>
          <p:cNvSpPr txBox="1"/>
          <p:nvPr/>
        </p:nvSpPr>
        <p:spPr>
          <a:xfrm>
            <a:off x="329025" y="8837000"/>
            <a:ext cx="11257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https://github.com/YGAO008/2-3-4--Tree/blob/master/2-3-4%20Tree.c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