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2"/>
  </p:notesMasterIdLst>
  <p:handoutMasterIdLst>
    <p:handoutMasterId r:id="rId13"/>
  </p:handoutMasterIdLst>
  <p:sldIdLst>
    <p:sldId id="410" r:id="rId5"/>
    <p:sldId id="383" r:id="rId6"/>
    <p:sldId id="391" r:id="rId7"/>
    <p:sldId id="411" r:id="rId8"/>
    <p:sldId id="412" r:id="rId9"/>
    <p:sldId id="413" r:id="rId10"/>
    <p:sldId id="414" r:id="rId11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229" autoAdjust="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286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E92A46E5-772B-4A8A-A167-62663A29553C}" type="datetime1">
              <a:rPr lang="es-ES" smtClean="0"/>
              <a:t>22/10/2025</a:t>
            </a:fld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E2C230DF-5933-439D-898F-38E9AC9BA688}" type="slidenum">
              <a:rPr lang="es-ES" smtClean="0"/>
              <a:t>‹Nº›</a:t>
            </a:fld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8" name="Marcador de encabezad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16DB30B6-91B7-493F-B445-96E1D2848A7B}" type="datetime1">
              <a:rPr lang="es-ES" smtClean="0"/>
              <a:t>22/10/2025</a:t>
            </a:fld>
            <a:endParaRPr lang="es-ES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A89C7E07-3C67-C64C-8DA0-0404F6303970}" type="slidenum">
              <a:rPr lang="es-ES" smtClean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41E78E-5BE3-EDCD-2D58-B73B32D2C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F292D77-A374-DFD2-542A-19DD85878E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B0CD98B-306D-B0B5-1E38-9FC00D455F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DF70C8A-10DD-994F-A2DC-33AC9C8AE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28221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1935A-FF85-79DE-8A0C-B278E989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069D1E6-440D-4789-F842-634022B24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0E59B77-FEDE-25B7-19B1-7AD746055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B6AD4A-8E07-2A82-D107-5DEA41ED1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44271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921A9-A753-2F9E-32F7-84219EC23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B53DA8C-5B45-580A-5EFB-A90701664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C4904DB-C8A7-4985-745B-D1826A33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92F13E0-0EE4-C158-30C4-39567225F1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220015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50922-7EDC-1AC4-26FC-39E80A184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55288A6-EFD6-9EDF-BB18-9C33A902C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1ADBC77-E25B-52E2-DB28-672D426F16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8D82C4C-F716-0BE5-61C7-317BDEDCB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A89C7E07-3C67-C64C-8DA0-0404F6303970}" type="slidenum">
              <a:rPr lang="es-ES" smtClean="0"/>
              <a:t>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49771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y tabla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5" name="Forma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7" name="Forma lib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457200" indent="0">
              <a:spcBef>
                <a:spcPts val="1800"/>
              </a:spcBef>
              <a:buNone/>
              <a:defRPr lang="es-ES" sz="2000"/>
            </a:lvl2pPr>
            <a:lvl3pPr marL="914400" indent="0">
              <a:spcBef>
                <a:spcPts val="1800"/>
              </a:spcBef>
              <a:buNone/>
              <a:defRPr lang="es-ES" sz="2000"/>
            </a:lvl3pPr>
            <a:lvl4pPr marL="1371600" indent="0">
              <a:spcBef>
                <a:spcPts val="1800"/>
              </a:spcBef>
              <a:buNone/>
              <a:defRPr lang="es-ES" sz="2000"/>
            </a:lvl4pPr>
            <a:lvl5pPr marL="1828800" indent="0">
              <a:spcBef>
                <a:spcPts val="1800"/>
              </a:spcBef>
              <a:buNone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es-ES" sz="2000"/>
            </a:lvl1pPr>
            <a:lvl2pPr>
              <a:spcBef>
                <a:spcPts val="6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>
              <a:spcBef>
                <a:spcPts val="1800"/>
              </a:spcBef>
              <a:defRPr lang="es-ES" sz="2000"/>
            </a:lvl2pPr>
            <a:lvl3pPr>
              <a:spcBef>
                <a:spcPts val="1800"/>
              </a:spcBef>
              <a:defRPr lang="es-ES" sz="2000"/>
            </a:lvl3pPr>
            <a:lvl4pPr>
              <a:spcBef>
                <a:spcPts val="1800"/>
              </a:spcBef>
              <a:defRPr lang="es-ES" sz="2000"/>
            </a:lvl4pPr>
            <a:lvl5pPr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9" name="Marcador de posición de la tab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es-ES"/>
            </a:lvl1pPr>
          </a:lstStyle>
          <a:p>
            <a:pPr rtl="0"/>
            <a:r>
              <a:rPr lang="es-ES" dirty="0"/>
              <a:t>Haga clic en el icono para agregar una tabla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8" name="Forma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9" name="Forma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noProof="0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 spc="50" baseline="0">
                <a:latin typeface="+mj-lt"/>
              </a:defRPr>
            </a:lvl1pPr>
          </a:lstStyle>
          <a:p>
            <a:pPr rtl="0"/>
            <a:r>
              <a:rPr lang="es-ES" noProof="0" dirty="0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s-E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 noProof="0" dirty="0"/>
              <a:t>Haga clic para agregar contenido</a:t>
            </a:r>
          </a:p>
          <a:p>
            <a:pPr lvl="1" rtl="0"/>
            <a:r>
              <a:rPr lang="es-ES" noProof="0" dirty="0"/>
              <a:t>Segundo nivel</a:t>
            </a:r>
          </a:p>
          <a:p>
            <a:pPr lvl="2" rtl="0"/>
            <a:r>
              <a:rPr lang="es-ES" noProof="0" dirty="0"/>
              <a:t>Tercer nivel</a:t>
            </a:r>
          </a:p>
          <a:p>
            <a:pPr lvl="3" rtl="0"/>
            <a:r>
              <a:rPr lang="es-ES" noProof="0" dirty="0"/>
              <a:t>Cuarto nivel</a:t>
            </a:r>
          </a:p>
          <a:p>
            <a:pPr lvl="4" rtl="0"/>
            <a:r>
              <a:rPr lang="es-ES" noProof="0" dirty="0"/>
              <a:t>Quinto nivel</a:t>
            </a:r>
          </a:p>
        </p:txBody>
      </p:sp>
      <p:sp>
        <p:nvSpPr>
          <p:cNvPr id="43" name="Marcador de número de diapositiva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noProof="0" smtClean="0"/>
              <a:pPr rtl="0"/>
              <a:t>‹Nº›</a:t>
            </a:fld>
            <a:endParaRPr lang="es-ES" noProof="0" dirty="0"/>
          </a:p>
        </p:txBody>
      </p:sp>
      <p:sp>
        <p:nvSpPr>
          <p:cNvPr id="42" name="Marcador de fech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noProof="0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e secció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posición de imagen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es-ES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s-ES"/>
            </a:defPPr>
          </a:lstStyle>
          <a:p>
            <a:pPr algn="ctr" rtl="0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6" name="Marcador de posición de imagen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/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en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b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es-ES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1" name="Forma lib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2" name="Forma lib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Marcador de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es-ES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es-ES" sz="4000"/>
            </a:lvl2pPr>
            <a:lvl3pPr>
              <a:defRPr lang="es-ES" sz="4000"/>
            </a:lvl3pPr>
            <a:lvl4pPr>
              <a:defRPr lang="es-ES" sz="4000"/>
            </a:lvl4pPr>
            <a:lvl5pPr>
              <a:defRPr lang="es-ES" sz="4000"/>
            </a:lvl5pPr>
          </a:lstStyle>
          <a:p>
            <a:pPr lvl="0" rtl="0"/>
            <a:r>
              <a:rPr lang="es-ES"/>
              <a:t>Haga clic para agregar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dos conteni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9436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3" name="Forma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4" name="Forma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8" name="Forma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19" name="Forma lib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Marcador de conteni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es-ES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es-ES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es-ES" sz="2000"/>
            </a:lvl3pPr>
            <a:lvl4pPr marL="1371600" indent="0">
              <a:spcBef>
                <a:spcPts val="1800"/>
              </a:spcBef>
              <a:buFont typeface="+mj-lt"/>
              <a:buNone/>
              <a:defRPr lang="es-ES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endParaRPr lang="es-ES" dirty="0"/>
          </a:p>
        </p:txBody>
      </p:sp>
      <p:sp>
        <p:nvSpPr>
          <p:cNvPr id="2" name="Marcador de conteni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marL="283464" indent="-283464">
              <a:spcBef>
                <a:spcPts val="1800"/>
              </a:spcBef>
              <a:defRPr lang="es-ES" sz="2000"/>
            </a:lvl2pPr>
            <a:lvl3pPr marL="548640" indent="-283464">
              <a:spcBef>
                <a:spcPts val="1800"/>
              </a:spcBef>
              <a:defRPr lang="es-ES" sz="2000"/>
            </a:lvl3pPr>
            <a:lvl4pPr marL="822960" indent="-283464">
              <a:spcBef>
                <a:spcPts val="1800"/>
              </a:spcBef>
              <a:defRPr lang="es-ES" sz="2000"/>
            </a:lvl4pPr>
            <a:lvl5pPr marL="1005840"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e imagen del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es-ES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es-ES"/>
              <a:t>Haga clic para agregar un título </a:t>
            </a:r>
          </a:p>
        </p:txBody>
      </p:sp>
      <p:sp>
        <p:nvSpPr>
          <p:cNvPr id="3" name="Marcador de conteni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es-ES" sz="2000"/>
            </a:lvl1pPr>
            <a:lvl2pPr indent="-283464">
              <a:spcBef>
                <a:spcPts val="1800"/>
              </a:spcBef>
              <a:defRPr lang="es-ES" sz="2000"/>
            </a:lvl2pPr>
            <a:lvl3pPr indent="-283464">
              <a:spcBef>
                <a:spcPts val="1800"/>
              </a:spcBef>
              <a:defRPr lang="es-ES" sz="2000"/>
            </a:lvl3pPr>
            <a:lvl4pPr indent="-283464">
              <a:spcBef>
                <a:spcPts val="1800"/>
              </a:spcBef>
              <a:defRPr lang="es-ES" sz="2000"/>
            </a:lvl4pPr>
            <a:lvl5pPr indent="-283464">
              <a:spcBef>
                <a:spcPts val="1800"/>
              </a:spcBef>
              <a:defRPr lang="es-ES" sz="20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es-ES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es-ES" dirty="0"/>
              <a:t>Haga clic en el icono para agregar una imagen</a:t>
            </a:r>
          </a:p>
        </p:txBody>
      </p:sp>
      <p:sp>
        <p:nvSpPr>
          <p:cNvPr id="10" name="Marcador de número de diapositiva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>
              <a:latin typeface="+mn-lt"/>
            </a:endParaRPr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12" name="Marcador de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0" name="Marcador de fech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es-ES" dirty="0">
              <a:latin typeface="+mn-lt"/>
            </a:endParaRPr>
          </a:p>
        </p:txBody>
      </p:sp>
      <p:sp>
        <p:nvSpPr>
          <p:cNvPr id="32" name="Marcador de número de diapositiva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es-ES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es-ES" smtClean="0"/>
              <a:pPr rtl="0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es-ES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es-ES">
          <a:solidFill>
            <a:schemeClr val="tx2"/>
          </a:solidFill>
        </a:defRPr>
      </a:lvl2pPr>
      <a:lvl3pPr eaLnBrk="1" hangingPunct="1">
        <a:defRPr lang="es-ES">
          <a:solidFill>
            <a:schemeClr val="tx2"/>
          </a:solidFill>
        </a:defRPr>
      </a:lvl3pPr>
      <a:lvl4pPr eaLnBrk="1" hangingPunct="1">
        <a:defRPr lang="es-ES">
          <a:solidFill>
            <a:schemeClr val="tx2"/>
          </a:solidFill>
        </a:defRPr>
      </a:lvl4pPr>
      <a:lvl5pPr eaLnBrk="1" hangingPunct="1">
        <a:defRPr lang="es-ES">
          <a:solidFill>
            <a:schemeClr val="tx2"/>
          </a:solidFill>
        </a:defRPr>
      </a:lvl5pPr>
      <a:lvl6pPr eaLnBrk="1" hangingPunct="1">
        <a:defRPr lang="es-ES">
          <a:solidFill>
            <a:schemeClr val="tx2"/>
          </a:solidFill>
        </a:defRPr>
      </a:lvl6pPr>
      <a:lvl7pPr eaLnBrk="1" hangingPunct="1">
        <a:defRPr lang="es-ES">
          <a:solidFill>
            <a:schemeClr val="tx2"/>
          </a:solidFill>
        </a:defRPr>
      </a:lvl7pPr>
      <a:lvl8pPr eaLnBrk="1" hangingPunct="1">
        <a:defRPr lang="es-ES">
          <a:solidFill>
            <a:schemeClr val="tx2"/>
          </a:solidFill>
        </a:defRPr>
      </a:lvl8pPr>
      <a:lvl9pPr eaLnBrk="1" hangingPunct="1">
        <a:defRPr lang="es-ES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s-ES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sz="5400" dirty="0"/>
              <a:t>TRABAJO PRÁCTICO INTEGRADOR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 rtlCol="0"/>
          <a:lstStyle>
            <a:defPPr>
              <a:defRPr lang="es-ES"/>
            </a:defPPr>
          </a:lstStyle>
          <a:p>
            <a:r>
              <a:rPr lang="es-MX" dirty="0"/>
              <a:t>Bases de Datos: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s-MX" b="0" dirty="0">
                <a:solidFill>
                  <a:schemeClr val="bg1"/>
                </a:solidFill>
              </a:rPr>
              <a:t>Se propone comenzar con una única base de datos para simplificar la integración inicial y facilitar el desarrollo. </a:t>
            </a:r>
          </a:p>
          <a:p>
            <a:r>
              <a:rPr lang="es-MX" dirty="0"/>
              <a:t>DBMS sugerido: </a:t>
            </a:r>
          </a:p>
          <a:p>
            <a:pPr marL="0" indent="0" algn="just">
              <a:spcBef>
                <a:spcPts val="600"/>
              </a:spcBef>
              <a:buNone/>
            </a:pPr>
            <a:r>
              <a:rPr lang="es-MX" b="0" dirty="0">
                <a:solidFill>
                  <a:schemeClr val="bg1"/>
                </a:solidFill>
              </a:rPr>
              <a:t>PostgreSQL para todos los microservicios por robustez y soporte espacial.</a:t>
            </a:r>
            <a:endParaRPr lang="es-ES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368" y="1266267"/>
            <a:ext cx="10873740" cy="766631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DER de la </a:t>
            </a:r>
            <a:br>
              <a:rPr lang="es-ES" dirty="0"/>
            </a:br>
            <a:r>
              <a:rPr lang="es-ES" dirty="0"/>
              <a:t>solución</a:t>
            </a:r>
          </a:p>
        </p:txBody>
      </p:sp>
      <p:grpSp>
        <p:nvGrpSpPr>
          <p:cNvPr id="19" name="Grupo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B679D3-D58C-92B5-36B3-8DF47E076F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7611" y="157316"/>
            <a:ext cx="8261075" cy="6700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A595-FDF2-811D-4FA8-D13ABCCAB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ABBD1499-2A9A-95EB-58FD-C4428E1D7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3A27B21-A84E-FB8E-3890-5B530ACE3CF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41DA1B3-DDB7-AC24-A2C5-9461F58EE95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FADD0A06-53C6-8662-CD38-DDFE8B4C09A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6" name="Título 1">
            <a:extLst>
              <a:ext uri="{FF2B5EF4-FFF2-40B4-BE49-F238E27FC236}">
                <a16:creationId xmlns:a16="http://schemas.microsoft.com/office/drawing/2014/main" id="{10C9ADB7-7148-6616-5C14-6D8784C9E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394" y="530055"/>
            <a:ext cx="3940318" cy="1494596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 de </a:t>
            </a:r>
            <a:br>
              <a:rPr lang="es-ES" dirty="0"/>
            </a:br>
            <a:r>
              <a:rPr lang="es-ES" dirty="0"/>
              <a:t>Contenedores</a:t>
            </a:r>
          </a:p>
        </p:txBody>
      </p:sp>
      <p:sp>
        <p:nvSpPr>
          <p:cNvPr id="8" name="Marcador de texto 2">
            <a:extLst>
              <a:ext uri="{FF2B5EF4-FFF2-40B4-BE49-F238E27FC236}">
                <a16:creationId xmlns:a16="http://schemas.microsoft.com/office/drawing/2014/main" id="{25F56338-6AE6-06B6-0AD1-541DC9DDD2DA}"/>
              </a:ext>
            </a:extLst>
          </p:cNvPr>
          <p:cNvSpPr txBox="1">
            <a:spLocks/>
          </p:cNvSpPr>
          <p:nvPr/>
        </p:nvSpPr>
        <p:spPr>
          <a:xfrm>
            <a:off x="387779" y="2024651"/>
            <a:ext cx="3828622" cy="1941419"/>
          </a:xfrm>
          <a:prstGeom prst="rect">
            <a:avLst/>
          </a:prstGeom>
        </p:spPr>
        <p:txBody>
          <a:bodyPr tIns="457200" rtlCol="0"/>
          <a:lstStyle>
            <a:defPPr>
              <a:defRPr lang="es-ES"/>
            </a:defPPr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3464">
              <a:lnSpc>
                <a:spcPct val="80000"/>
              </a:lnSpc>
              <a:spcBef>
                <a:spcPts val="2200"/>
              </a:spcBef>
            </a:pPr>
            <a:r>
              <a:rPr lang="es-MX" sz="2400" b="1" dirty="0">
                <a:solidFill>
                  <a:schemeClr val="tx2">
                    <a:lumMod val="75000"/>
                  </a:schemeClr>
                </a:solidFill>
              </a:rPr>
              <a:t>API Gateway:</a:t>
            </a:r>
          </a:p>
          <a:p>
            <a:pPr marL="0" indent="0" algn="just">
              <a:lnSpc>
                <a:spcPct val="80000"/>
              </a:lnSpc>
              <a:spcBef>
                <a:spcPts val="600"/>
              </a:spcBef>
              <a:buNone/>
            </a:pPr>
            <a:r>
              <a:rPr lang="es-MX" sz="2400" dirty="0"/>
              <a:t>Centraliza autenticación (Keycloak), autorización (roles) y enruta solicitudes según endpoint.</a:t>
            </a:r>
          </a:p>
        </p:txBody>
      </p:sp>
      <p:pic>
        <p:nvPicPr>
          <p:cNvPr id="5" name="Imagen 4" descr="Diagrama&#10;&#10;El contenido generado por IA puede ser incorrecto.">
            <a:extLst>
              <a:ext uri="{FF2B5EF4-FFF2-40B4-BE49-F238E27FC236}">
                <a16:creationId xmlns:a16="http://schemas.microsoft.com/office/drawing/2014/main" id="{D75B1A52-0CC2-8E60-70EE-9448F711E3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80" y="873611"/>
            <a:ext cx="7200244" cy="5240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0411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952E-4155-2AEF-B3AA-916A5D128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563F4FE4-8A3C-F6BE-E8D4-E7E6069D0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EFA3E98C-B90A-F7F7-37AE-848552D0F86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8D6B4C97-7414-007A-A091-25D5B6439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9262C4E6-2166-FEF4-299F-6382BD1D7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9747E537-CEE6-21E1-D665-5F0294275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13" y="793101"/>
            <a:ext cx="3776460" cy="12558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 de</a:t>
            </a:r>
            <a:br>
              <a:rPr lang="es-ES" dirty="0"/>
            </a:br>
            <a:r>
              <a:rPr lang="es-ES" dirty="0"/>
              <a:t>Microservicios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CCB05722-E9E1-6E83-A09A-A6AC34839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0008723"/>
              </p:ext>
            </p:extLst>
          </p:nvPr>
        </p:nvGraphicFramePr>
        <p:xfrm>
          <a:off x="3628103" y="2048974"/>
          <a:ext cx="8157456" cy="4570440"/>
        </p:xfrm>
        <a:graphic>
          <a:graphicData uri="http://schemas.openxmlformats.org/drawingml/2006/table">
            <a:tbl>
              <a:tblPr/>
              <a:tblGrid>
                <a:gridCol w="1439551">
                  <a:extLst>
                    <a:ext uri="{9D8B030D-6E8A-4147-A177-3AD203B41FA5}">
                      <a16:colId xmlns:a16="http://schemas.microsoft.com/office/drawing/2014/main" val="4009194067"/>
                    </a:ext>
                  </a:extLst>
                </a:gridCol>
                <a:gridCol w="619807">
                  <a:extLst>
                    <a:ext uri="{9D8B030D-6E8A-4147-A177-3AD203B41FA5}">
                      <a16:colId xmlns:a16="http://schemas.microsoft.com/office/drawing/2014/main" val="1615113896"/>
                    </a:ext>
                  </a:extLst>
                </a:gridCol>
                <a:gridCol w="1929398">
                  <a:extLst>
                    <a:ext uri="{9D8B030D-6E8A-4147-A177-3AD203B41FA5}">
                      <a16:colId xmlns:a16="http://schemas.microsoft.com/office/drawing/2014/main" val="1766802415"/>
                    </a:ext>
                  </a:extLst>
                </a:gridCol>
                <a:gridCol w="739769">
                  <a:extLst>
                    <a:ext uri="{9D8B030D-6E8A-4147-A177-3AD203B41FA5}">
                      <a16:colId xmlns:a16="http://schemas.microsoft.com/office/drawing/2014/main" val="1988672487"/>
                    </a:ext>
                  </a:extLst>
                </a:gridCol>
                <a:gridCol w="1649486">
                  <a:extLst>
                    <a:ext uri="{9D8B030D-6E8A-4147-A177-3AD203B41FA5}">
                      <a16:colId xmlns:a16="http://schemas.microsoft.com/office/drawing/2014/main" val="1669807722"/>
                    </a:ext>
                  </a:extLst>
                </a:gridCol>
                <a:gridCol w="1779445">
                  <a:extLst>
                    <a:ext uri="{9D8B030D-6E8A-4147-A177-3AD203B41FA5}">
                      <a16:colId xmlns:a16="http://schemas.microsoft.com/office/drawing/2014/main" val="3859444627"/>
                    </a:ext>
                  </a:extLst>
                </a:gridCol>
              </a:tblGrid>
              <a:tr h="147434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SOLICITUDES/RUTAS</a:t>
                      </a:r>
                    </a:p>
                  </a:txBody>
                  <a:tcPr marL="5615" marR="5615" marT="56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15" marR="5615" marT="56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15" marR="5615" marT="56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15" marR="5615" marT="561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15" marR="5615" marT="56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615" marR="5615" marT="561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227358"/>
                  </a:ext>
                </a:extLst>
              </a:tr>
              <a:tr h="14743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URI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DESCRIPCION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ROL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ENTRADA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SALIDA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9903717"/>
                  </a:ext>
                </a:extLst>
              </a:tr>
              <a:tr h="91408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/api/users/solicitud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Crear solicitud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Cliente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"cliente": { "nombre": "...", "telefono": "...", ... },    "contenedor": { "peso": 3000, "volumen": 12, ... },  "origen": { "direccion": "...", "lat": -34.6, "lng": -58.4 }, "destino": { "direccion": "...", "lat": -34.7, "lng": -58.5 }}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"solicitud_id": 123, "estado": "programada"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135160"/>
                  </a:ext>
                </a:extLst>
              </a:tr>
              <a:tr h="43050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/api/users/solicitud/{solicitudId}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estado y seguimiento de solicitud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"solicitud_id": 123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"en tránsito", "ubicacion": "Depósito X", "fecha": "2025-10-01T15:30:00"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2638845"/>
                  </a:ext>
                </a:extLst>
              </a:tr>
              <a:tr h="4246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/api/users/solicitud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todas las solicitudes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5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Operador/  Administrador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"cliente_id": 1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"en tránsito", "ubicacion": "Depósito X", "fecha": "2025-10-01T15:30:00"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607848"/>
                  </a:ext>
                </a:extLst>
              </a:tr>
              <a:tr h="42460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/api/users/solicitud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 pendientes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"pendiente"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"solicitud_id": 123, "contenedor": "C-001", "estado": "en depósito", "ubicacion": "Depósito A"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2252488"/>
                  </a:ext>
                </a:extLst>
              </a:tr>
              <a:tr h="283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/api/users/solicitud/{soliciutId}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Finalizar solicitud y calcular costos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"costo_final": 26000, "tiempo_real_horas": 5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"finalizada", "costo_final": 26000, "tiempo_real_horas": 5 }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1161978"/>
                  </a:ext>
                </a:extLst>
              </a:tr>
              <a:tr h="65460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/api/users/ruta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rutas tentativas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 { "tramos": [   { "origen": "...", "destino": "...", "distancia_km": 120, "costo_estimado": 18000 }    ],   "tiempo_estimado_horas": 4,  "costo_total_estimado": 23000}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5455577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/api/users/ruta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Asignar ruta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"ruta_id": 456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"ruta asignada", "ruta_id": 456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5572354"/>
                  </a:ext>
                </a:extLst>
              </a:tr>
              <a:tr h="283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/api/users/ruta/tramo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 tramos asignados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Transportistas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"ruta_id": 456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"tramos": [ { "origen": "...", "destino": "...", "estado": "en tránsito" } ] }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390320"/>
                  </a:ext>
                </a:extLst>
              </a:tr>
              <a:tr h="28307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/api/users/ruta/tramoInicio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Registrar inicio de tramo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"tramo_id": 4, "fecha_hora_inicio": "2025-10-01T10:00:00"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"en tránsito", "camion_id": 2 }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2680579"/>
                  </a:ext>
                </a:extLst>
              </a:tr>
              <a:tr h="28897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/api/users/ruta/tramoFin</a:t>
                      </a:r>
                    </a:p>
                  </a:txBody>
                  <a:tcPr marL="5615" marR="5615" marT="5615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5615" marR="5615" marT="561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Registrar fin de tramo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MX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"tramo_id": 4, "fecha_hora_fin": "2025-10-01T15:30:00" }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A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"finalizado", "tiempo_real_horas": 5 }</a:t>
                      </a:r>
                    </a:p>
                  </a:txBody>
                  <a:tcPr marL="5615" marR="5615" marT="561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6921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978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E7C824-5C6B-7361-4308-3D5315FD4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E62CD611-28BF-7494-8A2A-FF02661ED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3F202840-C4C8-D406-9354-5E49E5FD94E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FD7A394D-AF6F-D8EB-31FF-E9DB5B69EE8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0C14BE99-4F63-1ECB-CCAB-4A2F4C18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2735669A-6693-386A-8F1B-F34B602E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13" y="793101"/>
            <a:ext cx="3776460" cy="12558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 de</a:t>
            </a:r>
            <a:br>
              <a:rPr lang="es-ES" dirty="0"/>
            </a:br>
            <a:r>
              <a:rPr lang="es-ES" dirty="0"/>
              <a:t>Microservicios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39F08999-FDF2-FB11-CB66-0F0276ABD3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077150"/>
              </p:ext>
            </p:extLst>
          </p:nvPr>
        </p:nvGraphicFramePr>
        <p:xfrm>
          <a:off x="4080386" y="2241443"/>
          <a:ext cx="7879122" cy="4457700"/>
        </p:xfrm>
        <a:graphic>
          <a:graphicData uri="http://schemas.openxmlformats.org/drawingml/2006/table">
            <a:tbl>
              <a:tblPr/>
              <a:tblGrid>
                <a:gridCol w="1390433">
                  <a:extLst>
                    <a:ext uri="{9D8B030D-6E8A-4147-A177-3AD203B41FA5}">
                      <a16:colId xmlns:a16="http://schemas.microsoft.com/office/drawing/2014/main" val="1758021913"/>
                    </a:ext>
                  </a:extLst>
                </a:gridCol>
                <a:gridCol w="598659">
                  <a:extLst>
                    <a:ext uri="{9D8B030D-6E8A-4147-A177-3AD203B41FA5}">
                      <a16:colId xmlns:a16="http://schemas.microsoft.com/office/drawing/2014/main" val="3102281924"/>
                    </a:ext>
                  </a:extLst>
                </a:gridCol>
                <a:gridCol w="1863567">
                  <a:extLst>
                    <a:ext uri="{9D8B030D-6E8A-4147-A177-3AD203B41FA5}">
                      <a16:colId xmlns:a16="http://schemas.microsoft.com/office/drawing/2014/main" val="4116954500"/>
                    </a:ext>
                  </a:extLst>
                </a:gridCol>
                <a:gridCol w="714528">
                  <a:extLst>
                    <a:ext uri="{9D8B030D-6E8A-4147-A177-3AD203B41FA5}">
                      <a16:colId xmlns:a16="http://schemas.microsoft.com/office/drawing/2014/main" val="4132391579"/>
                    </a:ext>
                  </a:extLst>
                </a:gridCol>
                <a:gridCol w="1593205">
                  <a:extLst>
                    <a:ext uri="{9D8B030D-6E8A-4147-A177-3AD203B41FA5}">
                      <a16:colId xmlns:a16="http://schemas.microsoft.com/office/drawing/2014/main" val="1282346721"/>
                    </a:ext>
                  </a:extLst>
                </a:gridCol>
                <a:gridCol w="1718730">
                  <a:extLst>
                    <a:ext uri="{9D8B030D-6E8A-4147-A177-3AD203B41FA5}">
                      <a16:colId xmlns:a16="http://schemas.microsoft.com/office/drawing/2014/main" val="668721358"/>
                    </a:ext>
                  </a:extLst>
                </a:gridCol>
              </a:tblGrid>
              <a:tr h="1664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CONTENEDORES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76826258"/>
                  </a:ext>
                </a:extLst>
              </a:tr>
              <a:tr h="1664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SALIDA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6186684"/>
                  </a:ext>
                </a:extLst>
              </a:tr>
              <a:tr h="3862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/api/users/contenedor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Crear contenedor.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4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Operador/ Administrador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"identificacion": "C-001", "peso": 3000, "volumen": 12, "cliente_id": 1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62627"/>
                  </a:ext>
                </a:extLst>
              </a:tr>
              <a:tr h="31966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/api/users/contenedor/{contenedorId}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Actualizar contenedor.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"peso": 3200, "ubicacion": "Depósito B", "estado": "en tránsito"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"id": 1, "estado": "actualizado"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065767"/>
                  </a:ext>
                </a:extLst>
              </a:tr>
              <a:tr h="33964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/api/users/contenedor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todos los contenedores.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"en tránsito", "ubicacion": "Camión 2", "cliente": { ... }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1355081"/>
                  </a:ext>
                </a:extLst>
              </a:tr>
              <a:tr h="3263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/api/users/contenedor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clientes.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"cliente_id": 1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"clientes": [ { "id": 1, "nombre": "Juan Pérez" }, ... ]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3315386"/>
                  </a:ext>
                </a:extLst>
              </a:tr>
              <a:tr h="159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7827626"/>
                  </a:ext>
                </a:extLst>
              </a:tr>
              <a:tr h="1598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7302677"/>
                  </a:ext>
                </a:extLst>
              </a:tr>
              <a:tr h="166491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DEPOSITOS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040287"/>
                  </a:ext>
                </a:extLst>
              </a:tr>
              <a:tr h="166491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URI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DESCRIPCION</a:t>
                      </a:r>
                    </a:p>
                  </a:txBody>
                  <a:tcPr marL="7620" marR="7620" marT="762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ENTRADA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SALIDA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045618"/>
                  </a:ext>
                </a:extLst>
              </a:tr>
              <a:tr h="46617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/api/users/deposito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Crear depósitos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Operador/ Administrador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"nombre": "Depósito A", "direccion": "...", "latitud": -34.6, "longitud": -58.4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5263278"/>
                  </a:ext>
                </a:extLst>
              </a:tr>
              <a:tr h="479495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/api/users/deposito/{depositoId}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Actualizar depósitos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"nombre": "Depósito B", "direccion": "...", "latitud": -34.7, "longitud": -58.5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"actualizado", "id": 2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5287539"/>
                  </a:ext>
                </a:extLst>
              </a:tr>
              <a:tr h="3263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/api/users/deposito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depósitos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"id": 1, "nombre": "Depósito A", "contenedores": ["C-001", "C-002"] }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8167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9749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20DE72-A58C-BBFD-227D-656B65E75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upo 18">
            <a:extLst>
              <a:ext uri="{FF2B5EF4-FFF2-40B4-BE49-F238E27FC236}">
                <a16:creationId xmlns:a16="http://schemas.microsoft.com/office/drawing/2014/main" id="{A6733DB0-A472-3DEF-AB77-BBA314FD8F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orma libre 19">
              <a:extLst>
                <a:ext uri="{FF2B5EF4-FFF2-40B4-BE49-F238E27FC236}">
                  <a16:creationId xmlns:a16="http://schemas.microsoft.com/office/drawing/2014/main" id="{7CA2C03D-60FA-C0C5-780A-D68F39076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1" name="Forma libre 20">
              <a:extLst>
                <a:ext uri="{FF2B5EF4-FFF2-40B4-BE49-F238E27FC236}">
                  <a16:creationId xmlns:a16="http://schemas.microsoft.com/office/drawing/2014/main" id="{C4840AEB-AA35-9F33-C429-3A080D690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  <p:sp>
          <p:nvSpPr>
            <p:cNvPr id="22" name="Forma libre 21">
              <a:extLst>
                <a:ext uri="{FF2B5EF4-FFF2-40B4-BE49-F238E27FC236}">
                  <a16:creationId xmlns:a16="http://schemas.microsoft.com/office/drawing/2014/main" id="{ED75BBF9-EC5D-AFD2-3EFB-795F76B87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es-ES"/>
              </a:defPPr>
            </a:lstStyle>
            <a:p>
              <a:pPr rtl="0"/>
              <a:endParaRPr lang="es-ES" dirty="0"/>
            </a:p>
          </p:txBody>
        </p:sp>
      </p:grpSp>
      <p:sp>
        <p:nvSpPr>
          <p:cNvPr id="4" name="Título 1">
            <a:extLst>
              <a:ext uri="{FF2B5EF4-FFF2-40B4-BE49-F238E27FC236}">
                <a16:creationId xmlns:a16="http://schemas.microsoft.com/office/drawing/2014/main" id="{CDE7F94F-7989-A42D-EC20-C59EE6921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13" y="793101"/>
            <a:ext cx="3776460" cy="1255873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 dirty="0"/>
              <a:t>Diseño de</a:t>
            </a:r>
            <a:br>
              <a:rPr lang="es-ES" dirty="0"/>
            </a:br>
            <a:r>
              <a:rPr lang="es-ES" dirty="0"/>
              <a:t>Microservicios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689B534A-6F00-D909-4B6D-9971B7B5E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134976"/>
              </p:ext>
            </p:extLst>
          </p:nvPr>
        </p:nvGraphicFramePr>
        <p:xfrm>
          <a:off x="2959226" y="2234247"/>
          <a:ext cx="8910856" cy="4502403"/>
        </p:xfrm>
        <a:graphic>
          <a:graphicData uri="http://schemas.openxmlformats.org/drawingml/2006/table">
            <a:tbl>
              <a:tblPr/>
              <a:tblGrid>
                <a:gridCol w="1572504">
                  <a:extLst>
                    <a:ext uri="{9D8B030D-6E8A-4147-A177-3AD203B41FA5}">
                      <a16:colId xmlns:a16="http://schemas.microsoft.com/office/drawing/2014/main" val="3793902268"/>
                    </a:ext>
                  </a:extLst>
                </a:gridCol>
                <a:gridCol w="677050">
                  <a:extLst>
                    <a:ext uri="{9D8B030D-6E8A-4147-A177-3AD203B41FA5}">
                      <a16:colId xmlns:a16="http://schemas.microsoft.com/office/drawing/2014/main" val="812012381"/>
                    </a:ext>
                  </a:extLst>
                </a:gridCol>
                <a:gridCol w="2107593">
                  <a:extLst>
                    <a:ext uri="{9D8B030D-6E8A-4147-A177-3AD203B41FA5}">
                      <a16:colId xmlns:a16="http://schemas.microsoft.com/office/drawing/2014/main" val="3465495903"/>
                    </a:ext>
                  </a:extLst>
                </a:gridCol>
                <a:gridCol w="808092">
                  <a:extLst>
                    <a:ext uri="{9D8B030D-6E8A-4147-A177-3AD203B41FA5}">
                      <a16:colId xmlns:a16="http://schemas.microsoft.com/office/drawing/2014/main" val="2541421500"/>
                    </a:ext>
                  </a:extLst>
                </a:gridCol>
                <a:gridCol w="1801827">
                  <a:extLst>
                    <a:ext uri="{9D8B030D-6E8A-4147-A177-3AD203B41FA5}">
                      <a16:colId xmlns:a16="http://schemas.microsoft.com/office/drawing/2014/main" val="3885006322"/>
                    </a:ext>
                  </a:extLst>
                </a:gridCol>
                <a:gridCol w="1943790">
                  <a:extLst>
                    <a:ext uri="{9D8B030D-6E8A-4147-A177-3AD203B41FA5}">
                      <a16:colId xmlns:a16="http://schemas.microsoft.com/office/drawing/2014/main" val="424465521"/>
                    </a:ext>
                  </a:extLst>
                </a:gridCol>
              </a:tblGrid>
              <a:tr h="1531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TARIFAS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952412"/>
                  </a:ext>
                </a:extLst>
              </a:tr>
              <a:tr h="1531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URI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DESCRIPCION</a:t>
                      </a:r>
                    </a:p>
                  </a:txBody>
                  <a:tcPr marL="6896" marR="6896" marT="6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ROL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ENTRADA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SALIDA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49081"/>
                  </a:ext>
                </a:extLst>
              </a:tr>
              <a:tr h="57331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/api/users/tarifa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Crear tarifas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Operador /Administrador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"nombre": "Tarifa Base", "valor_km_base": 100, "valor_litro_combustible": 900, ...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36907379"/>
                  </a:ext>
                </a:extLst>
              </a:tr>
              <a:tr h="2940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/api/users/tarifa/{tarifaId}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Actualizar tarifas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"valor_km_base": 120, "vigente": true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"actualizado", "tarifa_id": 1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0627760"/>
                  </a:ext>
                </a:extLst>
              </a:tr>
              <a:tr h="43158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/api/users/tarifa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tarifas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"id": 1, "nombre": "Tarifa Base", "valor_km_base": 100, "vigente": true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2319317"/>
                  </a:ext>
                </a:extLst>
              </a:tr>
              <a:tr h="1481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7993209"/>
                  </a:ext>
                </a:extLst>
              </a:tr>
              <a:tr h="1481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2311254"/>
                  </a:ext>
                </a:extLst>
              </a:tr>
              <a:tr h="15316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CAMIONES</a:t>
                      </a: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896" marR="6896" marT="6896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073275"/>
                  </a:ext>
                </a:extLst>
              </a:tr>
              <a:tr h="1531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URI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METODO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DESCRIPCION</a:t>
                      </a:r>
                    </a:p>
                  </a:txBody>
                  <a:tcPr marL="6896" marR="6896" marT="6896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ROL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ENTRADA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SALIDA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1951791"/>
                  </a:ext>
                </a:extLst>
              </a:tr>
              <a:tr h="4410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/api/users/camion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Crear camión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Operador /Administrador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"dominio": "ABC123", "nombre_transportista": "...", "capacidad_peso": 6000, ...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511594"/>
                  </a:ext>
                </a:extLst>
              </a:tr>
              <a:tr h="44109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/api/users/camion/{camionId}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PUT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Actualizar camión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"id": 1, "dominio": "ABC123", "disponible": false, "ocupado_por": "Tramo 4"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6194940"/>
                  </a:ext>
                </a:extLst>
              </a:tr>
              <a:tr h="415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/api/users/camion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Consultar todos los camiones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"tramo_id": 4, "origen": "...", "destino": "...", "estado": "asignado"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5517045"/>
                  </a:ext>
                </a:extLst>
              </a:tr>
              <a:tr h="14813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/api/users/camion/tramo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Ver camiones asignados por tramos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3"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Transportistas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"tramo_id": 4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 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889807"/>
                  </a:ext>
                </a:extLst>
              </a:tr>
              <a:tr h="294066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/api/users/camio/tramoInicio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Registrar inicio de tamo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"fecha_hora_inicio": "2025-10-01T10:00:00"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MX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"en tránsito", "camion_id": 1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14456"/>
                  </a:ext>
                </a:extLst>
              </a:tr>
              <a:tr h="41542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/api/users/camio/tramoFin</a:t>
                      </a:r>
                    </a:p>
                  </a:txBody>
                  <a:tcPr marL="6896" marR="6896" marT="6896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Registrar fin de tramo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"fecha_hora_fin": "2025-10-01T15:30:00"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A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{ "estado": "finalizado", "camion_id": 1, "tiempo_real_horas": 5.5 }</a:t>
                      </a:r>
                    </a:p>
                  </a:txBody>
                  <a:tcPr marL="6896" marR="6896" marT="6896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6754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22267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r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7_TF78853419_Win32" id="{89881BBC-4720-4DBD-B653-230ED84EDDDD}" vid="{D5D0700E-9D65-401B-B37B-B3D39C01EE22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anual geométrica</Template>
  <TotalTime>200</TotalTime>
  <Words>1263</Words>
  <Application>Microsoft Office PowerPoint</Application>
  <PresentationFormat>Panorámica</PresentationFormat>
  <Paragraphs>193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Aptos Narrow</vt:lpstr>
      <vt:lpstr>Arial</vt:lpstr>
      <vt:lpstr>Calibri</vt:lpstr>
      <vt:lpstr>Franklin Gothic Book</vt:lpstr>
      <vt:lpstr>Franklin Gothic Demi</vt:lpstr>
      <vt:lpstr>Personalizar</vt:lpstr>
      <vt:lpstr>TRABAJO PRÁCTICO INTEGRADOR</vt:lpstr>
      <vt:lpstr>Modelo de Datos</vt:lpstr>
      <vt:lpstr>DER de la  solución</vt:lpstr>
      <vt:lpstr>Diseño de  Contenedores</vt:lpstr>
      <vt:lpstr>Diseño de Microservicios</vt:lpstr>
      <vt:lpstr>Diseño de Microservicios</vt:lpstr>
      <vt:lpstr>Diseño de Microservicios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Ariana Gabriela Cantarutti</dc:creator>
  <cp:lastModifiedBy>Ariana</cp:lastModifiedBy>
  <cp:revision>10</cp:revision>
  <dcterms:created xsi:type="dcterms:W3CDTF">2025-10-14T04:21:23Z</dcterms:created>
  <dcterms:modified xsi:type="dcterms:W3CDTF">2025-10-22T15:43:56Z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